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4" r:id="rId6"/>
    <p:sldId id="262" r:id="rId7"/>
    <p:sldId id="275" r:id="rId8"/>
    <p:sldId id="276" r:id="rId9"/>
    <p:sldId id="263" r:id="rId10"/>
    <p:sldId id="277" r:id="rId11"/>
    <p:sldId id="278" r:id="rId12"/>
    <p:sldId id="264" r:id="rId13"/>
    <p:sldId id="265" r:id="rId14"/>
    <p:sldId id="279" r:id="rId15"/>
    <p:sldId id="280" r:id="rId16"/>
    <p:sldId id="266" r:id="rId17"/>
    <p:sldId id="281" r:id="rId18"/>
    <p:sldId id="282" r:id="rId19"/>
    <p:sldId id="267" r:id="rId20"/>
    <p:sldId id="283" r:id="rId21"/>
    <p:sldId id="268" r:id="rId22"/>
    <p:sldId id="269" r:id="rId23"/>
    <p:sldId id="284" r:id="rId24"/>
    <p:sldId id="270" r:id="rId25"/>
    <p:sldId id="285" r:id="rId26"/>
    <p:sldId id="286" r:id="rId27"/>
    <p:sldId id="271" r:id="rId28"/>
    <p:sldId id="287" r:id="rId29"/>
    <p:sldId id="272" r:id="rId30"/>
    <p:sldId id="288" r:id="rId31"/>
    <p:sldId id="289" r:id="rId32"/>
    <p:sldId id="290" r:id="rId33"/>
    <p:sldId id="273" r:id="rId34"/>
    <p:sldId id="25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6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6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9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2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7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4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4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1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D198-ABA0-4FA5-B6D2-3B6845FB4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7397-E586-4C81-9733-86F76CAE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7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smtClean="0"/>
              <a:t>章 类的三要素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3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修饰成员方法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关键字</a:t>
            </a:r>
            <a:r>
              <a:rPr lang="en-US" altLang="zh-CN" dirty="0"/>
              <a:t>this</a:t>
            </a:r>
            <a:r>
              <a:rPr lang="zh-CN" altLang="zh-CN" dirty="0"/>
              <a:t>不仅可以修饰成员属性，也能修饰成员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OrangeThis</a:t>
            </a:r>
            <a:r>
              <a:rPr lang="en-US" altLang="zh-CN" dirty="0"/>
              <a:t>(String place) {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this.setPlace</a:t>
            </a:r>
            <a:r>
              <a:rPr lang="en-US" altLang="zh-CN" dirty="0"/>
              <a:t>(place);  // </a:t>
            </a:r>
            <a:r>
              <a:rPr lang="zh-CN" altLang="en-US" dirty="0"/>
              <a:t>调用该类的成员方法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zh-CN" altLang="en-US" dirty="0"/>
              <a:t>由于此处</a:t>
            </a:r>
            <a:r>
              <a:rPr lang="en-US" altLang="zh-CN" dirty="0" err="1"/>
              <a:t>setPlace</a:t>
            </a:r>
            <a:r>
              <a:rPr lang="zh-CN" altLang="en-US" dirty="0"/>
              <a:t>指的必定是成员方法</a:t>
            </a:r>
            <a:r>
              <a:rPr lang="en-US" altLang="zh-CN" dirty="0" err="1"/>
              <a:t>setPlace</a:t>
            </a:r>
            <a:r>
              <a:rPr lang="zh-CN" altLang="en-US" dirty="0"/>
              <a:t>，而不可能是别的什么东西，因此这里的前缀“</a:t>
            </a:r>
            <a:r>
              <a:rPr lang="en-US" altLang="zh-CN" dirty="0"/>
              <a:t>this.”</a:t>
            </a:r>
            <a:r>
              <a:rPr lang="zh-CN" altLang="en-US" dirty="0"/>
              <a:t>可加可不</a:t>
            </a:r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zh-CN" dirty="0"/>
              <a:t>类内部调用成员方法通常不加关键字</a:t>
            </a:r>
            <a:r>
              <a:rPr lang="en-US" altLang="zh-CN" dirty="0"/>
              <a:t>this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16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 smtClean="0"/>
              <a:t>修饰构造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关键字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也可用于构造方法</a:t>
            </a:r>
            <a:endParaRPr lang="en-US" altLang="zh-CN" dirty="0" smtClean="0"/>
          </a:p>
          <a:p>
            <a:r>
              <a:rPr lang="zh-CN" altLang="zh-CN" dirty="0"/>
              <a:t>譬如语句“</a:t>
            </a:r>
            <a:r>
              <a:rPr lang="en-US" altLang="zh-CN" dirty="0"/>
              <a:t>this();</a:t>
            </a:r>
            <a:r>
              <a:rPr lang="zh-CN" altLang="zh-CN" dirty="0"/>
              <a:t>”表示调用当前类默认的构造方法。那么依样画瓢，语句“</a:t>
            </a:r>
            <a:r>
              <a:rPr lang="en-US" altLang="zh-CN" dirty="0"/>
              <a:t>this(place);</a:t>
            </a:r>
            <a:r>
              <a:rPr lang="zh-CN" altLang="zh-CN" dirty="0"/>
              <a:t>”表达的便是拥有一个输入参数的构造方法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OrangeThis</a:t>
            </a:r>
            <a:r>
              <a:rPr lang="en-US" altLang="zh-CN" dirty="0"/>
              <a:t>(String place, double weight,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isRipe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在一个构造方法中调用另一个构造方法，不能直接写类的名称，而要使用</a:t>
            </a:r>
            <a:r>
              <a:rPr lang="en-US" altLang="zh-CN" dirty="0"/>
              <a:t>this</a:t>
            </a:r>
            <a:r>
              <a:rPr lang="zh-CN" altLang="en-US" dirty="0"/>
              <a:t>指代构造方法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this(place);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this.weight</a:t>
            </a:r>
            <a:r>
              <a:rPr lang="en-US" altLang="zh-CN" dirty="0"/>
              <a:t> = weight;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this.isRipe</a:t>
            </a:r>
            <a:r>
              <a:rPr lang="en-US" altLang="zh-CN" dirty="0"/>
              <a:t> = </a:t>
            </a:r>
            <a:r>
              <a:rPr lang="en-US" altLang="zh-CN" dirty="0" err="1"/>
              <a:t>isRipe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57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类的继承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本节介绍了面向对象三要素之二的继承概念，通过继承已有的类，可以获得该类的所有成员定义，从而避免重复的编码工作。同时利用</a:t>
            </a:r>
            <a:r>
              <a:rPr lang="en-US" altLang="zh-CN" dirty="0"/>
              <a:t>super</a:t>
            </a:r>
            <a:r>
              <a:rPr lang="zh-CN" altLang="zh-CN" dirty="0"/>
              <a:t>关键字可在子类中引用父类的成员，但不是所有的父类成员皆可引用，能否引用某类的成员，还得看具体的开放性范围（由开放性修饰符所界定）。</a:t>
            </a:r>
          </a:p>
          <a:p>
            <a:r>
              <a:rPr lang="en-US" altLang="zh-CN" dirty="0"/>
              <a:t>7.2.1 </a:t>
            </a:r>
            <a:r>
              <a:rPr lang="zh-CN" altLang="en-US" dirty="0"/>
              <a:t>类的简单继承</a:t>
            </a:r>
          </a:p>
          <a:p>
            <a:r>
              <a:rPr lang="en-US" altLang="zh-CN" dirty="0"/>
              <a:t>7.2.2 </a:t>
            </a:r>
            <a:r>
              <a:rPr lang="zh-CN" altLang="en-US" dirty="0"/>
              <a:t>父类：关键字</a:t>
            </a:r>
            <a:r>
              <a:rPr lang="en-US" altLang="zh-CN" dirty="0"/>
              <a:t>super</a:t>
            </a:r>
            <a:r>
              <a:rPr lang="zh-CN" altLang="en-US" dirty="0"/>
              <a:t>的用法</a:t>
            </a:r>
          </a:p>
          <a:p>
            <a:r>
              <a:rPr lang="en-US" altLang="zh-CN" dirty="0"/>
              <a:t>7.2.3 </a:t>
            </a:r>
            <a:r>
              <a:rPr lang="zh-CN" altLang="en-US" dirty="0"/>
              <a:t>几种开放性修饰符</a:t>
            </a:r>
          </a:p>
        </p:txBody>
      </p:sp>
    </p:spTree>
    <p:extLst>
      <p:ext uri="{BB962C8B-B14F-4D97-AF65-F5344CB8AC3E}">
        <p14:creationId xmlns:p14="http://schemas.microsoft.com/office/powerpoint/2010/main" val="271554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类的简单继承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设计一个名叫</a:t>
            </a:r>
            <a:r>
              <a:rPr lang="en-US" altLang="zh-CN" dirty="0"/>
              <a:t>Bird</a:t>
            </a:r>
            <a:r>
              <a:rPr lang="zh-CN" altLang="zh-CN" dirty="0"/>
              <a:t>的鸟类，并给</a:t>
            </a:r>
            <a:r>
              <a:rPr lang="en-US" altLang="zh-CN" dirty="0"/>
              <a:t>Bird</a:t>
            </a:r>
            <a:r>
              <a:rPr lang="zh-CN" altLang="zh-CN" dirty="0"/>
              <a:t>类定义名称、叫声、性别等成员属性，以及读写属性的成员方法，如此便构成了程序世界里面的鸟类定义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鸟类</a:t>
            </a:r>
            <a:r>
              <a:rPr lang="zh-CN" altLang="en-US" dirty="0"/>
              <a:t>的</a:t>
            </a:r>
            <a:r>
              <a:rPr lang="zh-CN" altLang="zh-CN" dirty="0" smtClean="0"/>
              <a:t>完整代码</a:t>
            </a:r>
            <a:r>
              <a:rPr lang="zh-CN" altLang="en-US" dirty="0" smtClean="0"/>
              <a:t>定义</a:t>
            </a:r>
            <a:r>
              <a:rPr lang="zh-CN" altLang="zh-CN" dirty="0" smtClean="0"/>
              <a:t>见</a:t>
            </a:r>
            <a:r>
              <a:rPr lang="zh-CN" altLang="zh-CN" dirty="0"/>
              <a:t>本章源码的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\com\object\inherit\Bird.java</a:t>
            </a:r>
          </a:p>
          <a:p>
            <a:pPr lvl="1"/>
            <a:r>
              <a:rPr lang="en-US" altLang="zh-CN" dirty="0"/>
              <a:t>Bird pigeon = new Bird();  // </a:t>
            </a:r>
            <a:r>
              <a:rPr lang="zh-CN" altLang="en-US" dirty="0"/>
              <a:t>创建一个鸟类的实例</a:t>
            </a:r>
          </a:p>
          <a:p>
            <a:pPr lvl="1"/>
            <a:r>
              <a:rPr lang="en-US" altLang="zh-CN" dirty="0" err="1"/>
              <a:t>pigeon.setName</a:t>
            </a:r>
            <a:r>
              <a:rPr lang="en-US" altLang="zh-CN" dirty="0"/>
              <a:t>("</a:t>
            </a:r>
            <a:r>
              <a:rPr lang="zh-CN" altLang="en-US" dirty="0"/>
              <a:t>鸽子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 err="1"/>
              <a:t>pigeon.setSexType</a:t>
            </a:r>
            <a:r>
              <a:rPr lang="en-US" altLang="zh-CN" dirty="0"/>
              <a:t>(1);</a:t>
            </a:r>
          </a:p>
          <a:p>
            <a:pPr lvl="1"/>
            <a:r>
              <a:rPr lang="en-US" altLang="zh-CN" dirty="0" err="1"/>
              <a:t>pigeon.setVoice</a:t>
            </a:r>
            <a:r>
              <a:rPr lang="en-US" altLang="zh-CN" dirty="0"/>
              <a:t>("</a:t>
            </a:r>
            <a:r>
              <a:rPr lang="zh-CN" altLang="en-US" dirty="0"/>
              <a:t>咕咕</a:t>
            </a:r>
            <a:r>
              <a:rPr lang="en-US" altLang="zh-CN" dirty="0"/>
              <a:t>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7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由父类派生出子类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鸽子并非单独的一种鸟类，而是鸟纲→鸽形目→鸠鸽科→鸽属下面所有鸽类的统称，包括家鸽、岩鸽、银鸽、雪鸽、斑鸽、黄腿鸽、白头鸽等等，这些鸽类动物相互之间具备更接近的习性特征，理应拥有自己的类定义如</a:t>
            </a:r>
            <a:r>
              <a:rPr lang="en-US" altLang="zh-CN" dirty="0"/>
              <a:t>Pigeon</a:t>
            </a:r>
            <a:r>
              <a:rPr lang="zh-CN" altLang="zh-CN" dirty="0" smtClean="0"/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基于大类然后修修补补形成新的小</a:t>
            </a:r>
            <a:r>
              <a:rPr lang="zh-CN" altLang="zh-CN" dirty="0" smtClean="0"/>
              <a:t>类定义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这种</a:t>
            </a:r>
            <a:r>
              <a:rPr lang="zh-CN" altLang="zh-CN" dirty="0"/>
              <a:t>小类基于大类的关系，在面向对象体系中被称作“继承”，意思是小类继承了大类的所有</a:t>
            </a:r>
            <a:r>
              <a:rPr lang="zh-CN" altLang="zh-CN" dirty="0" smtClean="0"/>
              <a:t>成员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大</a:t>
            </a:r>
            <a:r>
              <a:rPr lang="zh-CN" altLang="zh-CN" dirty="0"/>
              <a:t>类更专业的称呼叫“基类”，基于大类的小类则被叫做“派生类”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18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派生类的代码例子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</a:t>
            </a:r>
            <a:r>
              <a:rPr lang="en-US" altLang="zh-CN" dirty="0"/>
              <a:t>Bird</a:t>
            </a:r>
            <a:r>
              <a:rPr lang="zh-CN" altLang="zh-CN" dirty="0"/>
              <a:t>派生而来的</a:t>
            </a:r>
            <a:r>
              <a:rPr lang="en-US" altLang="zh-CN" dirty="0"/>
              <a:t>Swallow</a:t>
            </a:r>
            <a:r>
              <a:rPr lang="zh-CN" altLang="zh-CN" dirty="0"/>
              <a:t>类定义代码示例如下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定义了一个继承自鸟类的燕子类</a:t>
            </a:r>
          </a:p>
          <a:p>
            <a:pPr lvl="1"/>
            <a:r>
              <a:rPr lang="en-US" altLang="zh-CN" dirty="0"/>
              <a:t>public class Swallow extends Bird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燕子类未重写任何构造方法，则默认使用不带输入参数的构造方法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尽管</a:t>
            </a:r>
            <a:r>
              <a:rPr lang="en-US" altLang="zh-CN" dirty="0"/>
              <a:t>Swallow</a:t>
            </a:r>
            <a:r>
              <a:rPr lang="zh-CN" altLang="zh-CN" dirty="0" smtClean="0"/>
              <a:t>类</a:t>
            </a:r>
            <a:r>
              <a:rPr lang="zh-CN" altLang="en-US" dirty="0" smtClean="0"/>
              <a:t>内部没有写明任何成员代码，但它</a:t>
            </a:r>
            <a:r>
              <a:rPr lang="zh-CN" altLang="zh-CN" dirty="0" smtClean="0"/>
              <a:t>早已</a:t>
            </a:r>
            <a:r>
              <a:rPr lang="zh-CN" altLang="zh-CN" dirty="0"/>
              <a:t>继承了</a:t>
            </a:r>
            <a:r>
              <a:rPr lang="en-US" altLang="zh-CN" dirty="0"/>
              <a:t>Bird</a:t>
            </a:r>
            <a:r>
              <a:rPr lang="zh-CN" altLang="zh-CN" dirty="0"/>
              <a:t>类的所有成员属性和成员方法，以及默认的构造方法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1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父类：关键字</a:t>
            </a:r>
            <a:r>
              <a:rPr lang="en-US" altLang="zh-CN" dirty="0"/>
              <a:t>super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派生类会自动继承基类的默认构造方法，但不会自动继承带参数的构造方法</a:t>
            </a:r>
            <a:r>
              <a:rPr lang="zh-CN" altLang="en-US" dirty="0"/>
              <a:t>。</a:t>
            </a:r>
            <a:r>
              <a:rPr lang="zh-CN" altLang="zh-CN" dirty="0" smtClean="0"/>
              <a:t>如</a:t>
            </a:r>
            <a:r>
              <a:rPr lang="zh-CN" altLang="zh-CN" dirty="0"/>
              <a:t>果子类想继续使用父类的其他构造方法，就得自己重写心仪的构造方法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定义了一个继承自鸟类的老鹰类</a:t>
            </a:r>
          </a:p>
          <a:p>
            <a:pPr lvl="1"/>
            <a:r>
              <a:rPr lang="en-US" altLang="zh-CN" dirty="0"/>
              <a:t>public class Eagle extends Bird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老鹰类重写了带三个参数的构造方法，则不使用没有输入参数的构造方法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public Eagle(String name,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sexType</a:t>
            </a:r>
            <a:r>
              <a:rPr lang="en-US" altLang="zh-CN" dirty="0"/>
              <a:t>, String voice) {</a:t>
            </a:r>
          </a:p>
          <a:p>
            <a:pPr lvl="1"/>
            <a:r>
              <a:rPr lang="en-US" altLang="zh-CN" dirty="0"/>
              <a:t>		super(name, </a:t>
            </a:r>
            <a:r>
              <a:rPr lang="en-US" altLang="zh-CN" dirty="0" err="1"/>
              <a:t>sexType</a:t>
            </a:r>
            <a:r>
              <a:rPr lang="en-US" altLang="zh-CN" dirty="0"/>
              <a:t>, voice);  // </a:t>
            </a:r>
            <a:r>
              <a:rPr lang="zh-CN" altLang="en-US" dirty="0"/>
              <a:t>利用</a:t>
            </a:r>
            <a:r>
              <a:rPr lang="en-US" altLang="zh-CN" dirty="0"/>
              <a:t>super</a:t>
            </a:r>
            <a:r>
              <a:rPr lang="zh-CN" altLang="en-US" dirty="0"/>
              <a:t>指代父类的构造方法</a:t>
            </a:r>
            <a:r>
              <a:rPr lang="zh-CN" altLang="en-US" dirty="0" smtClean="0"/>
              <a:t>名</a:t>
            </a:r>
            <a:endParaRPr lang="zh-CN" altLang="en-US" dirty="0"/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87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uper</a:t>
            </a:r>
            <a:r>
              <a:rPr lang="zh-CN" altLang="en-US" dirty="0" smtClean="0"/>
              <a:t>修饰类的成员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</a:t>
            </a:r>
            <a:r>
              <a:rPr lang="zh-CN" altLang="zh-CN" dirty="0"/>
              <a:t>指代父类的名称，</a:t>
            </a:r>
            <a:r>
              <a:rPr lang="zh-CN" altLang="zh-CN" dirty="0" smtClean="0"/>
              <a:t>所以“</a:t>
            </a:r>
            <a:r>
              <a:rPr lang="en-US" altLang="zh-CN" dirty="0"/>
              <a:t>super(name, </a:t>
            </a:r>
            <a:r>
              <a:rPr lang="en-US" altLang="zh-CN" dirty="0" err="1"/>
              <a:t>sexType</a:t>
            </a:r>
            <a:r>
              <a:rPr lang="en-US" altLang="zh-CN" dirty="0"/>
              <a:t>, voice)</a:t>
            </a:r>
            <a:r>
              <a:rPr lang="zh-CN" altLang="zh-CN" dirty="0"/>
              <a:t>”实际表达的是“</a:t>
            </a:r>
            <a:r>
              <a:rPr lang="en-US" altLang="zh-CN" dirty="0"/>
              <a:t>Bird(name, </a:t>
            </a:r>
            <a:r>
              <a:rPr lang="en-US" altLang="zh-CN" dirty="0" err="1"/>
              <a:t>sexType</a:t>
            </a:r>
            <a:r>
              <a:rPr lang="en-US" altLang="zh-CN" dirty="0"/>
              <a:t>, voice)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r>
              <a:rPr lang="zh-CN" altLang="zh-CN" dirty="0"/>
              <a:t>在类继承的场合，关键字</a:t>
            </a:r>
            <a:r>
              <a:rPr lang="en-US" altLang="zh-CN" dirty="0"/>
              <a:t>super</a:t>
            </a:r>
            <a:r>
              <a:rPr lang="zh-CN" altLang="zh-CN" dirty="0"/>
              <a:t>表示父类，对应的</a:t>
            </a:r>
            <a:r>
              <a:rPr lang="en-US" altLang="zh-CN" dirty="0"/>
              <a:t>this</a:t>
            </a:r>
            <a:r>
              <a:rPr lang="zh-CN" altLang="zh-CN" dirty="0"/>
              <a:t>表示本类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super</a:t>
            </a:r>
            <a:r>
              <a:rPr lang="zh-CN" altLang="zh-CN" dirty="0"/>
              <a:t>不但可用于构造方法，还可作为成员属性和成员方法的前缀，例如“</a:t>
            </a:r>
            <a:r>
              <a:rPr lang="en-US" altLang="zh-CN" dirty="0"/>
              <a:t>super.</a:t>
            </a:r>
            <a:r>
              <a:rPr lang="zh-CN" altLang="zh-CN" dirty="0"/>
              <a:t>属性名称”代表父类的属性，“</a:t>
            </a:r>
            <a:r>
              <a:rPr lang="en-US" altLang="zh-CN" dirty="0"/>
              <a:t>super.</a:t>
            </a:r>
            <a:r>
              <a:rPr lang="zh-CN" altLang="zh-CN" dirty="0"/>
              <a:t>方法名称”代表父类的方法。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89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以及输入参数的优先级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 smtClean="0"/>
              <a:t>假设</a:t>
            </a:r>
            <a:r>
              <a:rPr lang="zh-CN" altLang="en-US" dirty="0" smtClean="0"/>
              <a:t>子</a:t>
            </a:r>
            <a:r>
              <a:rPr lang="zh-CN" altLang="zh-CN" dirty="0" smtClean="0"/>
              <a:t>类</a:t>
            </a:r>
            <a:r>
              <a:rPr lang="zh-CN" altLang="zh-CN" dirty="0"/>
              <a:t>也定义</a:t>
            </a:r>
            <a:r>
              <a:rPr lang="zh-CN" altLang="zh-CN" dirty="0" smtClean="0"/>
              <a:t>了</a:t>
            </a:r>
            <a:r>
              <a:rPr lang="zh-CN" altLang="en-US" dirty="0" smtClean="0"/>
              <a:t>与父类</a:t>
            </a:r>
            <a:r>
              <a:rPr lang="zh-CN" altLang="zh-CN" dirty="0" smtClean="0"/>
              <a:t>同名</a:t>
            </a:r>
            <a:r>
              <a:rPr lang="zh-CN" altLang="en-US" dirty="0" smtClean="0"/>
              <a:t>的成员</a:t>
            </a:r>
            <a:r>
              <a:rPr lang="zh-CN" altLang="zh-CN" dirty="0" smtClean="0"/>
              <a:t>属性</a:t>
            </a:r>
            <a:r>
              <a:rPr lang="zh-CN" altLang="zh-CN" dirty="0"/>
              <a:t>，还另外实现了</a:t>
            </a:r>
            <a:r>
              <a:rPr lang="en-US" altLang="zh-CN" dirty="0" err="1"/>
              <a:t>setSexName</a:t>
            </a:r>
            <a:r>
              <a:rPr lang="zh-CN" altLang="zh-CN" dirty="0"/>
              <a:t>方法，于是该类里面将会出现三个</a:t>
            </a:r>
            <a:r>
              <a:rPr lang="en-US" altLang="zh-CN" dirty="0" err="1"/>
              <a:t>sexName</a:t>
            </a:r>
            <a:r>
              <a:rPr lang="zh-CN" altLang="zh-CN" dirty="0"/>
              <a:t>，分别是：</a:t>
            </a:r>
            <a:r>
              <a:rPr lang="en-US" altLang="zh-CN" dirty="0" err="1"/>
              <a:t>super.sexName</a:t>
            </a:r>
            <a:r>
              <a:rPr lang="zh-CN" altLang="zh-CN" dirty="0"/>
              <a:t>表示父类的属性，</a:t>
            </a:r>
            <a:r>
              <a:rPr lang="en-US" altLang="zh-CN" dirty="0" err="1"/>
              <a:t>this.sexName</a:t>
            </a:r>
            <a:r>
              <a:rPr lang="zh-CN" altLang="zh-CN" dirty="0"/>
              <a:t>表示本类的属性，而</a:t>
            </a:r>
            <a:r>
              <a:rPr lang="en-US" altLang="zh-CN" dirty="0" err="1"/>
              <a:t>setSexName</a:t>
            </a:r>
            <a:r>
              <a:rPr lang="zh-CN" altLang="zh-CN" dirty="0"/>
              <a:t>内部的</a:t>
            </a:r>
            <a:r>
              <a:rPr lang="en-US" altLang="zh-CN" dirty="0" err="1"/>
              <a:t>sexName</a:t>
            </a:r>
            <a:r>
              <a:rPr lang="zh-CN" altLang="zh-CN" dirty="0"/>
              <a:t>表示输入参数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）方法内部存在同名的输入参数，则该字段名称默认代表输入参数；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）方法内部不存在同名的输入参数，则该字段名称默认代表本类的成员属性；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）方法内部不存在同名的输入参数，且本类也未重新定义同名的成员属性，则该字段名称只能代表父类的成员属性；</a:t>
            </a:r>
          </a:p>
          <a:p>
            <a:r>
              <a:rPr lang="zh-CN" altLang="zh-CN" dirty="0" smtClean="0"/>
              <a:t>同名字段所</a:t>
            </a:r>
            <a:r>
              <a:rPr lang="zh-CN" altLang="zh-CN" dirty="0"/>
              <a:t>表达含义的优先级顺序为：输入参数</a:t>
            </a:r>
            <a:r>
              <a:rPr lang="en-US" altLang="zh-CN" dirty="0"/>
              <a:t>&gt;</a:t>
            </a:r>
            <a:r>
              <a:rPr lang="zh-CN" altLang="zh-CN" dirty="0"/>
              <a:t>本类属性</a:t>
            </a:r>
            <a:r>
              <a:rPr lang="en-US" altLang="zh-CN" dirty="0"/>
              <a:t>&gt;</a:t>
            </a:r>
            <a:r>
              <a:rPr lang="zh-CN" altLang="zh-CN" dirty="0"/>
              <a:t>父类属性。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27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几种开放性修饰符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除了表示开放的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修饰符、表示私有的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修饰符，</a:t>
            </a:r>
            <a:r>
              <a:rPr lang="en-US" altLang="zh-CN" dirty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还</a:t>
            </a:r>
            <a:r>
              <a:rPr lang="zh-CN" altLang="zh-CN" dirty="0" smtClean="0"/>
              <a:t>设计了</a:t>
            </a:r>
            <a:r>
              <a:rPr lang="en-US" altLang="zh-CN" dirty="0"/>
              <a:t>protected</a:t>
            </a:r>
            <a:r>
              <a:rPr lang="zh-CN" altLang="zh-CN" dirty="0" smtClean="0"/>
              <a:t>修饰符，</a:t>
            </a:r>
            <a:r>
              <a:rPr lang="zh-CN" altLang="zh-CN" dirty="0"/>
              <a:t>意思是受保护的</a:t>
            </a:r>
            <a:r>
              <a:rPr lang="zh-CN" altLang="zh-CN" dirty="0" smtClean="0"/>
              <a:t>，凡是</a:t>
            </a:r>
            <a:r>
              <a:rPr lang="zh-CN" altLang="zh-CN" dirty="0"/>
              <a:t>被</a:t>
            </a:r>
            <a:r>
              <a:rPr lang="en-US" altLang="zh-CN" dirty="0"/>
              <a:t>protected</a:t>
            </a:r>
            <a:r>
              <a:rPr lang="zh-CN" altLang="zh-CN" dirty="0"/>
              <a:t>修饰的成员，外部仍然不可访问，唯有从当前类派生而来的子类可以访问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受保护的成员来说，它对外部而言如同私有成员一样不能访问，但它对子类而言如同公共成员一样能够访问。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28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面向对象设计的三个组成要素，分别是：用于包装数据属性和动作方法的封装、用于派生并扩展已有类型的继承、用于父类和子类之间类型转换与类型检查的多态，并结合三要素演示了银行账户类的具体定义及其实现过程。</a:t>
            </a:r>
          </a:p>
          <a:p>
            <a:r>
              <a:rPr lang="en-US" altLang="zh-CN" dirty="0"/>
              <a:t>7.1 </a:t>
            </a:r>
            <a:r>
              <a:rPr lang="zh-CN" altLang="en-US" dirty="0"/>
              <a:t>类的封装</a:t>
            </a:r>
          </a:p>
          <a:p>
            <a:r>
              <a:rPr lang="en-US" altLang="zh-CN" dirty="0"/>
              <a:t>7.2 </a:t>
            </a:r>
            <a:r>
              <a:rPr lang="zh-CN" altLang="en-US" dirty="0"/>
              <a:t>类的继承</a:t>
            </a:r>
          </a:p>
          <a:p>
            <a:r>
              <a:rPr lang="en-US" altLang="zh-CN" dirty="0"/>
              <a:t>7.3 </a:t>
            </a:r>
            <a:r>
              <a:rPr lang="zh-CN" altLang="en-US" dirty="0"/>
              <a:t>类的多态</a:t>
            </a:r>
          </a:p>
          <a:p>
            <a:r>
              <a:rPr lang="en-US" altLang="zh-CN" dirty="0"/>
              <a:t>7.4 </a:t>
            </a:r>
            <a:r>
              <a:rPr lang="zh-CN" altLang="en-US" dirty="0"/>
              <a:t>实战练习：定义银行的账户类</a:t>
            </a:r>
          </a:p>
          <a:p>
            <a:r>
              <a:rPr lang="en-US" altLang="zh-CN" dirty="0"/>
              <a:t>7.5 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2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开放性修饰符的对比说明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804272"/>
              </p:ext>
            </p:extLst>
          </p:nvPr>
        </p:nvGraphicFramePr>
        <p:xfrm>
          <a:off x="838200" y="1825625"/>
          <a:ext cx="10515600" cy="301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712"/>
                <a:gridCol w="6704888"/>
              </a:tblGrid>
              <a:tr h="603968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开放性修饰符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396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public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公共的，允许所有人访问；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396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无修饰符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友好的，允许当地人访问，对同一个包下面的类很友好；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396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protected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受保护的，允许本家族访问，包括自身及其子类；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396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private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私有的，只有自身可以访问。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9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类的多态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本节介绍了面向对象三要素之三的多态概念，首先描述了多态的发生场景及其调用方式，接着分别叙述检查对象类型的三种手段，然后阐述了</a:t>
            </a:r>
            <a:r>
              <a:rPr lang="en-US" altLang="zh-CN" dirty="0"/>
              <a:t>final</a:t>
            </a:r>
            <a:r>
              <a:rPr lang="zh-CN" altLang="zh-CN" dirty="0"/>
              <a:t>关键字在表达终态时候的意义及其用法。</a:t>
            </a:r>
          </a:p>
          <a:p>
            <a:r>
              <a:rPr lang="en-US" altLang="zh-CN" dirty="0"/>
              <a:t>7.3.1 </a:t>
            </a:r>
            <a:r>
              <a:rPr lang="zh-CN" altLang="en-US" dirty="0"/>
              <a:t>多态的发生场景</a:t>
            </a:r>
          </a:p>
          <a:p>
            <a:r>
              <a:rPr lang="en-US" altLang="zh-CN" dirty="0"/>
              <a:t>7.3.2 </a:t>
            </a:r>
            <a:r>
              <a:rPr lang="zh-CN" altLang="en-US" dirty="0"/>
              <a:t>对象的类型检查</a:t>
            </a:r>
          </a:p>
          <a:p>
            <a:r>
              <a:rPr lang="en-US" altLang="zh-CN" dirty="0"/>
              <a:t>7.3.3 </a:t>
            </a:r>
            <a:r>
              <a:rPr lang="zh-CN" altLang="en-US" dirty="0"/>
              <a:t>终态：关键字</a:t>
            </a:r>
            <a:r>
              <a:rPr lang="en-US" altLang="zh-CN" dirty="0"/>
              <a:t>final</a:t>
            </a:r>
            <a:r>
              <a:rPr lang="zh-CN" altLang="en-US" dirty="0"/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355876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多态的发生场景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  <a:r>
              <a:rPr lang="zh-CN" altLang="en-US" dirty="0" smtClean="0"/>
              <a:t>指的是一</a:t>
            </a:r>
            <a:r>
              <a:rPr lang="zh-CN" altLang="en-US" dirty="0"/>
              <a:t>个实体同时具有多种</a:t>
            </a:r>
            <a:r>
              <a:rPr lang="zh-CN" altLang="en-US" dirty="0" smtClean="0"/>
              <a:t>形式，由父类声明的对象既可以赋以一个子类实例，也可以赋以另一个子类实例。</a:t>
            </a:r>
            <a:endParaRPr lang="en-US" altLang="zh-CN" dirty="0" smtClean="0"/>
          </a:p>
          <a:p>
            <a:r>
              <a:rPr lang="zh-CN" altLang="zh-CN" dirty="0"/>
              <a:t>多态的实现依赖于继承，先声明一个父类的实例，再于合适之时给它分别赋予不同的子类实例，此后操作该实例就仿佛操作子类的实例一般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引入多态概念的好处是，只要某些类型都从同一个父类派生而来，就能在方法内部把它们当作同一种类型来处理，而无需区分具体的类型。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51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多态的实现过程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以鸡叫为例，不管是公鸡叫还是母鸡叫，都是某种鸡在叫，于是完全可以定义一个叫唤方法，根据输入的鸡参数，让这只鸡自己去叫即可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叫唤</a:t>
            </a:r>
            <a:r>
              <a:rPr lang="zh-CN" altLang="zh-CN" dirty="0"/>
              <a:t>方法的具体代码如下所示：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定义一个叫唤方法，传入什么鸡，就让什么鸡叫</a:t>
            </a:r>
          </a:p>
          <a:p>
            <a:pPr lvl="1"/>
            <a:r>
              <a:rPr lang="en-US" altLang="zh-CN" dirty="0"/>
              <a:t>private static void call(Chicken chicken) {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chicken.call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70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对象的类型检查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区别公鸡和母鸡，关键在于识别鸡的</a:t>
            </a:r>
            <a:r>
              <a:rPr lang="zh-CN" altLang="zh-CN" dirty="0" smtClean="0"/>
              <a:t>性别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en-US" altLang="zh-CN" dirty="0"/>
              <a:t>Chicken</a:t>
            </a:r>
            <a:r>
              <a:rPr lang="zh-CN" altLang="zh-CN" dirty="0"/>
              <a:t>鸡类刚好有个性别类型属性</a:t>
            </a:r>
            <a:r>
              <a:rPr lang="en-US" altLang="zh-CN" dirty="0"/>
              <a:t>sex</a:t>
            </a:r>
            <a:r>
              <a:rPr lang="zh-CN" altLang="zh-CN" dirty="0"/>
              <a:t>，在公鸡类中</a:t>
            </a:r>
            <a:r>
              <a:rPr lang="en-US" altLang="zh-CN" dirty="0"/>
              <a:t>sex</a:t>
            </a:r>
            <a:r>
              <a:rPr lang="zh-CN" altLang="zh-CN" dirty="0"/>
              <a:t>固定为</a:t>
            </a:r>
            <a:r>
              <a:rPr lang="en-US" altLang="zh-CN" dirty="0"/>
              <a:t>0</a:t>
            </a:r>
            <a:r>
              <a:rPr lang="zh-CN" altLang="zh-CN" dirty="0"/>
              <a:t>，在母鸡类中</a:t>
            </a:r>
            <a:r>
              <a:rPr lang="en-US" altLang="zh-CN" dirty="0"/>
              <a:t>sex</a:t>
            </a:r>
            <a:r>
              <a:rPr lang="zh-CN" altLang="zh-CN" dirty="0"/>
              <a:t>固定为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于是</a:t>
            </a:r>
            <a:r>
              <a:rPr lang="zh-CN" altLang="zh-CN" dirty="0"/>
              <a:t>通过检查</a:t>
            </a:r>
            <a:r>
              <a:rPr lang="en-US" altLang="zh-CN" dirty="0"/>
              <a:t>chicken</a:t>
            </a:r>
            <a:r>
              <a:rPr lang="zh-CN" altLang="zh-CN" dirty="0"/>
              <a:t>实例的</a:t>
            </a:r>
            <a:r>
              <a:rPr lang="en-US" altLang="zh-CN" dirty="0"/>
              <a:t>sex</a:t>
            </a:r>
            <a:r>
              <a:rPr lang="zh-CN" altLang="zh-CN" dirty="0"/>
              <a:t>属性取值，即可判断该实例属于公鸡类还是属于母鸡类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通过性别类型鉴定归属类，这种做法虽然在理论上可行，但事实上并</a:t>
            </a:r>
            <a:r>
              <a:rPr lang="zh-CN" altLang="zh-CN" dirty="0" smtClean="0"/>
              <a:t>不可靠</a:t>
            </a:r>
            <a:r>
              <a:rPr lang="zh-CN" altLang="en-US" dirty="0"/>
              <a:t>，</a:t>
            </a:r>
            <a:r>
              <a:rPr lang="zh-CN" altLang="en-US" dirty="0" smtClean="0"/>
              <a:t>因为性别字段可能会遭到篡改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271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对象的类型</a:t>
            </a:r>
            <a:r>
              <a:rPr lang="zh-CN" altLang="en-US" dirty="0" smtClean="0"/>
              <a:t>检查（二）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依据基因检测，才是检查实例类型的可靠</a:t>
            </a:r>
            <a:r>
              <a:rPr lang="zh-CN" altLang="zh-CN" dirty="0" smtClean="0"/>
              <a:t>办法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zh-CN" dirty="0" smtClean="0"/>
              <a:t>获取</a:t>
            </a:r>
            <a:r>
              <a:rPr lang="zh-CN" altLang="zh-CN" dirty="0"/>
              <a:t>某实例基因的手段是调用该实例的</a:t>
            </a:r>
            <a:r>
              <a:rPr lang="en-US" altLang="zh-CN" dirty="0" err="1"/>
              <a:t>getClass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zh-CN" dirty="0"/>
              <a:t>对于公鸡类</a:t>
            </a:r>
            <a:r>
              <a:rPr lang="en-US" altLang="zh-CN" dirty="0"/>
              <a:t>Cock</a:t>
            </a:r>
            <a:r>
              <a:rPr lang="zh-CN" altLang="zh-CN" dirty="0"/>
              <a:t>来说，它的基因可通过</a:t>
            </a:r>
            <a:r>
              <a:rPr lang="en-US" altLang="zh-CN" dirty="0" err="1"/>
              <a:t>Cock.class</a:t>
            </a:r>
            <a:r>
              <a:rPr lang="zh-CN" altLang="zh-CN" dirty="0"/>
              <a:t>提取；对于母鸡类</a:t>
            </a:r>
            <a:r>
              <a:rPr lang="en-US" altLang="zh-CN" dirty="0"/>
              <a:t>Hen</a:t>
            </a:r>
            <a:r>
              <a:rPr lang="zh-CN" altLang="zh-CN" dirty="0"/>
              <a:t>来说，它的基因可通过</a:t>
            </a:r>
            <a:r>
              <a:rPr lang="en-US" altLang="zh-CN" dirty="0" err="1"/>
              <a:t>Hen.class</a:t>
            </a:r>
            <a:r>
              <a:rPr lang="zh-CN" altLang="zh-CN" dirty="0"/>
              <a:t>来提取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实例类型的鉴别过程便分解为两个步骤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先</a:t>
            </a:r>
            <a:r>
              <a:rPr lang="zh-CN" altLang="zh-CN" dirty="0"/>
              <a:t>调用实例的</a:t>
            </a:r>
            <a:r>
              <a:rPr lang="en-US" altLang="zh-CN" dirty="0" err="1"/>
              <a:t>getClass</a:t>
            </a:r>
            <a:r>
              <a:rPr lang="zh-CN" altLang="zh-CN" dirty="0"/>
              <a:t>方法得到它的基因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再</a:t>
            </a:r>
            <a:r>
              <a:rPr lang="zh-CN" altLang="zh-CN" dirty="0"/>
              <a:t>将该基因与目标基因匹配，倘若匹配成功则表示二者是同一种类型。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38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对象的类型</a:t>
            </a:r>
            <a:r>
              <a:rPr lang="zh-CN" altLang="en-US" dirty="0" smtClean="0"/>
              <a:t>检查（三）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）使用专门的</a:t>
            </a:r>
            <a:r>
              <a:rPr lang="zh-CN" altLang="zh-CN" dirty="0"/>
              <a:t>关键字</a:t>
            </a:r>
            <a:r>
              <a:rPr lang="en-US" altLang="zh-CN" dirty="0" err="1" smtClean="0"/>
              <a:t>instanceof</a:t>
            </a:r>
            <a:r>
              <a:rPr lang="zh-CN" altLang="en-US" dirty="0" smtClean="0"/>
              <a:t>检查类型</a:t>
            </a:r>
            <a:endParaRPr lang="en-US" altLang="zh-CN" dirty="0" smtClean="0"/>
          </a:p>
          <a:p>
            <a:r>
              <a:rPr lang="zh-CN" altLang="zh-CN" dirty="0"/>
              <a:t>使用格式形如“</a:t>
            </a:r>
            <a:r>
              <a:rPr lang="en-US" altLang="zh-CN" dirty="0"/>
              <a:t>A  </a:t>
            </a:r>
            <a:r>
              <a:rPr lang="en-US" altLang="zh-CN" dirty="0" err="1"/>
              <a:t>instanceof</a:t>
            </a:r>
            <a:r>
              <a:rPr lang="en-US" altLang="zh-CN" dirty="0"/>
              <a:t>  B</a:t>
            </a:r>
            <a:r>
              <a:rPr lang="zh-CN" altLang="zh-CN" dirty="0"/>
              <a:t>”，意思是检查</a:t>
            </a:r>
            <a:r>
              <a:rPr lang="en-US" altLang="zh-CN" dirty="0"/>
              <a:t>A</a:t>
            </a:r>
            <a:r>
              <a:rPr lang="zh-CN" altLang="zh-CN" dirty="0"/>
              <a:t>实例是否属于</a:t>
            </a:r>
            <a:r>
              <a:rPr lang="en-US" altLang="zh-CN" dirty="0"/>
              <a:t>B</a:t>
            </a:r>
            <a:r>
              <a:rPr lang="zh-CN" altLang="zh-CN" dirty="0"/>
              <a:t>类型，该表达式返回</a:t>
            </a:r>
            <a:r>
              <a:rPr lang="en-US" altLang="zh-CN" dirty="0"/>
              <a:t>true</a:t>
            </a:r>
            <a:r>
              <a:rPr lang="zh-CN" altLang="zh-CN" dirty="0"/>
              <a:t>表示属于，返回</a:t>
            </a:r>
            <a:r>
              <a:rPr lang="en-US" altLang="zh-CN" dirty="0"/>
              <a:t>false</a:t>
            </a:r>
            <a:r>
              <a:rPr lang="zh-CN" altLang="zh-CN" dirty="0"/>
              <a:t>表示不属于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private static void </a:t>
            </a:r>
            <a:r>
              <a:rPr lang="en-US" altLang="zh-CN" dirty="0" err="1"/>
              <a:t>checkInstance</a:t>
            </a:r>
            <a:r>
              <a:rPr lang="en-US" altLang="zh-CN" dirty="0"/>
              <a:t>(Chicken chicken) {</a:t>
            </a:r>
          </a:p>
          <a:p>
            <a:pPr lvl="1"/>
            <a:r>
              <a:rPr lang="en-US" altLang="zh-CN" dirty="0"/>
              <a:t>	if (chicken </a:t>
            </a:r>
            <a:r>
              <a:rPr lang="en-US" altLang="zh-CN" dirty="0" err="1"/>
              <a:t>instanceof</a:t>
            </a:r>
            <a:r>
              <a:rPr lang="en-US" altLang="zh-CN" dirty="0"/>
              <a:t> Cock) {  // </a:t>
            </a:r>
            <a:r>
              <a:rPr lang="zh-CN" altLang="en-US" dirty="0"/>
              <a:t>判断这只鸡是不是公鸡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检查对象实例：这是只公鸡。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	} else if (chicken </a:t>
            </a:r>
            <a:r>
              <a:rPr lang="en-US" altLang="zh-CN" dirty="0" err="1"/>
              <a:t>instanceof</a:t>
            </a:r>
            <a:r>
              <a:rPr lang="en-US" altLang="zh-CN" dirty="0"/>
              <a:t> Hen) {  // </a:t>
            </a:r>
            <a:r>
              <a:rPr lang="zh-CN" altLang="en-US" dirty="0"/>
              <a:t>判断这只鸡是不是母鸡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检查对象实例：这是只母鸡。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	} else {</a:t>
            </a:r>
          </a:p>
          <a:p>
            <a:pPr lvl="1"/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检查对象实例：这既不是公鸡也不是母鸡。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24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终态：关键字</a:t>
            </a:r>
            <a:r>
              <a:rPr lang="en-US" altLang="zh-CN" dirty="0"/>
              <a:t>final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不管是被</a:t>
            </a:r>
            <a:r>
              <a:rPr lang="en-US" altLang="zh-CN" dirty="0"/>
              <a:t>public</a:t>
            </a:r>
            <a:r>
              <a:rPr lang="zh-CN" altLang="zh-CN" dirty="0"/>
              <a:t>修饰的公共类，还是被</a:t>
            </a:r>
            <a:r>
              <a:rPr lang="en-US" altLang="zh-CN" dirty="0"/>
              <a:t>private</a:t>
            </a:r>
            <a:r>
              <a:rPr lang="zh-CN" altLang="zh-CN" dirty="0"/>
              <a:t>修饰的私有类，它们默认都是允许继承的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要</a:t>
            </a:r>
            <a:r>
              <a:rPr lang="zh-CN" altLang="zh-CN" dirty="0"/>
              <a:t>想让某个类不能被其他类继承，还得在类名前面额外添加一个关键字</a:t>
            </a:r>
            <a:r>
              <a:rPr lang="en-US" altLang="zh-CN" dirty="0"/>
              <a:t>final</a:t>
            </a:r>
            <a:r>
              <a:rPr lang="zh-CN" altLang="zh-CN" dirty="0"/>
              <a:t>，表示这个类已经是最终的类</a:t>
            </a:r>
            <a:r>
              <a:rPr lang="zh-CN" altLang="zh-CN" dirty="0" smtClean="0"/>
              <a:t>，</a:t>
            </a:r>
            <a:r>
              <a:rPr lang="zh-CN" altLang="en-US" dirty="0"/>
              <a:t>无法</a:t>
            </a:r>
            <a:r>
              <a:rPr lang="zh-CN" altLang="zh-CN" dirty="0" smtClean="0"/>
              <a:t>再派生</a:t>
            </a:r>
            <a:r>
              <a:rPr lang="zh-CN" altLang="zh-CN" dirty="0"/>
              <a:t>子类了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相对多态概念而言，</a:t>
            </a:r>
            <a:r>
              <a:rPr lang="en-US" altLang="zh-CN" dirty="0"/>
              <a:t>final</a:t>
            </a:r>
            <a:r>
              <a:rPr lang="zh-CN" altLang="zh-CN" dirty="0"/>
              <a:t>也可以理解为终态，即最终的状态，终态当然是不可改变的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89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的应用范围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存在的意义是为了维护某个实体的纯洁性，不允许外部肆意篡改该实体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下列</a:t>
            </a:r>
            <a:r>
              <a:rPr lang="zh-CN" altLang="zh-CN" dirty="0"/>
              <a:t>是</a:t>
            </a:r>
            <a:r>
              <a:rPr lang="en-US" altLang="zh-CN" dirty="0"/>
              <a:t>final</a:t>
            </a:r>
            <a:r>
              <a:rPr lang="zh-CN" altLang="zh-CN" dirty="0"/>
              <a:t>可修饰的实体及其产生的影响：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）一旦某个类被</a:t>
            </a:r>
            <a:r>
              <a:rPr lang="en-US" altLang="zh-CN" dirty="0"/>
              <a:t>final</a:t>
            </a:r>
            <a:r>
              <a:rPr lang="zh-CN" altLang="zh-CN" dirty="0"/>
              <a:t>修饰，则该类无法再派生出任何子类。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）一旦某个成员属性被</a:t>
            </a:r>
            <a:r>
              <a:rPr lang="en-US" altLang="zh-CN" dirty="0"/>
              <a:t>final</a:t>
            </a:r>
            <a:r>
              <a:rPr lang="zh-CN" altLang="zh-CN" dirty="0"/>
              <a:t>修饰，则该属性不能再次赋值了。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）一旦某个成员方法被</a:t>
            </a:r>
            <a:r>
              <a:rPr lang="en-US" altLang="zh-CN" dirty="0"/>
              <a:t>final</a:t>
            </a:r>
            <a:r>
              <a:rPr lang="zh-CN" altLang="zh-CN" dirty="0"/>
              <a:t>修饰，则该方法禁止被子类重写。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818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实战练习：定义银行的账户类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到银行存钱，既能存活期也能存定期，活期存款与定期存款的共同点为它们都拥有账户，不同点为是否设置了固定的存款期限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根据平常的存取款操作，可以归纳出下列的几点基类信息：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）账户得有名称，还要有金额；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）账户得有存款和取款这两项基本操作；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）支持输出当前账户的详细文字描述，能够让柜员和用户一目了然；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4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类的封装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面向对象三要素之一的封装概念，首先回顾编程语言的发展历史，引出“类”这么一个既包含数据又包含动作的结构体。类在内部使用成员属性保存数据，通过成员方法表达动作，类的初始化操作则由专门的构造方法完成。另外讲解了如何利用</a:t>
            </a:r>
            <a:r>
              <a:rPr lang="en-US" altLang="zh-CN" dirty="0"/>
              <a:t>this</a:t>
            </a:r>
            <a:r>
              <a:rPr lang="zh-CN" altLang="zh-CN" dirty="0"/>
              <a:t>关键字区分同名的输入参数和属性字段。</a:t>
            </a:r>
          </a:p>
          <a:p>
            <a:r>
              <a:rPr lang="en-US" altLang="zh-CN" dirty="0"/>
              <a:t>7.1.1 </a:t>
            </a:r>
            <a:r>
              <a:rPr lang="zh-CN" altLang="en-US" dirty="0"/>
              <a:t>类的成员定义</a:t>
            </a:r>
          </a:p>
          <a:p>
            <a:r>
              <a:rPr lang="en-US" altLang="zh-CN" dirty="0"/>
              <a:t>7.1.2 </a:t>
            </a:r>
            <a:r>
              <a:rPr lang="zh-CN" altLang="en-US" dirty="0"/>
              <a:t>类的构造方法</a:t>
            </a:r>
          </a:p>
          <a:p>
            <a:r>
              <a:rPr lang="en-US" altLang="zh-CN" dirty="0"/>
              <a:t>7.1.3 </a:t>
            </a:r>
            <a:r>
              <a:rPr lang="zh-CN" altLang="en-US" dirty="0"/>
              <a:t>自身：关键字</a:t>
            </a:r>
            <a:r>
              <a:rPr lang="en-US" altLang="zh-CN" dirty="0"/>
              <a:t>this</a:t>
            </a:r>
            <a:r>
              <a:rPr lang="zh-CN" altLang="en-US" dirty="0"/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3827178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账户类的基本要素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利用面向对象的手段，需要给基类账户设计如下要素：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）为方便程序处理，一般把金额信息分解为数字类型的余额字段，以及描述金额单位的计量字段，再加上账户名称字段，凑成账户类的三个基本属性</a:t>
            </a:r>
            <a:r>
              <a:rPr lang="en-US" altLang="zh-CN" dirty="0"/>
              <a:t>name</a:t>
            </a:r>
            <a:r>
              <a:rPr lang="zh-CN" altLang="zh-CN" dirty="0"/>
              <a:t>、</a:t>
            </a:r>
            <a:r>
              <a:rPr lang="en-US" altLang="zh-CN" dirty="0"/>
              <a:t>balance</a:t>
            </a:r>
            <a:r>
              <a:rPr lang="zh-CN" altLang="zh-CN" dirty="0"/>
              <a:t>、</a:t>
            </a:r>
            <a:r>
              <a:rPr lang="en-US" altLang="zh-CN" dirty="0"/>
              <a:t>unit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）定义账户存入方法</a:t>
            </a:r>
            <a:r>
              <a:rPr lang="en-US" altLang="zh-CN" dirty="0" err="1"/>
              <a:t>saveIn</a:t>
            </a:r>
            <a:r>
              <a:rPr lang="zh-CN" altLang="zh-CN" dirty="0"/>
              <a:t>、账户取出方法</a:t>
            </a:r>
            <a:r>
              <a:rPr lang="en-US" altLang="zh-CN" dirty="0" err="1"/>
              <a:t>takeOut</a:t>
            </a:r>
            <a:r>
              <a:rPr lang="zh-CN" altLang="zh-CN" dirty="0"/>
              <a:t>，调用这两个方法会引起余额数值的增减。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）定义</a:t>
            </a:r>
            <a:r>
              <a:rPr lang="en-US" altLang="zh-CN" dirty="0" err="1"/>
              <a:t>toString</a:t>
            </a:r>
            <a:r>
              <a:rPr lang="zh-CN" altLang="zh-CN" dirty="0"/>
              <a:t>方法，该方法内部把账户名称、账户余额、余额单位等信息拼接为一句话，方便人们理解。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955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由基类账户派生出其他账户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活期存款对应的现金账户，活期存款的特点是随时存也能随时取，比较像钱包里的</a:t>
            </a:r>
            <a:r>
              <a:rPr lang="zh-CN" altLang="zh-CN" dirty="0" smtClean="0"/>
              <a:t>现金。</a:t>
            </a:r>
            <a:endParaRPr lang="en-US" altLang="zh-CN" dirty="0" smtClean="0"/>
          </a:p>
          <a:p>
            <a:r>
              <a:rPr lang="zh-CN" altLang="zh-CN" dirty="0" smtClean="0"/>
              <a:t>现金</a:t>
            </a:r>
            <a:r>
              <a:rPr lang="zh-CN" altLang="zh-CN" dirty="0"/>
              <a:t>基本是本币，也可能是外币，那么继承自</a:t>
            </a:r>
            <a:r>
              <a:rPr lang="en-US" altLang="zh-CN" dirty="0"/>
              <a:t>Account</a:t>
            </a:r>
            <a:r>
              <a:rPr lang="zh-CN" altLang="zh-CN" dirty="0"/>
              <a:t>类的子类添加一个现金类型，便形成了新的现金账户类</a:t>
            </a:r>
            <a:r>
              <a:rPr lang="en-US" altLang="zh-CN" dirty="0" err="1"/>
              <a:t>CashAccount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定期存款也有相应的定期账户，不同的定期账户通过存款期限来区分，例如半年</a:t>
            </a:r>
            <a:r>
              <a:rPr lang="zh-CN" altLang="zh-CN" dirty="0" smtClean="0"/>
              <a:t>定期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一年定期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三年定期</a:t>
            </a:r>
            <a:r>
              <a:rPr lang="zh-CN" altLang="en-US" dirty="0" smtClean="0"/>
              <a:t>等等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Account</a:t>
            </a:r>
            <a:r>
              <a:rPr lang="zh-CN" altLang="zh-CN" dirty="0"/>
              <a:t>类的基础上添加存款期限属性，就派生出新的子类名叫定期存款账户类</a:t>
            </a:r>
            <a:r>
              <a:rPr lang="en-US" altLang="zh-CN" dirty="0" err="1" smtClean="0"/>
              <a:t>DepositAccount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13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将各账户组合成银行账户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zh-CN" altLang="zh-CN" dirty="0" smtClean="0"/>
              <a:t>通用</a:t>
            </a:r>
            <a:r>
              <a:rPr lang="zh-CN" altLang="zh-CN" dirty="0"/>
              <a:t>的银行账户类，该类的内部分别声明现金账户对象和定期账户对象，即可同时支持活期存款与定期存款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由于一个用户可能拥有不同期限的多种定期存款，因此定期账户对象要声明为数组形式，以便随时添加新期限的定期账户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还要</a:t>
            </a:r>
            <a:r>
              <a:rPr lang="zh-CN" altLang="zh-CN" dirty="0" smtClean="0"/>
              <a:t>给</a:t>
            </a:r>
            <a:r>
              <a:rPr lang="zh-CN" altLang="zh-CN" dirty="0"/>
              <a:t>银行账户类补充活期存款与定期存款的存取操作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，注意</a:t>
            </a:r>
            <a:r>
              <a:rPr lang="zh-CN" altLang="zh-CN" dirty="0"/>
              <a:t>判断定期账户是否重复的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完整代码见本章源码的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\com\object\account\BankAccount.java</a:t>
            </a:r>
            <a:r>
              <a:rPr lang="zh-CN" altLang="en-US" dirty="0" smtClean="0"/>
              <a:t>，以及</a:t>
            </a:r>
            <a:r>
              <a:rPr lang="en-US" altLang="zh-CN" dirty="0" err="1"/>
              <a:t>src</a:t>
            </a:r>
            <a:r>
              <a:rPr lang="en-US" altLang="zh-CN" dirty="0"/>
              <a:t>\com\object\account\TestAccount.java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817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本章主要介绍了面向对象三要素的相关概念及其详细用法，包括如何实现类的封装（成员定义、构造方法、运用关键字</a:t>
            </a:r>
            <a:r>
              <a:rPr lang="en-US" altLang="zh-CN" dirty="0"/>
              <a:t>this</a:t>
            </a:r>
            <a:r>
              <a:rPr lang="zh-CN" altLang="zh-CN" dirty="0"/>
              <a:t>）、如何实现类的继承（简单继承、运用关键字</a:t>
            </a:r>
            <a:r>
              <a:rPr lang="en-US" altLang="zh-CN" dirty="0"/>
              <a:t>super</a:t>
            </a:r>
            <a:r>
              <a:rPr lang="zh-CN" altLang="zh-CN" dirty="0"/>
              <a:t>、开放性修饰符）、如何实现类的多态（多态场景、类型检查、运用关键字</a:t>
            </a:r>
            <a:r>
              <a:rPr lang="en-US" altLang="zh-CN" dirty="0"/>
              <a:t>final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通过银行账户类的定义过程（账户、现金账户、存款账户），讲解了面向对象的实际应用。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597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）学会如何封装类的成员属性与成员方法；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）学会如何从父类派生出子类，以及派生过程中的开放性用法；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）学会如何运用多态实现对象的类型转换，以及通过类型检查鉴别对象的实际类型；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）学会运用三要素定义现实生活中存在相互关系的几种事物；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</a:t>
            </a:r>
            <a:r>
              <a:rPr lang="zh-CN" altLang="en-US" dirty="0"/>
              <a:t>类的成员定义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结构体（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）只有属性，没有方法</a:t>
            </a:r>
            <a:endParaRPr lang="en-US" altLang="zh-CN" dirty="0" smtClean="0"/>
          </a:p>
          <a:p>
            <a:r>
              <a:rPr lang="zh-CN" altLang="en-US" dirty="0" smtClean="0"/>
              <a:t>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）既有属性，又有方法</a:t>
            </a:r>
            <a:endParaRPr lang="en-US" altLang="zh-CN" dirty="0" smtClean="0"/>
          </a:p>
          <a:p>
            <a:pPr lvl="1"/>
            <a:r>
              <a:rPr lang="zh-CN" altLang="en-US" dirty="0"/>
              <a:t>成员</a:t>
            </a:r>
            <a:r>
              <a:rPr lang="zh-CN" altLang="en-US" dirty="0" smtClean="0"/>
              <a:t>属性：保存着内部数据</a:t>
            </a:r>
            <a:endParaRPr lang="en-US" altLang="zh-CN" dirty="0" smtClean="0"/>
          </a:p>
          <a:p>
            <a:pPr lvl="1"/>
            <a:r>
              <a:rPr lang="zh-CN" altLang="en-US" dirty="0"/>
              <a:t>成员</a:t>
            </a:r>
            <a:r>
              <a:rPr lang="zh-CN" altLang="en-US" dirty="0" smtClean="0"/>
              <a:t>方法：规定了处理动作</a:t>
            </a:r>
            <a:endParaRPr lang="en-US" altLang="zh-CN" dirty="0" smtClean="0"/>
          </a:p>
          <a:p>
            <a:r>
              <a:rPr lang="zh-CN" altLang="en-US" dirty="0"/>
              <a:t>下面是</a:t>
            </a:r>
            <a:r>
              <a:rPr lang="zh-CN" altLang="en-US" dirty="0" smtClean="0"/>
              <a:t>个简单的类定义：</a:t>
            </a:r>
            <a:endParaRPr lang="en-US" altLang="zh-CN" dirty="0" smtClean="0"/>
          </a:p>
          <a:p>
            <a:pPr lvl="1"/>
            <a:r>
              <a:rPr lang="en-US" altLang="zh-CN" dirty="0"/>
              <a:t>public class </a:t>
            </a:r>
            <a:r>
              <a:rPr lang="en-US" altLang="zh-CN" dirty="0" err="1"/>
              <a:t>OrangeSimple</a:t>
            </a:r>
            <a:r>
              <a:rPr lang="en-US" altLang="zh-CN" dirty="0"/>
              <a:t> {</a:t>
            </a:r>
            <a:endParaRPr lang="zh-CN" altLang="zh-CN" sz="3200" dirty="0"/>
          </a:p>
          <a:p>
            <a:pPr lvl="1"/>
            <a:r>
              <a:rPr lang="en-US" altLang="zh-CN" dirty="0"/>
              <a:t>	public String name;  // </a:t>
            </a:r>
            <a:r>
              <a:rPr lang="zh-CN" altLang="zh-CN" dirty="0"/>
              <a:t>定义了橘子的名称</a:t>
            </a:r>
            <a:endParaRPr lang="zh-CN" altLang="zh-CN" sz="3200" dirty="0"/>
          </a:p>
          <a:p>
            <a:pPr lvl="1"/>
            <a:r>
              <a:rPr lang="en-US" altLang="zh-CN" dirty="0"/>
              <a:t>	public double weight;  // </a:t>
            </a:r>
            <a:r>
              <a:rPr lang="zh-CN" altLang="zh-CN" dirty="0"/>
              <a:t>定义了橘子的重量</a:t>
            </a:r>
            <a:endParaRPr lang="zh-CN" altLang="zh-CN" sz="3200" dirty="0"/>
          </a:p>
          <a:p>
            <a:pPr lvl="1"/>
            <a:r>
              <a:rPr lang="en-US" altLang="zh-CN" dirty="0"/>
              <a:t>	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isRipe</a:t>
            </a:r>
            <a:r>
              <a:rPr lang="en-US" altLang="zh-CN" dirty="0"/>
              <a:t>;  // </a:t>
            </a:r>
            <a:r>
              <a:rPr lang="zh-CN" altLang="zh-CN" dirty="0"/>
              <a:t>定义了橘子是否</a:t>
            </a:r>
            <a:r>
              <a:rPr lang="zh-CN" altLang="zh-CN" dirty="0" smtClean="0"/>
              <a:t>成熟</a:t>
            </a:r>
            <a:endParaRPr lang="en-US" altLang="zh-CN" dirty="0" smtClean="0"/>
          </a:p>
          <a:p>
            <a:pPr lvl="1"/>
            <a:r>
              <a:rPr lang="en-US" altLang="zh-CN" dirty="0"/>
              <a:t>	public String place;  // </a:t>
            </a:r>
            <a:r>
              <a:rPr lang="zh-CN" altLang="zh-CN" dirty="0"/>
              <a:t>定义了橘子的产地</a:t>
            </a:r>
            <a:endParaRPr lang="zh-CN" altLang="zh-CN" sz="3200" dirty="0"/>
          </a:p>
          <a:p>
            <a:pPr lvl="1"/>
            <a:r>
              <a:rPr lang="en-US" altLang="zh-CN" dirty="0"/>
              <a:t>}</a:t>
            </a:r>
            <a:endParaRPr lang="zh-CN" altLang="zh-CN" sz="32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7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引入成员方法的好处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把属性的读写操作</a:t>
            </a:r>
            <a:r>
              <a:rPr lang="zh-CN" altLang="zh-CN" dirty="0" smtClean="0"/>
              <a:t>分开</a:t>
            </a:r>
            <a:endParaRPr lang="en-US" altLang="zh-CN" dirty="0" smtClean="0"/>
          </a:p>
          <a:p>
            <a:pPr lvl="1"/>
            <a:r>
              <a:rPr lang="zh-CN" altLang="en-US" dirty="0"/>
              <a:t>用于读的</a:t>
            </a:r>
            <a:r>
              <a:rPr lang="zh-CN" altLang="en-US" dirty="0" smtClean="0"/>
              <a:t>方法：</a:t>
            </a:r>
            <a:r>
              <a:rPr lang="en-US" altLang="zh-CN" dirty="0" smtClean="0"/>
              <a:t>get</a:t>
            </a:r>
            <a:r>
              <a:rPr lang="zh-CN" altLang="en-US" dirty="0" smtClean="0"/>
              <a:t>***</a:t>
            </a:r>
            <a:endParaRPr lang="en-US" altLang="zh-CN" dirty="0" smtClean="0"/>
          </a:p>
          <a:p>
            <a:pPr lvl="1"/>
            <a:r>
              <a:rPr lang="zh-CN" altLang="en-US" dirty="0"/>
              <a:t>用于写的</a:t>
            </a:r>
            <a:r>
              <a:rPr lang="zh-CN" altLang="en-US" dirty="0" smtClean="0"/>
              <a:t>方法：</a:t>
            </a:r>
            <a:r>
              <a:rPr lang="en-US" altLang="zh-CN" dirty="0" smtClean="0"/>
              <a:t>set***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一个方法可以同时修改多个属性的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方法内部容纳多行代码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一个方法可以同时输出多个属性的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</a:t>
            </a:r>
            <a:r>
              <a:rPr lang="en-US" altLang="zh-CN" dirty="0" err="1"/>
              <a:t>toString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，可以拼接当前对象的所有属性值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16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</a:t>
            </a:r>
            <a:r>
              <a:rPr lang="zh-CN" altLang="en-US" dirty="0"/>
              <a:t>类的构造方法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类的定义除了成员属性和成员方法，还有一种构造方法，构造方法的用途是构建并返回该类的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默认的构造方法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OrangeMember</a:t>
            </a:r>
            <a:r>
              <a:rPr lang="en-US" altLang="zh-CN" dirty="0"/>
              <a:t>() {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zh-CN" dirty="0"/>
              <a:t>即使程序员未在类定义中写</a:t>
            </a:r>
            <a:r>
              <a:rPr lang="zh-CN" altLang="zh-CN" dirty="0" smtClean="0"/>
              <a:t>明</a:t>
            </a:r>
            <a:r>
              <a:rPr lang="zh-CN" altLang="en-US" dirty="0"/>
              <a:t>构造</a:t>
            </a:r>
            <a:r>
              <a:rPr lang="zh-CN" altLang="zh-CN" dirty="0" smtClean="0"/>
              <a:t>方法</a:t>
            </a:r>
            <a:r>
              <a:rPr lang="zh-CN" altLang="zh-CN" dirty="0"/>
              <a:t>，</a:t>
            </a:r>
            <a:r>
              <a:rPr lang="en-US" altLang="zh-CN" dirty="0"/>
              <a:t>Java</a:t>
            </a:r>
            <a:r>
              <a:rPr lang="zh-CN" altLang="zh-CN" dirty="0"/>
              <a:t>在编译之时也会自动补上默认的构造方法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19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构造方法的定义形式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由于</a:t>
            </a:r>
            <a:r>
              <a:rPr lang="zh-CN" altLang="zh-CN" dirty="0"/>
              <a:t>构造方法就是要给外部创建实例用的，因此必须声明为</a:t>
            </a:r>
            <a:r>
              <a:rPr lang="en-US" altLang="zh-CN" dirty="0"/>
              <a:t>public</a:t>
            </a:r>
            <a:r>
              <a:rPr lang="zh-CN" altLang="zh-CN" dirty="0"/>
              <a:t>对外开放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因为</a:t>
            </a:r>
            <a:r>
              <a:rPr lang="zh-CN" altLang="zh-CN" dirty="0"/>
              <a:t>构造方法的返回值固定是该类的实例，所以不必重复写明它的返回值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类</a:t>
            </a:r>
            <a:r>
              <a:rPr lang="zh-CN" altLang="zh-CN" dirty="0"/>
              <a:t>名后面的一对圆括号及一对花括号，显然与普通方法的定义保持一致。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14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拥有参数的构造方法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如果需要其他的输入参数，也可定义输入参数各异的另一个构造方法，就像普通方法的重载操作那样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对于输入参数非空的构造方法，外部调用的时候，同样把参数字段依次填写即</a:t>
            </a:r>
            <a:r>
              <a:rPr lang="zh-CN" altLang="zh-CN" dirty="0" smtClean="0"/>
              <a:t>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一旦定义了带输入参数的构造方法，</a:t>
            </a:r>
            <a:r>
              <a:rPr lang="en-US" altLang="zh-CN" dirty="0"/>
              <a:t>Java</a:t>
            </a:r>
            <a:r>
              <a:rPr lang="zh-CN" altLang="zh-CN" dirty="0"/>
              <a:t>在编译时就不会自动补上默认的构造方法。此时若想继续使用默认的构造方法，就得在类定义中写明不带参数的构造方法。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5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7.1.3 </a:t>
            </a:r>
            <a:r>
              <a:rPr lang="zh-CN" altLang="en-US" dirty="0"/>
              <a:t>自身：关键字</a:t>
            </a:r>
            <a:r>
              <a:rPr lang="en-US" altLang="zh-CN" dirty="0"/>
              <a:t>this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成员方法的输入参数可能与某个成员属性同名，但在方法内部，同名变量优先当做输入参数</a:t>
            </a:r>
            <a:endParaRPr lang="en-US" altLang="zh-CN" dirty="0" smtClean="0"/>
          </a:p>
          <a:p>
            <a:r>
              <a:rPr lang="zh-CN" altLang="en-US" dirty="0"/>
              <a:t>为了区分同名变量</a:t>
            </a:r>
            <a:r>
              <a:rPr lang="zh-CN" altLang="en-US" dirty="0" smtClean="0"/>
              <a:t>指的是输入参数还是成员属性，</a:t>
            </a:r>
            <a:r>
              <a:rPr lang="en-US" altLang="zh-CN" dirty="0"/>
              <a:t>Java</a:t>
            </a:r>
            <a:r>
              <a:rPr lang="zh-CN" altLang="zh-CN" dirty="0"/>
              <a:t>提供了</a:t>
            </a:r>
            <a:r>
              <a:rPr lang="en-US" altLang="zh-CN" dirty="0"/>
              <a:t>this</a:t>
            </a:r>
            <a:r>
              <a:rPr lang="zh-CN" altLang="zh-CN" dirty="0" smtClean="0"/>
              <a:t>关键字</a:t>
            </a:r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zh-CN" altLang="zh-CN" dirty="0" smtClean="0"/>
              <a:t>用于</a:t>
            </a:r>
            <a:r>
              <a:rPr lang="zh-CN" altLang="zh-CN" dirty="0"/>
              <a:t>指代当前类自身，于是“</a:t>
            </a:r>
            <a:r>
              <a:rPr lang="en-US" altLang="zh-CN" dirty="0"/>
              <a:t>this.</a:t>
            </a:r>
            <a:r>
              <a:rPr lang="zh-CN" altLang="zh-CN" dirty="0"/>
              <a:t>变量名”就表示该类指定名称的成员属性了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16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2930</Words>
  <Application>Microsoft Office PowerPoint</Application>
  <PresentationFormat>宽屏</PresentationFormat>
  <Paragraphs>203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第7章 类的三要素</vt:lpstr>
      <vt:lpstr>本章简介</vt:lpstr>
      <vt:lpstr>7.1 类的封装</vt:lpstr>
      <vt:lpstr>7.1.1 类的成员定义</vt:lpstr>
      <vt:lpstr>引入成员方法的好处</vt:lpstr>
      <vt:lpstr>7.1.2 类的构造方法</vt:lpstr>
      <vt:lpstr>构造方法的定义形式</vt:lpstr>
      <vt:lpstr>拥有参数的构造方法</vt:lpstr>
      <vt:lpstr>7.1.3 自身：关键字this的用法</vt:lpstr>
      <vt:lpstr>this修饰成员方法</vt:lpstr>
      <vt:lpstr>this修饰构造方法</vt:lpstr>
      <vt:lpstr>7.2 类的继承</vt:lpstr>
      <vt:lpstr>7.2.1 类的简单继承</vt:lpstr>
      <vt:lpstr>由父类派生出子类</vt:lpstr>
      <vt:lpstr>派生类的代码例子</vt:lpstr>
      <vt:lpstr>7.2.2 父类：关键字super的用法</vt:lpstr>
      <vt:lpstr>super修饰类的成员</vt:lpstr>
      <vt:lpstr>super、this以及输入参数的优先级</vt:lpstr>
      <vt:lpstr>7.2.3 几种开放性修饰符</vt:lpstr>
      <vt:lpstr>开放性修饰符的对比说明</vt:lpstr>
      <vt:lpstr>7.3 类的多态</vt:lpstr>
      <vt:lpstr>7.3.1 多态的发生场景</vt:lpstr>
      <vt:lpstr>多态的实现过程</vt:lpstr>
      <vt:lpstr>7.3.2 对象的类型检查</vt:lpstr>
      <vt:lpstr>对象的类型检查（二）</vt:lpstr>
      <vt:lpstr>对象的类型检查（三）</vt:lpstr>
      <vt:lpstr>7.3.3 终态：关键字final的用法</vt:lpstr>
      <vt:lpstr>final的应用范围</vt:lpstr>
      <vt:lpstr>7.4 实战练习：定义银行的账户类</vt:lpstr>
      <vt:lpstr>账户类的基本要素</vt:lpstr>
      <vt:lpstr>由基类账户派生出其他账户</vt:lpstr>
      <vt:lpstr>将各账户组合成银行账户</vt:lpstr>
      <vt:lpstr>7.5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类的三要素</dc:title>
  <dc:creator>Lenovo</dc:creator>
  <cp:lastModifiedBy>Lenovo</cp:lastModifiedBy>
  <cp:revision>11</cp:revision>
  <dcterms:created xsi:type="dcterms:W3CDTF">2019-10-20T14:44:58Z</dcterms:created>
  <dcterms:modified xsi:type="dcterms:W3CDTF">2019-11-01T15:15:17Z</dcterms:modified>
</cp:coreProperties>
</file>