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8" r:id="rId6"/>
    <p:sldId id="279" r:id="rId7"/>
    <p:sldId id="280" r:id="rId8"/>
    <p:sldId id="262" r:id="rId9"/>
    <p:sldId id="281" r:id="rId10"/>
    <p:sldId id="282" r:id="rId11"/>
    <p:sldId id="263" r:id="rId12"/>
    <p:sldId id="283" r:id="rId13"/>
    <p:sldId id="284" r:id="rId14"/>
    <p:sldId id="285" r:id="rId15"/>
    <p:sldId id="286" r:id="rId16"/>
    <p:sldId id="264" r:id="rId17"/>
    <p:sldId id="265" r:id="rId18"/>
    <p:sldId id="287" r:id="rId19"/>
    <p:sldId id="266" r:id="rId20"/>
    <p:sldId id="288" r:id="rId21"/>
    <p:sldId id="267" r:id="rId22"/>
    <p:sldId id="289" r:id="rId23"/>
    <p:sldId id="268" r:id="rId24"/>
    <p:sldId id="290" r:id="rId25"/>
    <p:sldId id="291" r:id="rId26"/>
    <p:sldId id="292" r:id="rId27"/>
    <p:sldId id="269" r:id="rId28"/>
    <p:sldId id="270" r:id="rId29"/>
    <p:sldId id="293" r:id="rId30"/>
    <p:sldId id="294" r:id="rId31"/>
    <p:sldId id="271" r:id="rId32"/>
    <p:sldId id="295" r:id="rId33"/>
    <p:sldId id="296" r:id="rId34"/>
    <p:sldId id="272" r:id="rId35"/>
    <p:sldId id="297" r:id="rId36"/>
    <p:sldId id="298" r:id="rId37"/>
    <p:sldId id="299" r:id="rId38"/>
    <p:sldId id="273" r:id="rId39"/>
    <p:sldId id="274" r:id="rId40"/>
    <p:sldId id="275" r:id="rId41"/>
    <p:sldId id="300" r:id="rId42"/>
    <p:sldId id="301" r:id="rId43"/>
    <p:sldId id="302" r:id="rId44"/>
    <p:sldId id="276" r:id="rId45"/>
    <p:sldId id="303" r:id="rId46"/>
    <p:sldId id="304" r:id="rId47"/>
    <p:sldId id="305" r:id="rId48"/>
    <p:sldId id="277" r:id="rId49"/>
    <p:sldId id="25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9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0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3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AAA5-966B-4743-BAC2-7766D17D020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C708-5708-48C3-8956-FE406EC41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特殊的类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2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静态属性的数值变化问题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静态属性总是保存最后一次的数值，倘若它的取值每次都发生变化，即使创建新实例也得不到静态属性最初的数值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zh-CN" altLang="en-US" dirty="0" smtClean="0"/>
              <a:t>想将</a:t>
            </a:r>
            <a:r>
              <a:rPr lang="zh-CN" altLang="zh-CN" dirty="0"/>
              <a:t>静态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作为常量使用，则需</a:t>
            </a:r>
            <a:r>
              <a:rPr lang="zh-CN" altLang="zh-CN" dirty="0"/>
              <a:t>在</a:t>
            </a:r>
            <a:r>
              <a:rPr lang="en-US" altLang="zh-CN" dirty="0"/>
              <a:t>static</a:t>
            </a:r>
            <a:r>
              <a:rPr lang="zh-CN" altLang="zh-CN" dirty="0"/>
              <a:t>前头再添加修饰符</a:t>
            </a:r>
            <a:r>
              <a:rPr lang="en-US" altLang="zh-CN" dirty="0"/>
              <a:t>final</a:t>
            </a:r>
            <a:r>
              <a:rPr lang="zh-CN" altLang="zh-CN" dirty="0"/>
              <a:t>，表示该属性只允许赋值一</a:t>
            </a:r>
            <a:r>
              <a:rPr lang="zh-CN" altLang="zh-CN" dirty="0" smtClean="0"/>
              <a:t>次</a:t>
            </a:r>
            <a:r>
              <a:rPr lang="zh-CN" altLang="en-US" dirty="0" smtClean="0"/>
              <a:t>，从而避免其值被意外修改。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若想静态属性始终如一保持不变，就得给该属性添加</a:t>
            </a:r>
            <a:r>
              <a:rPr lang="en-US" altLang="zh-CN" dirty="0"/>
              <a:t>final</a:t>
            </a:r>
            <a:r>
              <a:rPr lang="zh-CN" altLang="en-US" dirty="0"/>
              <a:t>修饰符，表示终态属性只能被赋值一次</a:t>
            </a:r>
          </a:p>
          <a:p>
            <a:pPr lvl="1"/>
            <a:r>
              <a:rPr lang="en-US" altLang="zh-CN" dirty="0"/>
              <a:t>public final static </a:t>
            </a:r>
            <a:r>
              <a:rPr lang="en-US" altLang="zh-CN" dirty="0" err="1"/>
              <a:t>int</a:t>
            </a:r>
            <a:r>
              <a:rPr lang="en-US" altLang="zh-CN" dirty="0"/>
              <a:t> FINAL_TYPE_ARBOR = 1;  // </a:t>
            </a:r>
            <a:r>
              <a:rPr lang="zh-CN" altLang="en-US" dirty="0"/>
              <a:t>乔木类型</a:t>
            </a:r>
          </a:p>
          <a:p>
            <a:pPr lvl="1"/>
            <a:r>
              <a:rPr lang="en-US" altLang="zh-CN" dirty="0"/>
              <a:t>public final static </a:t>
            </a:r>
            <a:r>
              <a:rPr lang="en-US" altLang="zh-CN" dirty="0" err="1"/>
              <a:t>int</a:t>
            </a:r>
            <a:r>
              <a:rPr lang="en-US" altLang="zh-CN" dirty="0"/>
              <a:t> FINAL_TYPE_BUSH = 2;  // </a:t>
            </a:r>
            <a:r>
              <a:rPr lang="zh-CN" altLang="en-US" dirty="0"/>
              <a:t>灌木类型</a:t>
            </a:r>
          </a:p>
        </p:txBody>
      </p:sp>
    </p:spTree>
    <p:extLst>
      <p:ext uri="{BB962C8B-B14F-4D97-AF65-F5344CB8AC3E}">
        <p14:creationId xmlns:p14="http://schemas.microsoft.com/office/powerpoint/2010/main" val="7427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zh-CN" altLang="zh-CN" dirty="0" smtClean="0"/>
              <a:t>联合</a:t>
            </a:r>
            <a:r>
              <a:rPr lang="zh-CN" altLang="zh-CN" dirty="0"/>
              <a:t>利用</a:t>
            </a:r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定义常量</a:t>
            </a:r>
            <a:r>
              <a:rPr lang="zh-CN" altLang="en-US" dirty="0" smtClean="0"/>
              <a:t>，但该方式存在以下毛病：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）常量的取值</a:t>
            </a:r>
            <a:r>
              <a:rPr lang="zh-CN" altLang="zh-CN" dirty="0"/>
              <a:t>基本为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之类的整数，如果把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直接写</a:t>
            </a:r>
            <a:r>
              <a:rPr lang="zh-CN" altLang="zh-CN" dirty="0" smtClean="0"/>
              <a:t>在代码</a:t>
            </a:r>
            <a:r>
              <a:rPr lang="zh-CN" altLang="zh-CN" dirty="0"/>
              <a:t>里面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就会</a:t>
            </a:r>
            <a:r>
              <a:rPr lang="zh-CN" altLang="zh-CN" dirty="0" smtClean="0"/>
              <a:t>顶替</a:t>
            </a:r>
            <a:r>
              <a:rPr lang="zh-CN" altLang="zh-CN" dirty="0"/>
              <a:t>了现有的常量</a:t>
            </a:r>
            <a:r>
              <a:rPr lang="zh-CN" altLang="zh-CN" dirty="0" smtClean="0"/>
              <a:t>蒙混过关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）代码可以从常量名推出对应的常量值，可是反过来并不能从常量值推出对应的常量</a:t>
            </a:r>
            <a:r>
              <a:rPr lang="zh-CN" altLang="zh-CN" dirty="0" smtClean="0"/>
              <a:t>名。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）每个常量只有唯一的数值表达，无法表示更丰富的涵义。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35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枚举类型的定义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本地日期类型</a:t>
            </a:r>
            <a:r>
              <a:rPr lang="en-US" altLang="zh-CN" dirty="0" err="1"/>
              <a:t>LocalDate</a:t>
            </a:r>
            <a:r>
              <a:rPr lang="zh-CN" altLang="zh-CN" dirty="0" smtClean="0"/>
              <a:t>的</a:t>
            </a:r>
            <a:r>
              <a:rPr lang="en-US" altLang="zh-CN" dirty="0" err="1"/>
              <a:t>getMonth</a:t>
            </a:r>
            <a:r>
              <a:rPr lang="zh-CN" altLang="zh-CN" dirty="0"/>
              <a:t>方法返回的并非整型数值，而是一个</a:t>
            </a:r>
            <a:r>
              <a:rPr lang="en-US" altLang="zh-CN" dirty="0"/>
              <a:t>Month</a:t>
            </a:r>
            <a:r>
              <a:rPr lang="zh-CN" altLang="zh-CN" dirty="0"/>
              <a:t>类型的月份实例，它属于枚举类型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这个</a:t>
            </a:r>
            <a:r>
              <a:rPr lang="en-US" altLang="zh-CN" dirty="0"/>
              <a:t>Month</a:t>
            </a:r>
            <a:r>
              <a:rPr lang="zh-CN" altLang="zh-CN" dirty="0"/>
              <a:t>类型既包含了月份的数字信息，也包括了月份的英文</a:t>
            </a:r>
            <a:r>
              <a:rPr lang="zh-CN" altLang="zh-CN" dirty="0" smtClean="0"/>
              <a:t>单词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下面定义了简单的枚举类型</a:t>
            </a:r>
            <a:endParaRPr lang="en-US" altLang="zh-CN" dirty="0" smtClean="0"/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演示枚举类型的简单定义。这是个季节枚举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Season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几个枚举变量之间以逗号分隔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SPRING, SUMMER, AUTUMN, WINTER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38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枚举类型的运用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季节枚举</a:t>
            </a:r>
            <a:r>
              <a:rPr lang="en-US" altLang="zh-CN" dirty="0"/>
              <a:t>Season</a:t>
            </a:r>
            <a:r>
              <a:rPr lang="zh-CN" altLang="zh-CN" dirty="0"/>
              <a:t>，它包含了春天</a:t>
            </a:r>
            <a:r>
              <a:rPr lang="en-US" altLang="zh-CN" dirty="0"/>
              <a:t>SPRING</a:t>
            </a:r>
            <a:r>
              <a:rPr lang="zh-CN" altLang="zh-CN" dirty="0"/>
              <a:t>、夏天</a:t>
            </a:r>
            <a:r>
              <a:rPr lang="en-US" altLang="zh-CN" dirty="0"/>
              <a:t>SUMMER</a:t>
            </a:r>
            <a:r>
              <a:rPr lang="zh-CN" altLang="zh-CN" dirty="0"/>
              <a:t>、秋天</a:t>
            </a:r>
            <a:r>
              <a:rPr lang="en-US" altLang="zh-CN" dirty="0"/>
              <a:t>AUTUMN</a:t>
            </a:r>
            <a:r>
              <a:rPr lang="zh-CN" altLang="zh-CN" dirty="0"/>
              <a:t>、冬天</a:t>
            </a:r>
            <a:r>
              <a:rPr lang="en-US" altLang="zh-CN" dirty="0"/>
              <a:t>WINTER</a:t>
            </a:r>
            <a:r>
              <a:rPr lang="zh-CN" altLang="zh-CN" dirty="0"/>
              <a:t>这四个枚举</a:t>
            </a:r>
            <a:r>
              <a:rPr lang="zh-CN" altLang="zh-CN" dirty="0" smtClean="0"/>
              <a:t>项</a:t>
            </a:r>
            <a:r>
              <a:rPr lang="zh-CN" altLang="en-US" dirty="0" smtClean="0"/>
              <a:t>，</a:t>
            </a:r>
            <a:r>
              <a:rPr lang="zh-CN" altLang="zh-CN" dirty="0"/>
              <a:t>外部访问它们的格式为“</a:t>
            </a:r>
            <a:r>
              <a:rPr lang="en-US" altLang="zh-CN" dirty="0"/>
              <a:t>Season.</a:t>
            </a:r>
            <a:r>
              <a:rPr lang="zh-CN" altLang="zh-CN" dirty="0"/>
              <a:t>枚举项的名称”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Season spring = </a:t>
            </a:r>
            <a:r>
              <a:rPr lang="en-US" altLang="zh-CN" dirty="0" err="1"/>
              <a:t>Season.SPRING</a:t>
            </a:r>
            <a:r>
              <a:rPr lang="en-US" altLang="zh-CN" dirty="0"/>
              <a:t>;  // </a:t>
            </a:r>
            <a:r>
              <a:rPr lang="zh-CN" altLang="en-US" dirty="0"/>
              <a:t>声明一个春天的季节实例</a:t>
            </a:r>
          </a:p>
          <a:p>
            <a:pPr lvl="1"/>
            <a:r>
              <a:rPr lang="en-US" altLang="zh-CN" dirty="0"/>
              <a:t>// </a:t>
            </a:r>
            <a:r>
              <a:rPr lang="en-US" altLang="zh-CN" dirty="0" smtClean="0"/>
              <a:t>ordinal</a:t>
            </a:r>
            <a:r>
              <a:rPr lang="zh-CN" altLang="en-US" dirty="0"/>
              <a:t>方法可获得该枚举的序号，</a:t>
            </a:r>
            <a:r>
              <a:rPr lang="en-US" altLang="zh-CN" dirty="0" err="1"/>
              <a:t>toString</a:t>
            </a:r>
            <a:r>
              <a:rPr lang="zh-CN" altLang="en-US" dirty="0"/>
              <a:t>可获得该枚举的字段名称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("spring </a:t>
            </a:r>
            <a:r>
              <a:rPr lang="zh-CN" altLang="en-US" dirty="0"/>
              <a:t>序号</a:t>
            </a:r>
            <a:r>
              <a:rPr lang="en-US" altLang="zh-CN" dirty="0"/>
              <a:t>=" + </a:t>
            </a:r>
            <a:r>
              <a:rPr lang="en-US" altLang="zh-CN" dirty="0" err="1"/>
              <a:t>spring.ordinal</a:t>
            </a:r>
            <a:r>
              <a:rPr lang="en-US" altLang="zh-CN" dirty="0"/>
              <a:t>() + ", </a:t>
            </a:r>
            <a:r>
              <a:rPr lang="zh-CN" altLang="en-US" dirty="0"/>
              <a:t>名称</a:t>
            </a:r>
            <a:r>
              <a:rPr lang="en-US" altLang="zh-CN" dirty="0"/>
              <a:t>=" + </a:t>
            </a:r>
            <a:r>
              <a:rPr lang="en-US" altLang="zh-CN" dirty="0" err="1"/>
              <a:t>spring.toString</a:t>
            </a:r>
            <a:r>
              <a:rPr lang="en-US" altLang="zh-CN" dirty="0" smtClean="0"/>
              <a:t>());</a:t>
            </a:r>
          </a:p>
          <a:p>
            <a:r>
              <a:rPr lang="zh-CN" altLang="en-US" dirty="0"/>
              <a:t>运行上面的测试代码，输出以下的日志信息：</a:t>
            </a:r>
          </a:p>
          <a:p>
            <a:pPr lvl="1"/>
            <a:r>
              <a:rPr lang="en-US" altLang="zh-CN" dirty="0"/>
              <a:t>spring </a:t>
            </a:r>
            <a:r>
              <a:rPr lang="zh-CN" altLang="en-US" dirty="0"/>
              <a:t>序号</a:t>
            </a:r>
            <a:r>
              <a:rPr lang="en-US" altLang="zh-CN" dirty="0"/>
              <a:t>=0, </a:t>
            </a:r>
            <a:r>
              <a:rPr lang="zh-CN" altLang="en-US" dirty="0"/>
              <a:t>名称</a:t>
            </a:r>
            <a:r>
              <a:rPr lang="en-US" altLang="zh-CN" dirty="0"/>
              <a:t>=SPRING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给枚举</a:t>
            </a:r>
            <a:r>
              <a:rPr lang="zh-CN" altLang="en-US" dirty="0" smtClean="0"/>
              <a:t>类型添加构造方法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SeasonCn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在定义枚举变量的同时，调用该枚举变量的构造方法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SPRING(1,"</a:t>
            </a:r>
            <a:r>
              <a:rPr lang="zh-CN" altLang="en-US" dirty="0"/>
              <a:t>春天</a:t>
            </a:r>
            <a:r>
              <a:rPr lang="en-US" altLang="zh-CN" dirty="0"/>
              <a:t>"), SUMMER(2,"</a:t>
            </a:r>
            <a:r>
              <a:rPr lang="zh-CN" altLang="en-US" dirty="0"/>
              <a:t>夏天</a:t>
            </a:r>
            <a:r>
              <a:rPr lang="en-US" altLang="zh-CN" dirty="0"/>
              <a:t>"), AUTUMN(3,"</a:t>
            </a:r>
            <a:r>
              <a:rPr lang="zh-CN" altLang="en-US" dirty="0"/>
              <a:t>秋天</a:t>
            </a:r>
            <a:r>
              <a:rPr lang="en-US" altLang="zh-CN" dirty="0"/>
              <a:t>"), WINTER(4,"</a:t>
            </a:r>
            <a:r>
              <a:rPr lang="zh-CN" altLang="en-US" dirty="0"/>
              <a:t>冬天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value;  // </a:t>
            </a:r>
            <a:r>
              <a:rPr lang="zh-CN" altLang="en-US" dirty="0"/>
              <a:t>季节的数字序号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private String name;  // </a:t>
            </a:r>
            <a:r>
              <a:rPr lang="zh-CN" altLang="en-US" dirty="0"/>
              <a:t>季节的中文名称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// </a:t>
            </a:r>
            <a:r>
              <a:rPr lang="zh-CN" altLang="en-US" dirty="0"/>
              <a:t>在构造方法中传入该季节的阿拉伯数字和中文名称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private </a:t>
            </a:r>
            <a:r>
              <a:rPr lang="en-US" altLang="zh-CN" dirty="0" err="1"/>
              <a:t>SeasonCn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value, String name) {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this.value</a:t>
            </a:r>
            <a:r>
              <a:rPr lang="en-US" altLang="zh-CN" dirty="0"/>
              <a:t> = value;</a:t>
            </a:r>
          </a:p>
          <a:p>
            <a:pPr lvl="1"/>
            <a:r>
              <a:rPr lang="en-US" altLang="zh-CN" dirty="0"/>
              <a:t>		this.name = name;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getValue</a:t>
            </a:r>
            <a:r>
              <a:rPr lang="en-US" altLang="zh-CN" dirty="0"/>
              <a:t>() {  // </a:t>
            </a:r>
            <a:r>
              <a:rPr lang="zh-CN" altLang="en-US" dirty="0"/>
              <a:t>获取季节的数字序号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return </a:t>
            </a:r>
            <a:r>
              <a:rPr lang="en-US" altLang="zh-CN" dirty="0" err="1"/>
              <a:t>this.value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 {  // </a:t>
            </a:r>
            <a:r>
              <a:rPr lang="zh-CN" altLang="en-US" dirty="0"/>
              <a:t>获取季节的中文名称</a:t>
            </a:r>
          </a:p>
          <a:p>
            <a:pPr lvl="1"/>
            <a:r>
              <a:rPr lang="zh-CN" altLang="en-US" dirty="0"/>
              <a:t>		</a:t>
            </a:r>
            <a:r>
              <a:rPr lang="en-US" altLang="zh-CN" dirty="0"/>
              <a:t>return this.name;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73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访问新的枚举类型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外部调用</a:t>
            </a:r>
            <a:r>
              <a:rPr lang="zh-CN" altLang="zh-CN" dirty="0" smtClean="0"/>
              <a:t>新枚举</a:t>
            </a:r>
            <a:r>
              <a:rPr lang="zh-CN" altLang="en-US" dirty="0" smtClean="0"/>
              <a:t>的时候</a:t>
            </a:r>
            <a:r>
              <a:rPr lang="zh-CN" altLang="zh-CN" dirty="0" smtClean="0"/>
              <a:t>，</a:t>
            </a:r>
            <a:r>
              <a:rPr lang="zh-CN" altLang="zh-CN" dirty="0"/>
              <a:t>大致流程保持不变，只需将原来的</a:t>
            </a:r>
            <a:r>
              <a:rPr lang="en-US" altLang="zh-CN" dirty="0"/>
              <a:t>ordinal</a:t>
            </a:r>
            <a:r>
              <a:rPr lang="zh-CN" altLang="zh-CN" dirty="0"/>
              <a:t>方法替换为</a:t>
            </a:r>
            <a:r>
              <a:rPr lang="en-US" altLang="zh-CN" dirty="0" err="1"/>
              <a:t>getValue</a:t>
            </a:r>
            <a:r>
              <a:rPr lang="zh-CN" altLang="zh-CN" dirty="0"/>
              <a:t>方法，将原来的</a:t>
            </a:r>
            <a:r>
              <a:rPr lang="en-US" altLang="zh-CN" dirty="0" err="1"/>
              <a:t>toString</a:t>
            </a:r>
            <a:r>
              <a:rPr lang="zh-CN" altLang="zh-CN" dirty="0"/>
              <a:t>方法替换为</a:t>
            </a:r>
            <a:r>
              <a:rPr lang="en-US" altLang="zh-CN" dirty="0" err="1"/>
              <a:t>getName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SeasonCn</a:t>
            </a:r>
            <a:r>
              <a:rPr lang="en-US" altLang="zh-CN" dirty="0"/>
              <a:t> spring = </a:t>
            </a:r>
            <a:r>
              <a:rPr lang="en-US" altLang="zh-CN" dirty="0" err="1"/>
              <a:t>SeasonCn.SPRING</a:t>
            </a:r>
            <a:r>
              <a:rPr lang="en-US" altLang="zh-CN" dirty="0"/>
              <a:t>;  // </a:t>
            </a:r>
            <a:r>
              <a:rPr lang="zh-CN" altLang="en-US" dirty="0"/>
              <a:t>声明一个春天的季节实例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通过扩展而来的</a:t>
            </a:r>
            <a:r>
              <a:rPr lang="en-US" altLang="zh-CN" dirty="0" err="1"/>
              <a:t>getName</a:t>
            </a:r>
            <a:r>
              <a:rPr lang="zh-CN" altLang="en-US" dirty="0"/>
              <a:t>方法，可获得该枚举预先设定的中文名称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("spring </a:t>
            </a:r>
            <a:r>
              <a:rPr lang="zh-CN" altLang="en-US" dirty="0"/>
              <a:t>序号</a:t>
            </a:r>
            <a:r>
              <a:rPr lang="en-US" altLang="zh-CN" dirty="0"/>
              <a:t>=" + </a:t>
            </a:r>
            <a:r>
              <a:rPr lang="en-US" altLang="zh-CN" dirty="0" err="1"/>
              <a:t>spring.getValue</a:t>
            </a:r>
            <a:r>
              <a:rPr lang="en-US" altLang="zh-CN" dirty="0"/>
              <a:t>() + ", </a:t>
            </a:r>
            <a:r>
              <a:rPr lang="zh-CN" altLang="en-US" dirty="0"/>
              <a:t>名称</a:t>
            </a:r>
            <a:r>
              <a:rPr lang="en-US" altLang="zh-CN" dirty="0"/>
              <a:t>=" + </a:t>
            </a:r>
            <a:r>
              <a:rPr lang="en-US" altLang="zh-CN" dirty="0" err="1"/>
              <a:t>spring.getName</a:t>
            </a:r>
            <a:r>
              <a:rPr lang="en-US" altLang="zh-CN" dirty="0" smtClean="0"/>
              <a:t>());</a:t>
            </a:r>
          </a:p>
          <a:p>
            <a:r>
              <a:rPr lang="zh-CN" altLang="zh-CN" dirty="0"/>
              <a:t>运行上述的调用代码，得到以下的日志结果：</a:t>
            </a:r>
          </a:p>
          <a:p>
            <a:pPr lvl="1"/>
            <a:r>
              <a:rPr lang="en-US" altLang="zh-CN" dirty="0"/>
              <a:t>spring </a:t>
            </a:r>
            <a:r>
              <a:rPr lang="zh-CN" altLang="zh-CN" dirty="0"/>
              <a:t>序号</a:t>
            </a:r>
            <a:r>
              <a:rPr lang="en-US" altLang="zh-CN" dirty="0"/>
              <a:t>=1, </a:t>
            </a:r>
            <a:r>
              <a:rPr lang="zh-CN" altLang="zh-CN" dirty="0"/>
              <a:t>名称</a:t>
            </a:r>
            <a:r>
              <a:rPr lang="en-US" altLang="zh-CN" dirty="0"/>
              <a:t>=</a:t>
            </a:r>
            <a:r>
              <a:rPr lang="zh-CN" altLang="zh-CN" dirty="0"/>
              <a:t>春天</a:t>
            </a:r>
            <a:endParaRPr lang="zh-CN" altLang="zh-CN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4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类的抽象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本节依次介绍了类在不同层次上的抽象用法，首先说明如果只有部分方法为抽象方法，那么这是一个抽象类，如果全部方法都为抽象方法，那么这是一个接口。接着描述了抽象类与接口的使用差异：在定义派生类之时，只能继承唯一的父类，却能实现多个接口。然后详述了接口的相关用法，包括</a:t>
            </a:r>
            <a:r>
              <a:rPr lang="en-US" altLang="zh-CN" dirty="0"/>
              <a:t>Java8</a:t>
            </a:r>
            <a:r>
              <a:rPr lang="zh-CN" altLang="zh-CN" dirty="0"/>
              <a:t>对接口做了哪些扩展，以及如何通过匿名内部类简化接口的实现编码。</a:t>
            </a:r>
          </a:p>
          <a:p>
            <a:r>
              <a:rPr lang="en-US" altLang="zh-CN" dirty="0"/>
              <a:t>8.2.1 </a:t>
            </a:r>
            <a:r>
              <a:rPr lang="zh-CN" altLang="en-US" dirty="0"/>
              <a:t>抽象类</a:t>
            </a:r>
          </a:p>
          <a:p>
            <a:r>
              <a:rPr lang="en-US" altLang="zh-CN" dirty="0"/>
              <a:t>8.2.2 </a:t>
            </a:r>
            <a:r>
              <a:rPr lang="zh-CN" altLang="en-US" dirty="0"/>
              <a:t>简单接口</a:t>
            </a:r>
          </a:p>
          <a:p>
            <a:r>
              <a:rPr lang="en-US" altLang="zh-CN" dirty="0"/>
              <a:t>8.2.3 Java8</a:t>
            </a:r>
            <a:r>
              <a:rPr lang="zh-CN" altLang="en-US" dirty="0"/>
              <a:t>之后的扩展接口</a:t>
            </a:r>
          </a:p>
          <a:p>
            <a:r>
              <a:rPr lang="en-US" altLang="zh-CN" dirty="0"/>
              <a:t>8.2.4 </a:t>
            </a:r>
            <a:r>
              <a:rPr lang="zh-CN" altLang="en-US" dirty="0"/>
              <a:t>匿名内部类</a:t>
            </a:r>
          </a:p>
        </p:txBody>
      </p:sp>
    </p:spTree>
    <p:extLst>
      <p:ext uri="{BB962C8B-B14F-4D97-AF65-F5344CB8AC3E}">
        <p14:creationId xmlns:p14="http://schemas.microsoft.com/office/powerpoint/2010/main" val="418487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编程中，功能不确定的方法被称作抽象方法，而包含抽象方法的类受到牵连就变成了抽象类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抽象</a:t>
            </a:r>
            <a:r>
              <a:rPr lang="zh-CN" altLang="en-US" dirty="0" smtClean="0"/>
              <a:t>类包含至少一个抽象方法，无论是抽象类还是抽象方法，都</a:t>
            </a:r>
            <a:r>
              <a:rPr lang="zh-CN" altLang="zh-CN" dirty="0" smtClean="0"/>
              <a:t>通过</a:t>
            </a:r>
            <a:r>
              <a:rPr lang="zh-CN" altLang="zh-CN" dirty="0"/>
              <a:t>关键字</a:t>
            </a:r>
            <a:r>
              <a:rPr lang="en-US" altLang="zh-CN" dirty="0" smtClean="0"/>
              <a:t>abstract</a:t>
            </a:r>
            <a:r>
              <a:rPr lang="zh-CN" altLang="zh-CN" dirty="0" smtClean="0"/>
              <a:t>标识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抽象</a:t>
            </a:r>
            <a:r>
              <a:rPr lang="zh-CN" altLang="zh-CN" dirty="0" smtClean="0"/>
              <a:t>方法</a:t>
            </a:r>
            <a:r>
              <a:rPr lang="zh-CN" altLang="zh-CN" dirty="0"/>
              <a:t>的具体实现并不明确，</a:t>
            </a:r>
            <a:r>
              <a:rPr lang="zh-CN" altLang="zh-CN" dirty="0" smtClean="0"/>
              <a:t>因此</a:t>
            </a:r>
            <a:r>
              <a:rPr lang="zh-CN" altLang="en-US" dirty="0" smtClean="0"/>
              <a:t>它</a:t>
            </a:r>
            <a:r>
              <a:rPr lang="zh-CN" altLang="zh-CN" dirty="0" smtClean="0"/>
              <a:t>没有</a:t>
            </a:r>
            <a:r>
              <a:rPr lang="zh-CN" altLang="zh-CN" dirty="0"/>
              <a:t>花括号所包裹着的方法</a:t>
            </a:r>
            <a:r>
              <a:rPr lang="zh-CN" altLang="zh-CN" dirty="0" smtClean="0"/>
              <a:t>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外部</a:t>
            </a:r>
            <a:r>
              <a:rPr lang="zh-CN" altLang="en-US" dirty="0" smtClean="0"/>
              <a:t>不允许</a:t>
            </a:r>
            <a:r>
              <a:rPr lang="zh-CN" altLang="zh-CN" dirty="0" smtClean="0"/>
              <a:t>创建</a:t>
            </a:r>
            <a:r>
              <a:rPr lang="zh-CN" altLang="zh-CN" dirty="0"/>
              <a:t>抽象类的实例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因为抽象类存在不确定的</a:t>
            </a:r>
            <a:r>
              <a:rPr lang="zh-CN" altLang="zh-CN" dirty="0" smtClean="0"/>
              <a:t>抽象方法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5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abstract</a:t>
            </a:r>
            <a:r>
              <a:rPr lang="zh-CN" altLang="zh-CN" dirty="0"/>
              <a:t>只能用来修饰抽象方法和抽象类，不可用于修饰成员属性，因为属性值本身就允许通过赋值来改变，无所谓抽象不抽象。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）虽然抽象类可以拥有构造方法，但它的构造方法并不能被外部直接调用，因为外部不允许通过构造方法来创建抽象类的实例，抽象类的构造方法只能提供给它的子类调用。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）子类如果没重写抽象方法，则该子类仍是抽象类；只有重写了抽象方法的子类，才是正常的类。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00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简单接口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接口不从属于类，而是与类平级，类通过关键字</a:t>
            </a:r>
            <a:r>
              <a:rPr lang="en-US" altLang="zh-CN" dirty="0"/>
              <a:t>class</a:t>
            </a:r>
            <a:r>
              <a:rPr lang="zh-CN" altLang="zh-CN" dirty="0"/>
              <a:t>标识，而接口通过关键字</a:t>
            </a:r>
            <a:r>
              <a:rPr lang="en-US" altLang="zh-CN" dirty="0"/>
              <a:t>interface</a:t>
            </a:r>
            <a:r>
              <a:rPr lang="zh-CN" altLang="zh-CN" dirty="0"/>
              <a:t>来标识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接口与类的不同之处如下：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）凡是类都有构造方法，即便是抽象类也支持定义构造方法，但接口不允许定义构造方法。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Java8</a:t>
            </a:r>
            <a:r>
              <a:rPr lang="zh-CN" altLang="en-US" dirty="0"/>
              <a:t>以前，接口内部的所有方法都必须是抽象方法，即使不加</a:t>
            </a:r>
            <a:r>
              <a:rPr lang="en-US" altLang="zh-CN" dirty="0"/>
              <a:t>abstract</a:t>
            </a:r>
            <a:r>
              <a:rPr lang="zh-CN" altLang="en-US" dirty="0"/>
              <a:t>，编译器也会默认把该方法当作抽象方法。。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）接口内部的属性默认为终态属性，即使不加</a:t>
            </a:r>
            <a:r>
              <a:rPr lang="en-US" altLang="zh-CN" dirty="0"/>
              <a:t>final</a:t>
            </a:r>
            <a:r>
              <a:rPr lang="zh-CN" altLang="en-US" dirty="0"/>
              <a:t>，编译器仍会把该属性当作终态属性。</a:t>
            </a:r>
          </a:p>
        </p:txBody>
      </p:sp>
    </p:spTree>
    <p:extLst>
      <p:ext uri="{BB962C8B-B14F-4D97-AF65-F5344CB8AC3E}">
        <p14:creationId xmlns:p14="http://schemas.microsoft.com/office/powerpoint/2010/main" val="33847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本章介绍了面向对象体系中的几种特殊类型，例如内部类、嵌套类、枚举类型，又如抽象类、接口乃至匿名内部类，再如</a:t>
            </a:r>
            <a:r>
              <a:rPr lang="en-US" altLang="zh-CN" dirty="0"/>
              <a:t>Java8</a:t>
            </a:r>
            <a:r>
              <a:rPr lang="zh-CN" altLang="zh-CN" dirty="0"/>
              <a:t>引入的函数式编程相关概念，并给出了两种设计模式的实现过程。</a:t>
            </a:r>
          </a:p>
          <a:p>
            <a:r>
              <a:rPr lang="en-US" altLang="zh-CN" dirty="0"/>
              <a:t>8.1 </a:t>
            </a:r>
            <a:r>
              <a:rPr lang="zh-CN" altLang="en-US" dirty="0"/>
              <a:t>类的嵌套</a:t>
            </a:r>
          </a:p>
          <a:p>
            <a:r>
              <a:rPr lang="en-US" altLang="zh-CN" dirty="0"/>
              <a:t>8.2 </a:t>
            </a:r>
            <a:r>
              <a:rPr lang="zh-CN" altLang="en-US" dirty="0"/>
              <a:t>类的抽象</a:t>
            </a:r>
          </a:p>
          <a:p>
            <a:r>
              <a:rPr lang="en-US" altLang="zh-CN" dirty="0"/>
              <a:t>8.3 </a:t>
            </a:r>
            <a:r>
              <a:rPr lang="zh-CN" altLang="en-US" dirty="0"/>
              <a:t>函数式编程</a:t>
            </a:r>
          </a:p>
          <a:p>
            <a:r>
              <a:rPr lang="en-US" altLang="zh-CN" dirty="0"/>
              <a:t>8.4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8.5 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05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允许同时实现多个接口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每个类最多只能继承一个父类，不能同时继承多个类，也就是不允许多重继承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接口不存在这方面的限制，某个类可以只实现一个接口，也可以同时实现两个接口、三个接口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借助接口的多重实现特性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可以很方便地给现有类添加新的行为动作，而不必担心会影响其他类。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58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8.2.3 Java8</a:t>
            </a:r>
            <a:r>
              <a:rPr lang="zh-CN" altLang="en-US" dirty="0"/>
              <a:t>之后的扩展接口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Java8</a:t>
            </a:r>
            <a:r>
              <a:rPr lang="zh-CN" altLang="en-US" dirty="0" smtClean="0"/>
              <a:t>之前</a:t>
            </a:r>
            <a:r>
              <a:rPr lang="zh-CN" altLang="zh-CN" dirty="0" smtClean="0"/>
              <a:t>的</a:t>
            </a:r>
            <a:r>
              <a:rPr lang="zh-CN" altLang="zh-CN" dirty="0"/>
              <a:t>接口定义存在先天不足，</a:t>
            </a:r>
            <a:r>
              <a:rPr lang="zh-CN" altLang="zh-CN" dirty="0" smtClean="0"/>
              <a:t>例如：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Java8</a:t>
            </a:r>
            <a:r>
              <a:rPr lang="zh-CN" altLang="zh-CN" dirty="0" smtClean="0"/>
              <a:t>以前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接口</a:t>
            </a:r>
            <a:r>
              <a:rPr lang="zh-CN" altLang="zh-CN" dirty="0"/>
              <a:t>的内部方法只能是抽象方法，在该接口的实现类里面全部都要</a:t>
            </a:r>
            <a:r>
              <a:rPr lang="zh-CN" altLang="zh-CN" dirty="0" smtClean="0"/>
              <a:t>重写</a:t>
            </a:r>
            <a:r>
              <a:rPr lang="zh-CN" altLang="en-US" dirty="0" smtClean="0"/>
              <a:t>，导致无法在接口内部定义公共的行为方法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Java8</a:t>
            </a:r>
            <a:r>
              <a:rPr lang="zh-CN" altLang="zh-CN" dirty="0"/>
              <a:t>以前的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，不但</a:t>
            </a:r>
            <a:r>
              <a:rPr lang="zh-CN" altLang="zh-CN" dirty="0" smtClean="0"/>
              <a:t>不</a:t>
            </a:r>
            <a:r>
              <a:rPr lang="zh-CN" altLang="zh-CN" dirty="0"/>
              <a:t>支持构造</a:t>
            </a:r>
            <a:r>
              <a:rPr lang="zh-CN" altLang="zh-CN" dirty="0" smtClean="0"/>
              <a:t>方法，</a:t>
            </a:r>
            <a:r>
              <a:rPr lang="zh-CN" altLang="en-US" dirty="0" smtClean="0"/>
              <a:t>而且</a:t>
            </a:r>
            <a:r>
              <a:rPr lang="zh-CN" altLang="zh-CN" dirty="0" smtClean="0"/>
              <a:t>也</a:t>
            </a:r>
            <a:r>
              <a:rPr lang="zh-CN" altLang="zh-CN" dirty="0"/>
              <a:t>不支持静态成员（包括静态属性和静态方法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4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Java8</a:t>
            </a:r>
            <a:r>
              <a:rPr lang="zh-CN" altLang="en-US" dirty="0" smtClean="0"/>
              <a:t>对接口的增强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Java8</a:t>
            </a:r>
            <a:r>
              <a:rPr lang="zh-CN" altLang="en-US" dirty="0"/>
              <a:t>修订了接口定义，推出了下面的规则：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）给接口增加了默认方法，并通过前缀</a:t>
            </a:r>
            <a:r>
              <a:rPr lang="en-US" altLang="zh-CN" dirty="0"/>
              <a:t>default</a:t>
            </a:r>
            <a:r>
              <a:rPr lang="zh-CN" altLang="en-US" dirty="0"/>
              <a:t>来标识。接口内部需要编写默认方法的完整实现代码，但它的实现类不允许重写默认方法。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）给接口增加了静态属性和静态方法，而且都通过前缀</a:t>
            </a:r>
            <a:r>
              <a:rPr lang="en-US" altLang="zh-CN" dirty="0"/>
              <a:t>static</a:t>
            </a:r>
            <a:r>
              <a:rPr lang="zh-CN" altLang="en-US" dirty="0"/>
              <a:t>来标识。接口的静态属性同时也是终态属性，初始化赋值之后便无法再次修改；接口的静态方法不能被实现类继承，因而实现类允许定义同名的静态方法。</a:t>
            </a:r>
          </a:p>
        </p:txBody>
      </p:sp>
    </p:spTree>
    <p:extLst>
      <p:ext uri="{BB962C8B-B14F-4D97-AF65-F5344CB8AC3E}">
        <p14:creationId xmlns:p14="http://schemas.microsoft.com/office/powerpoint/2010/main" val="719751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匿名内部类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数组工具</a:t>
            </a:r>
            <a:r>
              <a:rPr lang="en-US" altLang="zh-CN" dirty="0" smtClean="0"/>
              <a:t>Arrays</a:t>
            </a:r>
            <a:r>
              <a:rPr lang="zh-CN" altLang="en-US" dirty="0" smtClean="0"/>
              <a:t>提供了排序方法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，该方法允许输入指定的比较器，从而令数组按照该比较器来排序。</a:t>
            </a:r>
            <a:endParaRPr lang="en-US" altLang="zh-CN" dirty="0" smtClean="0"/>
          </a:p>
          <a:p>
            <a:pPr lvl="1"/>
            <a:r>
              <a:rPr lang="en-US" altLang="zh-CN" dirty="0"/>
              <a:t>public class </a:t>
            </a:r>
            <a:r>
              <a:rPr lang="en-US" altLang="zh-CN" dirty="0" err="1"/>
              <a:t>SortDescend</a:t>
            </a:r>
            <a:r>
              <a:rPr lang="en-US" altLang="zh-CN" dirty="0"/>
              <a:t> implements Comparator&lt;Integer&gt; {</a:t>
            </a:r>
          </a:p>
          <a:p>
            <a:pPr lvl="1"/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compare(Integer o1, Integer o2) {</a:t>
            </a:r>
          </a:p>
          <a:p>
            <a:pPr lvl="1"/>
            <a:r>
              <a:rPr lang="en-US" altLang="zh-CN" dirty="0"/>
              <a:t>		return </a:t>
            </a:r>
            <a:r>
              <a:rPr lang="en-US" altLang="zh-CN" dirty="0" err="1"/>
              <a:t>Integer.compare</a:t>
            </a:r>
            <a:r>
              <a:rPr lang="en-US" altLang="zh-CN" dirty="0"/>
              <a:t>(o2, o1);  // </a:t>
            </a:r>
            <a:r>
              <a:rPr lang="zh-CN" altLang="en-US" dirty="0"/>
              <a:t>倒过来的参数顺序变成了降序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外部调用新定义的比较器代码：</a:t>
            </a:r>
            <a:endParaRPr lang="en-US" altLang="zh-CN" dirty="0"/>
          </a:p>
          <a:p>
            <a:pPr lvl="1"/>
            <a:r>
              <a:rPr lang="en-US" altLang="zh-CN" dirty="0" err="1"/>
              <a:t>Arrays.sort</a:t>
            </a:r>
            <a:r>
              <a:rPr lang="en-US" altLang="zh-CN" dirty="0"/>
              <a:t>(</a:t>
            </a:r>
            <a:r>
              <a:rPr lang="en-US" altLang="zh-CN" dirty="0" err="1"/>
              <a:t>intArray</a:t>
            </a:r>
            <a:r>
              <a:rPr lang="en-US" altLang="zh-CN" dirty="0"/>
              <a:t>, new </a:t>
            </a:r>
            <a:r>
              <a:rPr lang="en-US" altLang="zh-CN" dirty="0" err="1"/>
              <a:t>SortDescend</a:t>
            </a:r>
            <a:r>
              <a:rPr lang="en-US" altLang="zh-CN" dirty="0"/>
              <a:t>());  // </a:t>
            </a:r>
            <a:r>
              <a:rPr lang="zh-CN" altLang="en-US" dirty="0"/>
              <a:t>新定义的</a:t>
            </a:r>
            <a:r>
              <a:rPr lang="en-US" altLang="zh-CN" dirty="0" err="1"/>
              <a:t>SortDescend</a:t>
            </a:r>
            <a:r>
              <a:rPr lang="zh-CN" altLang="en-US" dirty="0"/>
              <a:t>类实现了降序排列</a:t>
            </a:r>
          </a:p>
        </p:txBody>
      </p:sp>
    </p:spTree>
    <p:extLst>
      <p:ext uri="{BB962C8B-B14F-4D97-AF65-F5344CB8AC3E}">
        <p14:creationId xmlns:p14="http://schemas.microsoft.com/office/powerpoint/2010/main" val="31180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接口的常规</a:t>
            </a:r>
            <a:r>
              <a:rPr lang="zh-CN" altLang="en-US" dirty="0"/>
              <a:t>实现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完整书写数组比较器存在以下几个不便之处：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）简简单单的几行</a:t>
            </a:r>
            <a:r>
              <a:rPr lang="en-US" altLang="zh-CN" dirty="0"/>
              <a:t>compare</a:t>
            </a:r>
            <a:r>
              <a:rPr lang="zh-CN" altLang="en-US" dirty="0"/>
              <a:t>代码，就得专门开个代码文件保存。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）即使不另外开辟代码文件，也得在原代码中增加一个内部类。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）要是比较器的判断逻辑依赖于某个局部变量，还要想办法将局部变量传给比较器还。</a:t>
            </a:r>
          </a:p>
        </p:txBody>
      </p:sp>
    </p:spTree>
    <p:extLst>
      <p:ext uri="{BB962C8B-B14F-4D97-AF65-F5344CB8AC3E}">
        <p14:creationId xmlns:p14="http://schemas.microsoft.com/office/powerpoint/2010/main" val="375866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匿名内</a:t>
            </a:r>
            <a:r>
              <a:rPr lang="zh-CN" altLang="zh-CN" dirty="0" smtClean="0"/>
              <a:t>部类</a:t>
            </a:r>
            <a:r>
              <a:rPr lang="zh-CN" altLang="en-US" dirty="0" smtClean="0"/>
              <a:t>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创造</a:t>
            </a:r>
            <a:r>
              <a:rPr lang="zh-CN" altLang="zh-CN" dirty="0" smtClean="0"/>
              <a:t>了 “匿名内部类”</a:t>
            </a:r>
            <a:r>
              <a:rPr lang="zh-CN" altLang="zh-CN" dirty="0"/>
              <a:t>的概念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本质</a:t>
            </a:r>
            <a:r>
              <a:rPr lang="zh-CN" altLang="zh-CN" dirty="0"/>
              <a:t>上属于内部类，</a:t>
            </a:r>
            <a:r>
              <a:rPr lang="zh-CN" altLang="zh-CN" dirty="0" smtClean="0"/>
              <a:t>但</a:t>
            </a:r>
            <a:r>
              <a:rPr lang="zh-CN" altLang="en-US" dirty="0" smtClean="0"/>
              <a:t>由于</a:t>
            </a:r>
            <a:r>
              <a:rPr lang="zh-CN" altLang="zh-CN" dirty="0" smtClean="0"/>
              <a:t>表面</a:t>
            </a:r>
            <a:r>
              <a:rPr lang="zh-CN" altLang="zh-CN" dirty="0"/>
              <a:t>看来没有名字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因此</a:t>
            </a:r>
            <a:r>
              <a:rPr lang="zh-CN" altLang="zh-CN" dirty="0" smtClean="0"/>
              <a:t>被</a:t>
            </a:r>
            <a:r>
              <a:rPr lang="zh-CN" altLang="zh-CN" dirty="0"/>
              <a:t>称作“匿名”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只要程序员给足了必要的信息，内部类的形态不完整没有关系，编译器会根据上下文自行推断此处的代码逻辑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具体调用之</a:t>
            </a:r>
            <a:r>
              <a:rPr lang="zh-CN" altLang="en-US" dirty="0" smtClean="0"/>
              <a:t>时，还可将</a:t>
            </a:r>
            <a:r>
              <a:rPr lang="zh-CN" altLang="zh-CN" dirty="0" smtClean="0"/>
              <a:t>匿名</a:t>
            </a:r>
            <a:r>
              <a:rPr lang="zh-CN" altLang="zh-CN" dirty="0"/>
              <a:t>内部类的方法定义与实例创建操作</a:t>
            </a:r>
            <a:r>
              <a:rPr lang="zh-CN" altLang="zh-CN" dirty="0" smtClean="0"/>
              <a:t>合二为一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new </a:t>
            </a:r>
            <a:r>
              <a:rPr lang="zh-CN" altLang="en-US" dirty="0"/>
              <a:t>接口名称</a:t>
            </a:r>
            <a:r>
              <a:rPr lang="en-US" altLang="zh-CN" dirty="0"/>
              <a:t>()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这里要实现该接口声明的抽象方法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64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匿名内部类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sort</a:t>
            </a:r>
            <a:r>
              <a:rPr lang="zh-CN" altLang="en-US" dirty="0"/>
              <a:t>方法而言，原来比较器的位置换成了匿名内部类的实例创建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Integer</a:t>
            </a:r>
            <a:r>
              <a:rPr lang="en-US" altLang="zh-CN" dirty="0"/>
              <a:t>[] </a:t>
            </a:r>
            <a:r>
              <a:rPr lang="en-US" altLang="zh-CN" dirty="0" err="1"/>
              <a:t>intArray</a:t>
            </a:r>
            <a:r>
              <a:rPr lang="en-US" altLang="zh-CN" dirty="0"/>
              <a:t> = { 89, 3, 67, 12, 45 };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匿名内部类无需专门定义形态完整的类，只需指明新创建的实例从哪个接口扩展而来</a:t>
            </a:r>
          </a:p>
          <a:p>
            <a:pPr lvl="1"/>
            <a:r>
              <a:rPr lang="en-US" altLang="zh-CN" dirty="0" err="1"/>
              <a:t>Arrays.sort</a:t>
            </a:r>
            <a:r>
              <a:rPr lang="en-US" altLang="zh-CN" dirty="0"/>
              <a:t>(</a:t>
            </a:r>
            <a:r>
              <a:rPr lang="en-US" altLang="zh-CN" dirty="0" err="1"/>
              <a:t>intArray</a:t>
            </a:r>
            <a:r>
              <a:rPr lang="en-US" altLang="zh-CN" dirty="0"/>
              <a:t>, new Comparator&lt;Integer&gt;() {</a:t>
            </a:r>
          </a:p>
          <a:p>
            <a:pPr lvl="1"/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compare(Integer o1, Integer o2) {</a:t>
            </a:r>
          </a:p>
          <a:p>
            <a:pPr lvl="1"/>
            <a:r>
              <a:rPr lang="en-US" altLang="zh-CN" dirty="0"/>
              <a:t>		return </a:t>
            </a:r>
            <a:r>
              <a:rPr lang="en-US" altLang="zh-CN" dirty="0" err="1"/>
              <a:t>Integer.compare</a:t>
            </a:r>
            <a:r>
              <a:rPr lang="en-US" altLang="zh-CN" dirty="0"/>
              <a:t>(o2, o1);  // </a:t>
            </a:r>
            <a:r>
              <a:rPr lang="zh-CN" altLang="en-US" dirty="0"/>
              <a:t>倒过来的参数顺序变成了降序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56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函数式编程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Java8</a:t>
            </a:r>
            <a:r>
              <a:rPr lang="zh-CN" altLang="zh-CN" dirty="0"/>
              <a:t>引入的函数式编程理念，函数式编程本质上想把函数作为方法的输入参数，由于</a:t>
            </a:r>
            <a:r>
              <a:rPr lang="en-US" altLang="zh-CN" dirty="0"/>
              <a:t>Java</a:t>
            </a:r>
            <a:r>
              <a:rPr lang="zh-CN" altLang="zh-CN" dirty="0"/>
              <a:t>并未规定函数或方法是一种数据类型，因此需要借助接口来表达函数参数。简化后的函数参数可使用</a:t>
            </a:r>
            <a:r>
              <a:rPr lang="en-US" altLang="zh-CN" dirty="0"/>
              <a:t>Lambda</a:t>
            </a:r>
            <a:r>
              <a:rPr lang="zh-CN" altLang="zh-CN" dirty="0"/>
              <a:t>表达式书写，但不是所有的接口都能采用</a:t>
            </a:r>
            <a:r>
              <a:rPr lang="en-US" altLang="zh-CN" dirty="0"/>
              <a:t>Lambda</a:t>
            </a:r>
            <a:r>
              <a:rPr lang="zh-CN" altLang="zh-CN" dirty="0"/>
              <a:t>表达式，只有专门的函数式接口方可加以运用。对于符合某种规则的函数参数，还能改写为相应的方法引用，使之看起来更像是个方法类型的输入参数。</a:t>
            </a:r>
          </a:p>
          <a:p>
            <a:r>
              <a:rPr lang="en-US" altLang="zh-CN" dirty="0"/>
              <a:t>8.3.1 Lambda</a:t>
            </a:r>
            <a:r>
              <a:rPr lang="zh-CN" altLang="en-US" dirty="0"/>
              <a:t>表达式</a:t>
            </a:r>
          </a:p>
          <a:p>
            <a:r>
              <a:rPr lang="en-US" altLang="zh-CN" dirty="0"/>
              <a:t>8.3.2 </a:t>
            </a:r>
            <a:r>
              <a:rPr lang="zh-CN" altLang="en-US" dirty="0"/>
              <a:t>函数式接口的定义</a:t>
            </a:r>
          </a:p>
          <a:p>
            <a:r>
              <a:rPr lang="en-US" altLang="zh-CN" dirty="0"/>
              <a:t>8.3.3 </a:t>
            </a:r>
            <a:r>
              <a:rPr lang="zh-CN" altLang="en-US" dirty="0"/>
              <a:t>双冒号标记的方法引用</a:t>
            </a:r>
          </a:p>
          <a:p>
            <a:r>
              <a:rPr lang="en-US" altLang="zh-CN" dirty="0"/>
              <a:t>8.3.4 </a:t>
            </a:r>
            <a:r>
              <a:rPr lang="zh-CN" altLang="en-US" dirty="0"/>
              <a:t>静态方法引用和实例方法引用</a:t>
            </a:r>
          </a:p>
        </p:txBody>
      </p:sp>
    </p:spTree>
    <p:extLst>
      <p:ext uri="{BB962C8B-B14F-4D97-AF65-F5344CB8AC3E}">
        <p14:creationId xmlns:p14="http://schemas.microsoft.com/office/powerpoint/2010/main" val="11915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表达式其实是一个匿名方法，所谓匿名方法指的是：它是个没有名字的方法，但方法体的内部代码是完整的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 smtClean="0"/>
              <a:t>对</a:t>
            </a:r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r>
              <a:rPr lang="zh-CN" altLang="zh-CN" dirty="0" smtClean="0"/>
              <a:t>的</a:t>
            </a:r>
            <a:r>
              <a:rPr lang="zh-CN" altLang="zh-CN" dirty="0"/>
              <a:t>调用时机规定了以下限制条件：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）调用匿名方法的地方，本身必须知晓该位置的参数</a:t>
            </a:r>
            <a:r>
              <a:rPr lang="zh-CN" altLang="zh-CN" dirty="0" smtClean="0"/>
              <a:t>类型。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）参数类型必须是某个接口，并且该接口仅声明了一个抽象方法。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81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 smtClean="0"/>
              <a:t>表达式的应用（上）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对于数组工具</a:t>
            </a:r>
            <a:r>
              <a:rPr lang="en-US" altLang="zh-CN" dirty="0" smtClean="0"/>
              <a:t>Arrays</a:t>
            </a:r>
            <a:r>
              <a:rPr lang="zh-CN" altLang="en-US" dirty="0" smtClean="0"/>
              <a:t>来说，</a:t>
            </a:r>
            <a:r>
              <a:rPr lang="zh-CN" altLang="zh-CN" dirty="0"/>
              <a:t>排序方法</a:t>
            </a:r>
            <a:r>
              <a:rPr lang="en-US" altLang="zh-CN" dirty="0"/>
              <a:t>sort</a:t>
            </a:r>
            <a:r>
              <a:rPr lang="zh-CN" altLang="zh-CN" dirty="0"/>
              <a:t>可知该方法满足第一项条件，同时排序比较器</a:t>
            </a:r>
            <a:r>
              <a:rPr lang="en-US" altLang="zh-CN" dirty="0"/>
              <a:t>Comparator</a:t>
            </a:r>
            <a:r>
              <a:rPr lang="zh-CN" altLang="zh-CN" dirty="0"/>
              <a:t>也满足第二项</a:t>
            </a:r>
            <a:r>
              <a:rPr lang="zh-CN" altLang="zh-CN" dirty="0" smtClean="0"/>
              <a:t>条件</a:t>
            </a:r>
            <a:r>
              <a:rPr lang="zh-CN" altLang="en-US" dirty="0" smtClean="0"/>
              <a:t>，故而</a:t>
            </a:r>
            <a:r>
              <a:rPr lang="zh-CN" altLang="zh-CN" dirty="0"/>
              <a:t>调用</a:t>
            </a:r>
            <a:r>
              <a:rPr lang="en-US" altLang="zh-CN" dirty="0"/>
              <a:t>sort</a:t>
            </a:r>
            <a:r>
              <a:rPr lang="zh-CN" altLang="zh-CN" dirty="0"/>
              <a:t>方法出现的匿名内部类完全支持改写为</a:t>
            </a:r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因为</a:t>
            </a:r>
            <a:r>
              <a:rPr lang="zh-CN" altLang="zh-CN" dirty="0" smtClean="0"/>
              <a:t>拥有</a:t>
            </a:r>
            <a:r>
              <a:rPr lang="zh-CN" altLang="zh-CN" dirty="0"/>
              <a:t>两个参数的</a:t>
            </a:r>
            <a:r>
              <a:rPr lang="en-US" altLang="zh-CN" dirty="0"/>
              <a:t>sort</a:t>
            </a:r>
            <a:r>
              <a:rPr lang="zh-CN" altLang="zh-CN" dirty="0"/>
              <a:t>方法早已声明第二个参数是</a:t>
            </a:r>
            <a:r>
              <a:rPr lang="en-US" altLang="zh-CN" dirty="0"/>
              <a:t>Comparator</a:t>
            </a:r>
            <a:r>
              <a:rPr lang="zh-CN" altLang="zh-CN" dirty="0" smtClean="0"/>
              <a:t>类型</a:t>
            </a:r>
            <a:r>
              <a:rPr lang="zh-CN" altLang="zh-CN" dirty="0"/>
              <a:t>，所以匿名内部类当中的该接口名称允许略去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因为比较器</a:t>
            </a:r>
            <a:r>
              <a:rPr lang="en-US" altLang="zh-CN" dirty="0"/>
              <a:t>Comparator</a:t>
            </a:r>
            <a:r>
              <a:rPr lang="zh-CN" altLang="zh-CN" dirty="0"/>
              <a:t>只有唯一的抽象方法</a:t>
            </a:r>
            <a:r>
              <a:rPr lang="en-US" altLang="zh-CN" dirty="0"/>
              <a:t>compare</a:t>
            </a:r>
            <a:r>
              <a:rPr lang="zh-CN" altLang="zh-CN" dirty="0"/>
              <a:t>，所以匿名内部类里面的方法名称也允许略去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类的嵌套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本节从类的嵌套用法引申开来，首先讲解了内部类与嵌套类二者的区别（是否被</a:t>
            </a:r>
            <a:r>
              <a:rPr lang="en-US" altLang="zh-CN" dirty="0"/>
              <a:t>static</a:t>
            </a:r>
            <a:r>
              <a:rPr lang="zh-CN" altLang="zh-CN" dirty="0"/>
              <a:t>所修饰），接着指出</a:t>
            </a:r>
            <a:r>
              <a:rPr lang="en-US" altLang="zh-CN" dirty="0"/>
              <a:t>static</a:t>
            </a:r>
            <a:r>
              <a:rPr lang="zh-CN" altLang="zh-CN" dirty="0"/>
              <a:t>关键字不单能修饰类，还能修饰方法和属性，然后由静态属性到普通常量，再从普通常量到枚举常量，进而阐述了枚举类型的详细用法。</a:t>
            </a:r>
          </a:p>
          <a:p>
            <a:r>
              <a:rPr lang="en-US" altLang="zh-CN" dirty="0"/>
              <a:t>8.1.1 </a:t>
            </a:r>
            <a:r>
              <a:rPr lang="zh-CN" altLang="en-US" dirty="0"/>
              <a:t>内部类和嵌套类</a:t>
            </a:r>
          </a:p>
          <a:p>
            <a:r>
              <a:rPr lang="en-US" altLang="zh-CN" dirty="0"/>
              <a:t>8.1.2 </a:t>
            </a:r>
            <a:r>
              <a:rPr lang="zh-CN" altLang="en-US" dirty="0"/>
              <a:t>静态：关键字</a:t>
            </a:r>
            <a:r>
              <a:rPr lang="en-US" altLang="zh-CN" dirty="0"/>
              <a:t>static</a:t>
            </a:r>
            <a:r>
              <a:rPr lang="zh-CN" altLang="en-US" dirty="0"/>
              <a:t>的用法</a:t>
            </a:r>
          </a:p>
          <a:p>
            <a:r>
              <a:rPr lang="en-US" altLang="zh-CN" dirty="0"/>
              <a:t>8.1.3 </a:t>
            </a:r>
            <a:r>
              <a:rPr lang="zh-CN" altLang="en-US" dirty="0"/>
              <a:t>枚举类型</a:t>
            </a:r>
          </a:p>
        </p:txBody>
      </p:sp>
    </p:spTree>
    <p:extLst>
      <p:ext uri="{BB962C8B-B14F-4D97-AF65-F5344CB8AC3E}">
        <p14:creationId xmlns:p14="http://schemas.microsoft.com/office/powerpoint/2010/main" val="1102230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表达式的应用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在数组工具的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方法中应用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pPr lvl="1"/>
            <a:r>
              <a:rPr lang="en-US" altLang="zh-CN" dirty="0"/>
              <a:t>// Lambda</a:t>
            </a:r>
            <a:r>
              <a:rPr lang="zh-CN" altLang="en-US" dirty="0"/>
              <a:t>表达式第一招。去掉了</a:t>
            </a:r>
            <a:r>
              <a:rPr lang="en-US" altLang="zh-CN" dirty="0"/>
              <a:t>new</a:t>
            </a:r>
            <a:r>
              <a:rPr lang="zh-CN" altLang="en-US" dirty="0"/>
              <a:t>、接口名称、方法名称</a:t>
            </a:r>
          </a:p>
          <a:p>
            <a:pPr lvl="1"/>
            <a:r>
              <a:rPr lang="en-US" altLang="zh-CN" dirty="0" err="1"/>
              <a:t>Arrays.sort</a:t>
            </a:r>
            <a:r>
              <a:rPr lang="en-US" altLang="zh-CN" dirty="0"/>
              <a:t>(</a:t>
            </a:r>
            <a:r>
              <a:rPr lang="en-US" altLang="zh-CN" dirty="0" err="1"/>
              <a:t>intArray</a:t>
            </a:r>
            <a:r>
              <a:rPr lang="en-US" altLang="zh-CN" dirty="0"/>
              <a:t>, (Integer o1, Integer o2) -&gt; {</a:t>
            </a:r>
          </a:p>
          <a:p>
            <a:pPr lvl="1"/>
            <a:r>
              <a:rPr lang="en-US" altLang="zh-CN" dirty="0"/>
              <a:t>	return </a:t>
            </a:r>
            <a:r>
              <a:rPr lang="en-US" altLang="zh-CN" dirty="0" err="1"/>
              <a:t>Integer.compare</a:t>
            </a:r>
            <a:r>
              <a:rPr lang="en-US" altLang="zh-CN" dirty="0"/>
              <a:t>(o2, o1);  // </a:t>
            </a:r>
            <a:r>
              <a:rPr lang="zh-CN" altLang="en-US" dirty="0"/>
              <a:t>按照降序排列</a:t>
            </a:r>
          </a:p>
          <a:p>
            <a:pPr lvl="1"/>
            <a:r>
              <a:rPr lang="en-US" altLang="zh-CN" dirty="0"/>
              <a:t>});</a:t>
            </a:r>
          </a:p>
          <a:p>
            <a:pPr lvl="1"/>
            <a:r>
              <a:rPr lang="en-US" altLang="zh-CN" dirty="0"/>
              <a:t>// Lambda</a:t>
            </a:r>
            <a:r>
              <a:rPr lang="zh-CN" altLang="en-US" dirty="0"/>
              <a:t>表达式第二招。去掉了输入参数的变量类型</a:t>
            </a:r>
          </a:p>
          <a:p>
            <a:pPr lvl="1"/>
            <a:r>
              <a:rPr lang="en-US" altLang="zh-CN" dirty="0" err="1"/>
              <a:t>Arrays.sort</a:t>
            </a:r>
            <a:r>
              <a:rPr lang="en-US" altLang="zh-CN" dirty="0"/>
              <a:t>(</a:t>
            </a:r>
            <a:r>
              <a:rPr lang="en-US" altLang="zh-CN" dirty="0" err="1"/>
              <a:t>intArray</a:t>
            </a:r>
            <a:r>
              <a:rPr lang="en-US" altLang="zh-CN" dirty="0"/>
              <a:t>, (o1, o2) -&gt; {</a:t>
            </a:r>
          </a:p>
          <a:p>
            <a:pPr lvl="1"/>
            <a:r>
              <a:rPr lang="en-US" altLang="zh-CN" dirty="0"/>
              <a:t>	return </a:t>
            </a:r>
            <a:r>
              <a:rPr lang="en-US" altLang="zh-CN" dirty="0" err="1"/>
              <a:t>Integer.compare</a:t>
            </a:r>
            <a:r>
              <a:rPr lang="en-US" altLang="zh-CN" dirty="0"/>
              <a:t>(o2, o1);  // </a:t>
            </a:r>
            <a:r>
              <a:rPr lang="zh-CN" altLang="en-US" dirty="0"/>
              <a:t>按照降序排列</a:t>
            </a:r>
          </a:p>
          <a:p>
            <a:pPr lvl="1"/>
            <a:r>
              <a:rPr lang="en-US" altLang="zh-CN" dirty="0"/>
              <a:t>});</a:t>
            </a:r>
          </a:p>
          <a:p>
            <a:pPr lvl="1"/>
            <a:r>
              <a:rPr lang="en-US" altLang="zh-CN" dirty="0"/>
              <a:t>// Lambda</a:t>
            </a:r>
            <a:r>
              <a:rPr lang="zh-CN" altLang="en-US" dirty="0"/>
              <a:t>表达式第三招。去掉了方法体的</a:t>
            </a:r>
            <a:r>
              <a:rPr lang="zh-CN" altLang="en-US" dirty="0" smtClean="0"/>
              <a:t>花括号，以及方法</a:t>
            </a:r>
            <a:r>
              <a:rPr lang="zh-CN" altLang="en-US" dirty="0"/>
              <a:t>返回的</a:t>
            </a:r>
            <a:r>
              <a:rPr lang="en-US" altLang="zh-CN" dirty="0"/>
              <a:t>return</a:t>
            </a:r>
            <a:r>
              <a:rPr lang="zh-CN" altLang="en-US" dirty="0"/>
              <a:t>和分号</a:t>
            </a:r>
          </a:p>
          <a:p>
            <a:pPr lvl="1"/>
            <a:r>
              <a:rPr lang="en-US" altLang="zh-CN" dirty="0" err="1"/>
              <a:t>Arrays.sort</a:t>
            </a:r>
            <a:r>
              <a:rPr lang="en-US" altLang="zh-CN" dirty="0"/>
              <a:t>(</a:t>
            </a:r>
            <a:r>
              <a:rPr lang="en-US" altLang="zh-CN" dirty="0" err="1"/>
              <a:t>intArray</a:t>
            </a:r>
            <a:r>
              <a:rPr lang="en-US" altLang="zh-CN" dirty="0"/>
              <a:t>, (o1, o2) -&gt; </a:t>
            </a:r>
            <a:r>
              <a:rPr lang="en-US" altLang="zh-CN" dirty="0" err="1"/>
              <a:t>Integer.compare</a:t>
            </a:r>
            <a:r>
              <a:rPr lang="en-US" altLang="zh-CN" dirty="0"/>
              <a:t>(o2, o1));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877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函数式接口的定义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比较器</a:t>
            </a:r>
            <a:r>
              <a:rPr lang="en-US" altLang="zh-CN" dirty="0"/>
              <a:t>Comparator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其实是一种特殊的接口，</a:t>
            </a:r>
            <a:r>
              <a:rPr lang="zh-CN" altLang="zh-CN" dirty="0"/>
              <a:t>表面上是接口的结构，实际上给某个方法专用，为了与其他的接口区别开，它被</a:t>
            </a:r>
            <a:r>
              <a:rPr lang="en-US" altLang="zh-CN" dirty="0"/>
              <a:t>Java</a:t>
            </a:r>
            <a:r>
              <a:rPr lang="zh-CN" altLang="zh-CN" dirty="0"/>
              <a:t>称作“函数式接口”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函数式接口拥有一般接口的形态，但其内部有且仅有一个抽象方法（方法也叫做函数），而这也是外部调用时采取</a:t>
            </a:r>
            <a:r>
              <a:rPr lang="en-US" altLang="zh-CN" dirty="0"/>
              <a:t>Lambda</a:t>
            </a:r>
            <a:r>
              <a:rPr lang="zh-CN" altLang="zh-CN" dirty="0"/>
              <a:t>表达式改写的方法。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00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自定义函数式接口（上）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下面便是一个最简单的行为接口代码例子：</a:t>
            </a:r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定义一个行为接口，给动物类调用</a:t>
            </a:r>
          </a:p>
          <a:p>
            <a:pPr lvl="1"/>
            <a:r>
              <a:rPr lang="en-US" altLang="zh-CN" dirty="0"/>
              <a:t>public interface Behavior {</a:t>
            </a:r>
            <a:endParaRPr lang="zh-CN" altLang="zh-CN" dirty="0"/>
          </a:p>
          <a:p>
            <a:pPr lvl="1"/>
            <a:r>
              <a:rPr lang="en-US" altLang="zh-CN" dirty="0"/>
              <a:t>	public void act();  // </a:t>
            </a:r>
            <a:r>
              <a:rPr lang="zh-CN" altLang="zh-CN" dirty="0"/>
              <a:t>声明一个名叫行动的抽象方法</a:t>
            </a:r>
          </a:p>
          <a:p>
            <a:pPr lvl="1"/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Behavior</a:t>
            </a:r>
            <a:r>
              <a:rPr lang="zh-CN" altLang="zh-CN" dirty="0"/>
              <a:t>接口有且仅有一个抽象方法</a:t>
            </a:r>
            <a:r>
              <a:rPr lang="en-US" altLang="zh-CN" dirty="0"/>
              <a:t>act</a:t>
            </a:r>
            <a:r>
              <a:rPr lang="zh-CN" altLang="zh-CN" dirty="0"/>
              <a:t>，因而它属于函数式接口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class Animal {</a:t>
            </a:r>
          </a:p>
          <a:p>
            <a:pPr lvl="1"/>
            <a:r>
              <a:rPr lang="en-US" altLang="zh-CN" dirty="0"/>
              <a:t>	// </a:t>
            </a:r>
            <a:r>
              <a:rPr lang="zh-CN" altLang="en-US" dirty="0"/>
              <a:t>定义一个半夜行动的方法。具体的动作由输入行为的</a:t>
            </a:r>
            <a:r>
              <a:rPr lang="en-US" altLang="zh-CN" dirty="0"/>
              <a:t>act</a:t>
            </a:r>
            <a:r>
              <a:rPr lang="zh-CN" altLang="en-US" dirty="0"/>
              <a:t>方法执行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public void midnight(Behavior behavior) {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behavior.act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3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自定义函数式接口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下面是采取匿名内部类的代码例子：</a:t>
            </a:r>
          </a:p>
          <a:p>
            <a:pPr lvl="1"/>
            <a:r>
              <a:rPr lang="en-US" altLang="zh-CN" dirty="0"/>
              <a:t>Animal cock = new Animal("</a:t>
            </a:r>
            <a:r>
              <a:rPr lang="zh-CN" altLang="en-US" dirty="0"/>
              <a:t>公鸡</a:t>
            </a:r>
            <a:r>
              <a:rPr lang="en-US" altLang="zh-CN" dirty="0"/>
              <a:t>");  // </a:t>
            </a:r>
            <a:r>
              <a:rPr lang="zh-CN" altLang="en-US" dirty="0"/>
              <a:t>创建一个公鸡实例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调用</a:t>
            </a:r>
            <a:r>
              <a:rPr lang="en-US" altLang="zh-CN" dirty="0"/>
              <a:t>midnight</a:t>
            </a:r>
            <a:r>
              <a:rPr lang="zh-CN" altLang="en-US" dirty="0"/>
              <a:t>方法时，传入匿名内部类的实例</a:t>
            </a:r>
          </a:p>
          <a:p>
            <a:pPr lvl="1"/>
            <a:r>
              <a:rPr lang="en-US" altLang="zh-CN" dirty="0" err="1"/>
              <a:t>cock.midnight</a:t>
            </a:r>
            <a:r>
              <a:rPr lang="en-US" altLang="zh-CN" dirty="0"/>
              <a:t>(new Behavior() {</a:t>
            </a:r>
          </a:p>
          <a:p>
            <a:pPr lvl="1"/>
            <a:r>
              <a:rPr lang="en-US" altLang="zh-CN" dirty="0"/>
              <a:t>	public void act() {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cock.getName</a:t>
            </a:r>
            <a:r>
              <a:rPr lang="en-US" altLang="zh-CN" dirty="0"/>
              <a:t>()+"</a:t>
            </a:r>
            <a:r>
              <a:rPr lang="zh-CN" altLang="en-US" dirty="0"/>
              <a:t>在叫啦。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});</a:t>
            </a:r>
          </a:p>
          <a:p>
            <a:r>
              <a:rPr lang="zh-CN" altLang="en-US" dirty="0"/>
              <a:t>下面是采取</a:t>
            </a:r>
            <a:r>
              <a:rPr lang="en-US" altLang="zh-CN" dirty="0"/>
              <a:t>Lambda</a:t>
            </a:r>
            <a:r>
              <a:rPr lang="zh-CN" altLang="en-US" dirty="0"/>
              <a:t>表达式的代码例子：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调用</a:t>
            </a:r>
            <a:r>
              <a:rPr lang="en-US" altLang="zh-CN" dirty="0"/>
              <a:t>midnight</a:t>
            </a:r>
            <a:r>
              <a:rPr lang="zh-CN" altLang="en-US" dirty="0"/>
              <a:t>方法时，传入</a:t>
            </a:r>
            <a:r>
              <a:rPr lang="en-US" altLang="zh-CN" dirty="0"/>
              <a:t>Lambda</a:t>
            </a:r>
            <a:r>
              <a:rPr lang="zh-CN" altLang="en-US" dirty="0"/>
              <a:t>表达式的代码。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匿名方法不存在输入参数的话，也要保留一对圆括号占位子。</a:t>
            </a:r>
          </a:p>
          <a:p>
            <a:pPr lvl="1"/>
            <a:r>
              <a:rPr lang="en-US" altLang="zh-CN" dirty="0" err="1"/>
              <a:t>cock.midnight</a:t>
            </a:r>
            <a:r>
              <a:rPr lang="en-US" altLang="zh-CN" dirty="0"/>
              <a:t>(() -&gt;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cock.getName</a:t>
            </a:r>
            <a:r>
              <a:rPr lang="en-US" altLang="zh-CN" dirty="0"/>
              <a:t>()+"</a:t>
            </a:r>
            <a:r>
              <a:rPr lang="zh-CN" altLang="en-US" dirty="0"/>
              <a:t>在叫啦。</a:t>
            </a:r>
            <a:r>
              <a:rPr lang="en-US" altLang="zh-CN" dirty="0"/>
              <a:t>"));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085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双冒号标记的方法引用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表达式固然精练，但是</a:t>
            </a:r>
            <a:r>
              <a:rPr lang="en-US" altLang="zh-CN" dirty="0"/>
              <a:t>Java</a:t>
            </a:r>
            <a:r>
              <a:rPr lang="zh-CN" altLang="zh-CN" dirty="0"/>
              <a:t>又设计了另一种更加简约的写法，它的大名叫做“方法引用”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/>
              <a:t>的输入参数类型只能是基本变量类型、某个类、某个接口，总之不能是某个方法，故而一定要通过接口将方法包装起来才行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为此</a:t>
            </a:r>
            <a:r>
              <a:rPr lang="en-US" altLang="zh-CN" dirty="0" smtClean="0"/>
              <a:t>Java</a:t>
            </a:r>
            <a:r>
              <a:rPr lang="zh-CN" altLang="zh-CN" dirty="0"/>
              <a:t>专门提供了“方法引用”，只要符合一定的规则，即可将方法名称作为输入参数传</a:t>
            </a:r>
            <a:r>
              <a:rPr lang="zh-CN" altLang="zh-CN" dirty="0" smtClean="0"/>
              <a:t>进去</a:t>
            </a:r>
            <a:r>
              <a:rPr lang="zh-CN" altLang="en-US" dirty="0" smtClean="0"/>
              <a:t>，参数格式形如“类名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方法名”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79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采取方法引用的条件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 smtClean="0"/>
              <a:t>表达式</a:t>
            </a:r>
            <a:r>
              <a:rPr lang="zh-CN" altLang="en-US" dirty="0" smtClean="0"/>
              <a:t>需要满足规定条件，才能改写为方法引用，以</a:t>
            </a:r>
            <a:r>
              <a:rPr lang="zh-CN" altLang="zh-CN" dirty="0" smtClean="0"/>
              <a:t>表达式</a:t>
            </a:r>
            <a:r>
              <a:rPr lang="zh-CN" altLang="zh-CN" dirty="0"/>
              <a:t>“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-&gt; </a:t>
            </a:r>
            <a:r>
              <a:rPr lang="en-US" altLang="zh-CN" dirty="0" err="1"/>
              <a:t>str.isEmpty</a:t>
            </a:r>
            <a:r>
              <a:rPr lang="en-US" altLang="zh-CN" dirty="0"/>
              <a:t>()</a:t>
            </a:r>
            <a:r>
              <a:rPr lang="zh-CN" altLang="zh-CN" dirty="0" smtClean="0"/>
              <a:t>”</a:t>
            </a:r>
            <a:r>
              <a:rPr lang="zh-CN" altLang="en-US" dirty="0" smtClean="0"/>
              <a:t>为例，它</a:t>
            </a:r>
            <a:r>
              <a:rPr lang="zh-CN" altLang="zh-CN" dirty="0" smtClean="0"/>
              <a:t>满足</a:t>
            </a:r>
            <a:r>
              <a:rPr lang="zh-CN" altLang="zh-CN" dirty="0"/>
              <a:t>了下列三个条件：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）里面的</a:t>
            </a:r>
            <a:r>
              <a:rPr lang="en-US" altLang="zh-CN" dirty="0" err="1"/>
              <a:t>str</a:t>
            </a:r>
            <a:r>
              <a:rPr lang="zh-CN" altLang="zh-CN" dirty="0"/>
              <a:t>为字符串</a:t>
            </a:r>
            <a:r>
              <a:rPr lang="en-US" altLang="zh-CN" dirty="0"/>
              <a:t>String</a:t>
            </a:r>
            <a:r>
              <a:rPr lang="zh-CN" altLang="zh-CN" dirty="0"/>
              <a:t>类型，并且式子右边调用的</a:t>
            </a:r>
            <a:r>
              <a:rPr lang="en-US" altLang="zh-CN" dirty="0" err="1"/>
              <a:t>isEmpty</a:t>
            </a:r>
            <a:r>
              <a:rPr lang="zh-CN" altLang="zh-CN" dirty="0"/>
              <a:t>正好属于字符串变量的方法；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）式子左边有且仅有一个</a:t>
            </a:r>
            <a:r>
              <a:rPr lang="en-US" altLang="zh-CN" dirty="0"/>
              <a:t>String</a:t>
            </a:r>
            <a:r>
              <a:rPr lang="zh-CN" altLang="zh-CN" dirty="0"/>
              <a:t>类型（含</a:t>
            </a:r>
            <a:r>
              <a:rPr lang="en-US" altLang="zh-CN" dirty="0"/>
              <a:t>String</a:t>
            </a:r>
            <a:r>
              <a:rPr lang="zh-CN" altLang="zh-CN" dirty="0"/>
              <a:t>数组）的参数，同时式子右边有且仅有一行字符串变量的方法调用；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isEmpty</a:t>
            </a:r>
            <a:r>
              <a:rPr lang="zh-CN" altLang="zh-CN" dirty="0"/>
              <a:t>的返回值为</a:t>
            </a:r>
            <a:r>
              <a:rPr lang="en-US" altLang="zh-CN" dirty="0" err="1"/>
              <a:t>boolean</a:t>
            </a:r>
            <a:r>
              <a:rPr lang="zh-CN" altLang="zh-CN" dirty="0"/>
              <a:t>布尔类型，</a:t>
            </a:r>
            <a:r>
              <a:rPr lang="en-US" altLang="zh-CN" dirty="0"/>
              <a:t>Lambda</a:t>
            </a:r>
            <a:r>
              <a:rPr lang="zh-CN" altLang="zh-CN" dirty="0"/>
              <a:t>表达式对应的匿名方法的返回值也是布尔类型；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908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给方法引用添加输入参数（上）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isEmpty</a:t>
            </a:r>
            <a:r>
              <a:rPr lang="zh-CN" altLang="zh-CN" dirty="0"/>
              <a:t>方法不带输入参数，而不管</a:t>
            </a:r>
            <a:r>
              <a:rPr lang="en-US" altLang="zh-CN" dirty="0"/>
              <a:t>contains</a:t>
            </a:r>
            <a:r>
              <a:rPr lang="zh-CN" altLang="zh-CN" dirty="0"/>
              <a:t>方法还是</a:t>
            </a:r>
            <a:r>
              <a:rPr lang="en-US" altLang="zh-CN" dirty="0" err="1"/>
              <a:t>indexOf</a:t>
            </a:r>
            <a:r>
              <a:rPr lang="zh-CN" altLang="zh-CN" dirty="0"/>
              <a:t>方法都存在输入参数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得想办法传送输入参数才行。</a:t>
            </a:r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zh-CN" altLang="zh-CN" dirty="0" smtClean="0"/>
              <a:t>需要</a:t>
            </a:r>
            <a:r>
              <a:rPr lang="zh-CN" altLang="zh-CN" dirty="0"/>
              <a:t>修改原先的过滤器接口，给校验方法</a:t>
            </a:r>
            <a:r>
              <a:rPr lang="en-US" altLang="zh-CN" dirty="0" err="1"/>
              <a:t>isMatch</a:t>
            </a:r>
            <a:r>
              <a:rPr lang="zh-CN" altLang="zh-CN" dirty="0"/>
              <a:t>添加一个匹配串参数</a:t>
            </a:r>
            <a:r>
              <a:rPr lang="zh-CN" altLang="zh-CN" dirty="0" smtClean="0"/>
              <a:t>。重新</a:t>
            </a:r>
            <a:r>
              <a:rPr lang="zh-CN" altLang="zh-CN" dirty="0"/>
              <a:t>定义的过滤器接口代码</a:t>
            </a:r>
            <a:r>
              <a:rPr lang="zh-CN" altLang="zh-CN" dirty="0" smtClean="0"/>
              <a:t>如下：</a:t>
            </a:r>
            <a:endParaRPr lang="zh-CN" altLang="zh-CN" dirty="0"/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定义字符串的过滤接口</a:t>
            </a:r>
            <a:r>
              <a:rPr lang="en-US" altLang="zh-CN" dirty="0"/>
              <a:t>2</a:t>
            </a:r>
            <a:endParaRPr lang="zh-CN" altLang="zh-CN" dirty="0"/>
          </a:p>
          <a:p>
            <a:pPr lvl="1"/>
            <a:r>
              <a:rPr lang="en-US" altLang="zh-CN" dirty="0"/>
              <a:t>public interface StringFilter2 {</a:t>
            </a:r>
            <a:endParaRPr lang="zh-CN" altLang="zh-CN" dirty="0"/>
          </a:p>
          <a:p>
            <a:pPr lvl="1"/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isMatch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, String sign);  // </a:t>
            </a:r>
            <a:r>
              <a:rPr lang="zh-CN" altLang="zh-CN" dirty="0"/>
              <a:t>声明一个输入参数包括源字符串和标记串的抽象方法</a:t>
            </a:r>
          </a:p>
          <a:p>
            <a:pPr lvl="1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475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给方法引用添加输入参数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工具类</a:t>
            </a:r>
            <a:r>
              <a:rPr lang="en-US" altLang="zh-CN" dirty="0" err="1"/>
              <a:t>StringUtil</a:t>
            </a:r>
            <a:r>
              <a:rPr lang="zh-CN" altLang="zh-CN" dirty="0"/>
              <a:t>也得补充对应的挑选方法</a:t>
            </a:r>
            <a:r>
              <a:rPr lang="en-US" altLang="zh-CN" dirty="0"/>
              <a:t>select2</a:t>
            </a:r>
            <a:r>
              <a:rPr lang="zh-CN" altLang="zh-CN" dirty="0"/>
              <a:t>，该方法不但在调用</a:t>
            </a:r>
            <a:r>
              <a:rPr lang="en-US" altLang="zh-CN" dirty="0" err="1"/>
              <a:t>isMatch</a:t>
            </a:r>
            <a:r>
              <a:rPr lang="zh-CN" altLang="zh-CN" dirty="0"/>
              <a:t>之时传入匹配串，而且输入参数列表也要添加</a:t>
            </a:r>
            <a:r>
              <a:rPr lang="zh-CN" altLang="en-US" dirty="0" smtClean="0"/>
              <a:t>新的</a:t>
            </a:r>
            <a:r>
              <a:rPr lang="zh-CN" altLang="zh-CN" dirty="0"/>
              <a:t>匹配串</a:t>
            </a:r>
            <a:r>
              <a:rPr lang="zh-CN" altLang="en-US" dirty="0" smtClean="0"/>
              <a:t>参数。</a:t>
            </a:r>
            <a:endParaRPr lang="zh-CN" altLang="en-US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被引用的方法存在输入参数，则将该参数挪到挑选方法</a:t>
            </a:r>
            <a:r>
              <a:rPr lang="en-US" altLang="zh-CN" dirty="0"/>
              <a:t>select2</a:t>
            </a:r>
            <a:r>
              <a:rPr lang="zh-CN" altLang="en-US" dirty="0"/>
              <a:t>的后面。只挑选包含字母</a:t>
            </a:r>
            <a:r>
              <a:rPr lang="en-US" altLang="zh-CN" dirty="0"/>
              <a:t>o</a:t>
            </a:r>
            <a:r>
              <a:rPr lang="zh-CN" altLang="en-US" dirty="0"/>
              <a:t>的串</a:t>
            </a:r>
          </a:p>
          <a:p>
            <a:pPr lvl="1"/>
            <a:r>
              <a:rPr lang="en-US" altLang="zh-CN" dirty="0" err="1"/>
              <a:t>resultArray</a:t>
            </a:r>
            <a:r>
              <a:rPr lang="en-US" altLang="zh-CN" dirty="0"/>
              <a:t> = </a:t>
            </a:r>
            <a:r>
              <a:rPr lang="en-US" altLang="zh-CN" dirty="0" smtClean="0"/>
              <a:t>StringUtil.select2(</a:t>
            </a:r>
            <a:r>
              <a:rPr lang="en-US" altLang="zh-CN" dirty="0" err="1" smtClean="0"/>
              <a:t>strArray</a:t>
            </a:r>
            <a:r>
              <a:rPr lang="en-US" altLang="zh-CN" dirty="0"/>
              <a:t>, String::contains, "o</a:t>
            </a:r>
            <a:r>
              <a:rPr lang="en-US" altLang="zh-CN" dirty="0" smtClean="0"/>
              <a:t>");</a:t>
            </a:r>
          </a:p>
          <a:p>
            <a:pPr lvl="1"/>
            <a:r>
              <a:rPr lang="en-US" altLang="zh-CN" dirty="0"/>
              <a:t>print(</a:t>
            </a:r>
            <a:r>
              <a:rPr lang="en-US" altLang="zh-CN" dirty="0" err="1"/>
              <a:t>resultArray</a:t>
            </a:r>
            <a:r>
              <a:rPr lang="en-US" altLang="zh-CN" dirty="0"/>
              <a:t>, "contains</a:t>
            </a:r>
            <a:r>
              <a:rPr lang="zh-CN" altLang="en-US" dirty="0"/>
              <a:t>方法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被引用的方法换成了</a:t>
            </a:r>
            <a:r>
              <a:rPr lang="en-US" altLang="zh-CN" dirty="0" err="1"/>
              <a:t>startsWith</a:t>
            </a:r>
            <a:r>
              <a:rPr lang="zh-CN" altLang="en-US" dirty="0"/>
              <a:t>。只挑选以字母</a:t>
            </a:r>
            <a:r>
              <a:rPr lang="en-US" altLang="zh-CN" dirty="0"/>
              <a:t>W</a:t>
            </a:r>
            <a:r>
              <a:rPr lang="zh-CN" altLang="en-US" dirty="0"/>
              <a:t>开头的串</a:t>
            </a:r>
          </a:p>
          <a:p>
            <a:pPr lvl="1"/>
            <a:r>
              <a:rPr lang="en-US" altLang="zh-CN" dirty="0" err="1"/>
              <a:t>resultArray</a:t>
            </a:r>
            <a:r>
              <a:rPr lang="en-US" altLang="zh-CN" dirty="0"/>
              <a:t> = StringUtil.select2(</a:t>
            </a:r>
            <a:r>
              <a:rPr lang="en-US" altLang="zh-CN" dirty="0" err="1"/>
              <a:t>strArray</a:t>
            </a:r>
            <a:r>
              <a:rPr lang="en-US" altLang="zh-CN" dirty="0"/>
              <a:t>, String::</a:t>
            </a:r>
            <a:r>
              <a:rPr lang="en-US" altLang="zh-CN" dirty="0" err="1"/>
              <a:t>startsWith</a:t>
            </a:r>
            <a:r>
              <a:rPr lang="en-US" altLang="zh-CN" dirty="0"/>
              <a:t>, "W");</a:t>
            </a:r>
          </a:p>
          <a:p>
            <a:pPr lvl="1"/>
            <a:r>
              <a:rPr lang="en-US" altLang="zh-CN" dirty="0"/>
              <a:t>print(</a:t>
            </a:r>
            <a:r>
              <a:rPr lang="en-US" altLang="zh-CN" dirty="0" err="1"/>
              <a:t>resultArray</a:t>
            </a:r>
            <a:r>
              <a:rPr lang="en-US" altLang="zh-CN" dirty="0"/>
              <a:t>, "</a:t>
            </a:r>
            <a:r>
              <a:rPr lang="en-US" altLang="zh-CN" dirty="0" err="1"/>
              <a:t>startsWith</a:t>
            </a:r>
            <a:r>
              <a:rPr lang="zh-CN" altLang="en-US" dirty="0"/>
              <a:t>方法</a:t>
            </a:r>
            <a:r>
              <a:rPr lang="en-US" altLang="zh-CN" dirty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92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静态方法引用和实例方法引用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除了上一小节介绍的</a:t>
            </a:r>
            <a:r>
              <a:rPr lang="zh-CN" altLang="zh-CN" dirty="0"/>
              <a:t>参数方法引用</a:t>
            </a:r>
            <a:r>
              <a:rPr lang="zh-CN" altLang="zh-CN" dirty="0" smtClean="0"/>
              <a:t>，还有</a:t>
            </a:r>
            <a:r>
              <a:rPr lang="zh-CN" altLang="zh-CN" dirty="0"/>
              <a:t>其他两个分支，分别是静态方法引用和实例方法</a:t>
            </a:r>
            <a:r>
              <a:rPr lang="zh-CN" altLang="zh-CN" dirty="0" smtClean="0"/>
              <a:t>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静态</a:t>
            </a:r>
            <a:r>
              <a:rPr lang="zh-CN" altLang="zh-CN" dirty="0"/>
              <a:t>方法引用，所谓“静态”表示被引用的方法乃某个工具类的静态方法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该分支采取</a:t>
            </a:r>
            <a:r>
              <a:rPr lang="zh-CN" altLang="zh-CN" dirty="0" smtClean="0"/>
              <a:t>“</a:t>
            </a:r>
            <a:r>
              <a:rPr lang="zh-CN" altLang="en-US" dirty="0" smtClean="0"/>
              <a:t>类</a:t>
            </a:r>
            <a:r>
              <a:rPr lang="zh-CN" altLang="zh-CN" dirty="0" smtClean="0"/>
              <a:t>名称</a:t>
            </a:r>
            <a:r>
              <a:rPr lang="en-US" altLang="zh-CN" dirty="0"/>
              <a:t>::</a:t>
            </a:r>
            <a:r>
              <a:rPr lang="zh-CN" altLang="zh-CN" dirty="0"/>
              <a:t>方法名称”的引用形式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实例方法</a:t>
            </a:r>
            <a:r>
              <a:rPr lang="zh-CN" altLang="zh-CN" smtClean="0"/>
              <a:t>引用</a:t>
            </a:r>
            <a:r>
              <a:rPr lang="zh-CN" altLang="en-US" smtClean="0"/>
              <a:t>，所谓“实例”指的是要先创建某类的实例，然后才能引用该实例的方法，该分支采取</a:t>
            </a:r>
            <a:r>
              <a:rPr lang="zh-CN" altLang="zh-CN" dirty="0"/>
              <a:t>“实例名称</a:t>
            </a:r>
            <a:r>
              <a:rPr lang="en-US" altLang="zh-CN" dirty="0"/>
              <a:t>::</a:t>
            </a:r>
            <a:r>
              <a:rPr lang="zh-CN" altLang="zh-CN" dirty="0"/>
              <a:t>方法名称”的引用形式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583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本节介绍了两种基本设计模式的实现过程，分别是采取嵌套类技术的建造者模式，以及规定只能创建唯一实例的单例模式，并详细叙述了单例模式的三种实现方式：懒汉方式、饿汉方式、嵌套方式。</a:t>
            </a:r>
          </a:p>
          <a:p>
            <a:r>
              <a:rPr lang="en-US" altLang="zh-CN" dirty="0"/>
              <a:t>8.4.1 </a:t>
            </a:r>
            <a:r>
              <a:rPr lang="zh-CN" altLang="en-US" dirty="0"/>
              <a:t>实现建造者模式</a:t>
            </a:r>
          </a:p>
          <a:p>
            <a:r>
              <a:rPr lang="en-US" altLang="zh-CN" dirty="0"/>
              <a:t>8.4.2 </a:t>
            </a:r>
            <a:r>
              <a:rPr lang="zh-CN" altLang="en-US" dirty="0"/>
              <a:t>实现单例模式</a:t>
            </a:r>
          </a:p>
        </p:txBody>
      </p:sp>
    </p:spTree>
    <p:extLst>
      <p:ext uri="{BB962C8B-B14F-4D97-AF65-F5344CB8AC3E}">
        <p14:creationId xmlns:p14="http://schemas.microsoft.com/office/powerpoint/2010/main" val="62510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内部类和嵌套类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支持类中有类，在一个类的内部再定义另外一个类，仿佛新类是已有类的成员一般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个类的成员包括成员属性和成员方法，还包括刚才说的成员</a:t>
            </a:r>
            <a:r>
              <a:rPr lang="zh-CN" altLang="zh-CN" dirty="0" smtClean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“成员类”</a:t>
            </a:r>
            <a:r>
              <a:rPr lang="zh-CN" altLang="zh-CN" dirty="0"/>
              <a:t>的叫法不常见，大家约定俗成的叫法是“内部类”，与内部类相对应，外层的类也可称作“外部类”。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620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8.4.1 </a:t>
            </a:r>
            <a:r>
              <a:rPr lang="zh-CN" altLang="en-US" dirty="0"/>
              <a:t>实现建造者模式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简单的封装仍有不足！</a:t>
            </a:r>
            <a:endParaRPr lang="en-US" altLang="zh-CN" dirty="0" smtClean="0"/>
          </a:p>
          <a:p>
            <a:r>
              <a:rPr lang="zh-CN" altLang="zh-CN" dirty="0" smtClean="0"/>
              <a:t>面向对象</a:t>
            </a:r>
            <a:r>
              <a:rPr lang="zh-CN" altLang="zh-CN" dirty="0"/>
              <a:t>的封装性屏蔽了外部直接访问属性，改为调用</a:t>
            </a:r>
            <a:r>
              <a:rPr lang="en-US" altLang="zh-CN" dirty="0"/>
              <a:t>get***</a:t>
            </a:r>
            <a:r>
              <a:rPr lang="zh-CN" altLang="zh-CN" dirty="0"/>
              <a:t>和</a:t>
            </a:r>
            <a:r>
              <a:rPr lang="en-US" altLang="zh-CN" dirty="0"/>
              <a:t>set***</a:t>
            </a:r>
            <a:r>
              <a:rPr lang="zh-CN" altLang="zh-CN" dirty="0"/>
              <a:t>这样的读写方法来间接访问属性，这在一定程度上加强了安全性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/>
              <a:t>set</a:t>
            </a:r>
            <a:r>
              <a:rPr lang="en-US" altLang="zh-CN" dirty="0" smtClean="0"/>
              <a:t>***</a:t>
            </a:r>
            <a:r>
              <a:rPr lang="zh-CN" altLang="en-US" dirty="0" smtClean="0"/>
              <a:t>方法允许多次调用，一旦被黑客植入额外的</a:t>
            </a:r>
            <a:r>
              <a:rPr lang="en-US" altLang="zh-CN" dirty="0"/>
              <a:t>set</a:t>
            </a:r>
            <a:r>
              <a:rPr lang="en-US" altLang="zh-CN" dirty="0" smtClean="0"/>
              <a:t>***</a:t>
            </a:r>
            <a:r>
              <a:rPr lang="zh-CN" altLang="en-US" dirty="0" smtClean="0"/>
              <a:t>语句，将导致对象属性遭到篡改，所以</a:t>
            </a:r>
            <a:r>
              <a:rPr lang="en-US" altLang="zh-CN" dirty="0"/>
              <a:t>set***</a:t>
            </a:r>
            <a:r>
              <a:rPr lang="zh-CN" altLang="zh-CN" dirty="0"/>
              <a:t>方法存在很大的安全风险。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只通过构造方法传值的问题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一种办法是</a:t>
            </a:r>
            <a:r>
              <a:rPr lang="zh-CN" altLang="zh-CN" dirty="0" smtClean="0"/>
              <a:t>只</a:t>
            </a:r>
            <a:r>
              <a:rPr lang="zh-CN" altLang="en-US" dirty="0" smtClean="0"/>
              <a:t>允许</a:t>
            </a:r>
            <a:r>
              <a:rPr lang="zh-CN" altLang="zh-CN" dirty="0" smtClean="0"/>
              <a:t>在</a:t>
            </a:r>
            <a:r>
              <a:rPr lang="zh-CN" altLang="zh-CN" dirty="0"/>
              <a:t>构造方法中把各字段值传</a:t>
            </a:r>
            <a:r>
              <a:rPr lang="zh-CN" altLang="zh-CN" dirty="0" smtClean="0"/>
              <a:t>进去</a:t>
            </a:r>
            <a:r>
              <a:rPr lang="zh-CN" altLang="en-US" dirty="0" smtClean="0"/>
              <a:t>，但该方式存在以下问题：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）所有的字段值都必须在构造方法中一次性传入，要是字段数量较多的话，构造方法显然会不堪重负。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）倘若后续用户类增加新的字段，不但要修改构造方法增加新的输入参数，</a:t>
            </a:r>
            <a:r>
              <a:rPr lang="zh-CN" altLang="zh-CN" dirty="0" smtClean="0"/>
              <a:t>而且</a:t>
            </a:r>
            <a:r>
              <a:rPr lang="zh-CN" altLang="en-US" dirty="0" smtClean="0"/>
              <a:t>要</a:t>
            </a:r>
            <a:r>
              <a:rPr lang="zh-CN" altLang="zh-CN" dirty="0" smtClean="0"/>
              <a:t>给</a:t>
            </a:r>
            <a:r>
              <a:rPr lang="zh-CN" altLang="zh-CN" dirty="0"/>
              <a:t>该类的实例创建代码统统补上新参数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简而言之，鱼与熊掌不可兼得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537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引入辅助类的办法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zh-CN" altLang="zh-CN" dirty="0" smtClean="0"/>
              <a:t>换</a:t>
            </a:r>
            <a:r>
              <a:rPr lang="zh-CN" altLang="zh-CN" dirty="0"/>
              <a:t>种思路</a:t>
            </a:r>
            <a:r>
              <a:rPr lang="zh-CN" altLang="zh-CN" dirty="0" smtClean="0"/>
              <a:t>，加</a:t>
            </a:r>
            <a:r>
              <a:rPr lang="zh-CN" altLang="zh-CN" dirty="0"/>
              <a:t>个辅助类，帮帮用户信息</a:t>
            </a:r>
            <a:r>
              <a:rPr lang="zh-CN" altLang="zh-CN" dirty="0" smtClean="0"/>
              <a:t>类。</a:t>
            </a:r>
            <a:r>
              <a:rPr lang="zh-CN" altLang="zh-CN" dirty="0"/>
              <a:t>作为主人的用户信息类，让它保留构造方法；作为仆人的辅助类，让它保留</a:t>
            </a:r>
            <a:r>
              <a:rPr lang="en-US" altLang="zh-CN" dirty="0"/>
              <a:t>set***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辅助类可采取被</a:t>
            </a:r>
            <a:r>
              <a:rPr lang="en-US" altLang="zh-CN" dirty="0"/>
              <a:t>static</a:t>
            </a:r>
            <a:r>
              <a:rPr lang="zh-CN" altLang="zh-CN" dirty="0"/>
              <a:t>修饰的嵌套类，该类只有</a:t>
            </a:r>
            <a:r>
              <a:rPr lang="en-US" altLang="zh-CN" dirty="0"/>
              <a:t>set***</a:t>
            </a:r>
            <a:r>
              <a:rPr lang="zh-CN" altLang="zh-CN" dirty="0"/>
              <a:t>方法，没有构造方法与</a:t>
            </a:r>
            <a:r>
              <a:rPr lang="en-US" altLang="zh-CN" dirty="0"/>
              <a:t>get***</a:t>
            </a:r>
            <a:r>
              <a:rPr lang="zh-CN" altLang="zh-CN" dirty="0"/>
              <a:t>方法，也就是说，它仅仅实现信息写入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用户信息</a:t>
            </a:r>
            <a:r>
              <a:rPr lang="zh-CN" altLang="zh-CN" dirty="0" smtClean="0"/>
              <a:t>类保留</a:t>
            </a:r>
            <a:r>
              <a:rPr lang="zh-CN" altLang="zh-CN" dirty="0"/>
              <a:t>构造方法与</a:t>
            </a:r>
            <a:r>
              <a:rPr lang="en-US" altLang="zh-CN" dirty="0"/>
              <a:t>get***</a:t>
            </a:r>
            <a:r>
              <a:rPr lang="zh-CN" altLang="zh-CN" dirty="0"/>
              <a:t>方法，同时去掉</a:t>
            </a:r>
            <a:r>
              <a:rPr lang="en-US" altLang="zh-CN" dirty="0"/>
              <a:t>set***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r>
              <a:rPr lang="zh-CN" altLang="zh-CN" dirty="0"/>
              <a:t>还得把用户类及其建造者搭配起来，将建造者中保存的各字段值传给用户类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鉴于构造方法不便传递多个输入参数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不如</a:t>
            </a:r>
            <a:r>
              <a:rPr lang="zh-CN" altLang="zh-CN" dirty="0" smtClean="0"/>
              <a:t>传入</a:t>
            </a:r>
            <a:r>
              <a:rPr lang="zh-CN" altLang="zh-CN" dirty="0"/>
              <a:t>建造者</a:t>
            </a:r>
            <a:r>
              <a:rPr lang="zh-CN" altLang="zh-CN" dirty="0" smtClean="0"/>
              <a:t>实例，</a:t>
            </a:r>
            <a:r>
              <a:rPr lang="zh-CN" altLang="en-US" dirty="0" smtClean="0"/>
              <a:t>由</a:t>
            </a:r>
            <a:r>
              <a:rPr lang="zh-CN" altLang="zh-CN" dirty="0" smtClean="0"/>
              <a:t>用户</a:t>
            </a:r>
            <a:r>
              <a:rPr lang="zh-CN" altLang="zh-CN" dirty="0"/>
              <a:t>类从建造者实例逐个获取各</a:t>
            </a:r>
            <a:r>
              <a:rPr lang="zh-CN" altLang="zh-CN" dirty="0" smtClean="0"/>
              <a:t>字段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982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建造者模式的实现步骤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）把原来的用户信息类拆分为用户和建造者两个类，且两类定义了一模一样的属性字段；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）用户类实现了各属性的</a:t>
            </a:r>
            <a:r>
              <a:rPr lang="en-US" altLang="zh-CN" dirty="0"/>
              <a:t>get***</a:t>
            </a:r>
            <a:r>
              <a:rPr lang="zh-CN" altLang="zh-CN" dirty="0"/>
              <a:t>方法，建造者实现了各属性的</a:t>
            </a:r>
            <a:r>
              <a:rPr lang="en-US" altLang="zh-CN" dirty="0"/>
              <a:t>set***</a:t>
            </a:r>
            <a:r>
              <a:rPr lang="zh-CN" altLang="zh-CN" dirty="0"/>
              <a:t>方法；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）用户类定义私有的构造方法，建造者提供</a:t>
            </a:r>
            <a:r>
              <a:rPr lang="en-US" altLang="zh-CN" dirty="0"/>
              <a:t>build</a:t>
            </a:r>
            <a:r>
              <a:rPr lang="zh-CN" altLang="zh-CN" dirty="0"/>
              <a:t>方法，</a:t>
            </a:r>
            <a:r>
              <a:rPr lang="en-US" altLang="zh-CN" dirty="0"/>
              <a:t>build</a:t>
            </a:r>
            <a:r>
              <a:rPr lang="zh-CN" altLang="zh-CN" dirty="0"/>
              <a:t>方法内部通过用户类的构造方法创建用户对象并返回；</a:t>
            </a:r>
          </a:p>
          <a:p>
            <a:r>
              <a:rPr lang="zh-CN" altLang="zh-CN" dirty="0"/>
              <a:t>引入建造者的代码兼顾了安全性和扩展性，由于该写法借鉴了房屋建造的思想，因此被称作设计模式当中的“建造者模式”。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81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8.4.2 </a:t>
            </a:r>
            <a:r>
              <a:rPr lang="zh-CN" altLang="en-US" dirty="0"/>
              <a:t>实现单例模式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对于某些特殊的业务场景，一般的面向对象规则并不适用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每个程序内部应当只有一套日历，否则多个日历可能产生时间</a:t>
            </a:r>
            <a:r>
              <a:rPr lang="zh-CN" altLang="zh-CN" dirty="0" smtClean="0"/>
              <a:t>冲突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当前</a:t>
            </a:r>
            <a:r>
              <a:rPr lang="zh-CN" altLang="zh-CN" dirty="0"/>
              <a:t>设备有且仅有一个摄像头，该摄像头必须对应唯一的控制器，因为如果存在两个控制器实例，一个控制器要打开摄像头，另一个控制器要关闭摄像头</a:t>
            </a:r>
            <a:r>
              <a:rPr lang="zh-CN" altLang="zh-CN" dirty="0" smtClean="0"/>
              <a:t>，此时摄像头</a:t>
            </a:r>
            <a:r>
              <a:rPr lang="zh-CN" altLang="en-US" dirty="0" smtClean="0"/>
              <a:t>将无所适从</a:t>
            </a:r>
            <a:endParaRPr lang="en-US" altLang="zh-CN" dirty="0" smtClean="0"/>
          </a:p>
          <a:p>
            <a:r>
              <a:rPr lang="zh-CN" altLang="zh-CN" dirty="0"/>
              <a:t>从</a:t>
            </a:r>
            <a:r>
              <a:rPr lang="zh-CN" altLang="zh-CN" dirty="0" smtClean="0"/>
              <a:t>以上例子</a:t>
            </a:r>
            <a:r>
              <a:rPr lang="zh-CN" altLang="zh-CN" dirty="0"/>
              <a:t>可知，特定的实体要求只能存在唯一的对象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。为处理这类场景，需要设计单例模式，实现生成唯一实例的功能。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8817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懒汉方式实现单例模式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懒汉方式</a:t>
            </a:r>
            <a:r>
              <a:rPr lang="zh-CN" altLang="zh-CN" dirty="0"/>
              <a:t>的实现步骤参考如下：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）把构造方法改为私有，禁止外部调用该方法；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）在类内部声明一个当前类的静态实例，并适时对其赋值；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）提供一个静态方法</a:t>
            </a:r>
            <a:r>
              <a:rPr lang="en-US" altLang="zh-CN" dirty="0" err="1"/>
              <a:t>getInstance</a:t>
            </a:r>
            <a:r>
              <a:rPr lang="zh-CN" altLang="zh-CN" dirty="0"/>
              <a:t>，该方法返回当前类的实例；</a:t>
            </a:r>
          </a:p>
          <a:p>
            <a:r>
              <a:rPr lang="zh-CN" altLang="en-US" dirty="0"/>
              <a:t>并</a:t>
            </a:r>
            <a:r>
              <a:rPr lang="zh-CN" altLang="zh-CN" dirty="0" smtClean="0"/>
              <a:t>在</a:t>
            </a:r>
            <a:r>
              <a:rPr lang="en-US" altLang="zh-CN" dirty="0" err="1"/>
              <a:t>getInstance</a:t>
            </a:r>
            <a:r>
              <a:rPr lang="zh-CN" altLang="zh-CN" dirty="0"/>
              <a:t>方法内部加以判断，如果发现当前类的实例为空，就先给它创建新实例，再返回当前实例；如果当前类的实例非空，就直接返回这个实例。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561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饿汉模式实现单例模式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懒汉方式有可能生成多个实例，</a:t>
            </a:r>
            <a:r>
              <a:rPr lang="zh-CN" altLang="zh-CN" dirty="0"/>
              <a:t>倘若有两个地方几乎同时调用</a:t>
            </a:r>
            <a:r>
              <a:rPr lang="en-US" altLang="zh-CN" dirty="0" err="1"/>
              <a:t>getInstance</a:t>
            </a:r>
            <a:r>
              <a:rPr lang="zh-CN" altLang="zh-CN" dirty="0"/>
              <a:t>方法，很可能同时认定静态实例为空，于是两处各自创建了新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为</a:t>
            </a:r>
            <a:r>
              <a:rPr lang="zh-CN" altLang="en-US" dirty="0" smtClean="0"/>
              <a:t>避免同时</a:t>
            </a:r>
            <a:r>
              <a:rPr lang="zh-CN" altLang="zh-CN" dirty="0"/>
              <a:t>调用</a:t>
            </a:r>
            <a:r>
              <a:rPr lang="en-US" altLang="zh-CN" dirty="0" err="1"/>
              <a:t>getInstance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产生的问题，需</a:t>
            </a:r>
            <a:r>
              <a:rPr lang="zh-CN" altLang="zh-CN" dirty="0" smtClean="0"/>
              <a:t>要</a:t>
            </a:r>
            <a:r>
              <a:rPr lang="zh-CN" altLang="zh-CN" dirty="0"/>
              <a:t>在一开始就创建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，也就是在声明静态变量之时就对其初始化。</a:t>
            </a:r>
            <a:endParaRPr lang="en-US" altLang="zh-CN" dirty="0" smtClean="0"/>
          </a:p>
          <a:p>
            <a:r>
              <a:rPr lang="zh-CN" altLang="zh-CN" dirty="0"/>
              <a:t>因为凡是类的静态变量，在程序启动之后都会自动加载到内存，所以静态变量的初始化操作在启动程序时会自动执行，从而避免了重复创建实例的问题。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418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嵌套方式实现单例模式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饿汉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在程序启动时</a:t>
            </a:r>
            <a:r>
              <a:rPr lang="zh-CN" altLang="zh-CN" dirty="0" smtClean="0"/>
              <a:t>创建</a:t>
            </a:r>
            <a:r>
              <a:rPr lang="zh-CN" altLang="zh-CN" dirty="0"/>
              <a:t>并加载了自身的静态实例，全然不顾这个实例到底有没有机会使用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不但拖累启动速度，而且占用额外内存。</a:t>
            </a:r>
            <a:endParaRPr lang="en-US" altLang="zh-CN" dirty="0" smtClean="0"/>
          </a:p>
          <a:p>
            <a:r>
              <a:rPr lang="zh-CN" altLang="zh-CN" dirty="0"/>
              <a:t>理想的方式</a:t>
            </a:r>
            <a:r>
              <a:rPr lang="zh-CN" altLang="zh-CN" dirty="0" smtClean="0"/>
              <a:t>是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启动程序</a:t>
            </a:r>
            <a:r>
              <a:rPr lang="zh-CN" altLang="zh-CN" dirty="0"/>
              <a:t>之际先不着急加载，等到将要使用之时再去</a:t>
            </a:r>
            <a:r>
              <a:rPr lang="zh-CN" altLang="zh-CN" dirty="0" smtClean="0"/>
              <a:t>加载。</a:t>
            </a:r>
            <a:endParaRPr lang="en-US" altLang="zh-CN" dirty="0" smtClean="0"/>
          </a:p>
          <a:p>
            <a:r>
              <a:rPr lang="zh-CN" altLang="en-US" dirty="0" smtClean="0"/>
              <a:t>改进后的方式是：</a:t>
            </a:r>
            <a:r>
              <a:rPr lang="zh-CN" altLang="zh-CN" dirty="0" smtClean="0"/>
              <a:t>在</a:t>
            </a:r>
            <a:r>
              <a:rPr lang="zh-CN" altLang="zh-CN" dirty="0"/>
              <a:t>当前类的内部定义一个嵌套类，再在嵌套类的内部声明当前类的实例，并对该实例初始化赋值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该方式在</a:t>
            </a:r>
            <a:r>
              <a:rPr lang="zh-CN" altLang="zh-CN" dirty="0" smtClean="0"/>
              <a:t>启动程序</a:t>
            </a:r>
            <a:r>
              <a:rPr lang="zh-CN" altLang="zh-CN" dirty="0"/>
              <a:t>之时加载当前类的静态变量，但没加载嵌套类的静态变量，直到首次使用嵌套类时，才去加载该类的静态变量。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456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本章介绍了某些形态特异的类概念及其具体运用，包括与静态相关的特殊类（内部类、嵌套类、枚举类型）、与抽象有关的类型（抽象类、接口及其扩展、匿名内部类）、与函数参数有关的若干用法（</a:t>
            </a:r>
            <a:r>
              <a:rPr lang="en-US" altLang="zh-CN" dirty="0"/>
              <a:t>Lambda</a:t>
            </a:r>
            <a:r>
              <a:rPr lang="zh-CN" altLang="zh-CN" dirty="0"/>
              <a:t>表达式、函数式接口、方法引用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结合以上技术实现了两种基础的设计模式（建造者模式、单例模式），从而弥补面向对象在某些场合力有不逮的缺憾。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52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）学会内部类、嵌套类以及枚举类型的用法；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）学会抽象类、接口以及匿名内部类的用法；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）学会函数式接口的定义及其两种调用方式（</a:t>
            </a:r>
            <a:r>
              <a:rPr lang="en-US" altLang="zh-CN" dirty="0"/>
              <a:t>Lambda</a:t>
            </a:r>
            <a:r>
              <a:rPr lang="zh-CN" altLang="zh-CN" dirty="0"/>
              <a:t>表达式、方法引用）；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）学会建造者模式与单例模式的编码实现；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访问内部类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外部类里面访问内部类</a:t>
            </a:r>
            <a:r>
              <a:rPr lang="en-US" altLang="zh-CN" dirty="0"/>
              <a:t>Flower</a:t>
            </a:r>
            <a:r>
              <a:rPr lang="zh-CN" altLang="zh-CN" dirty="0"/>
              <a:t>，就像访问其他类一样，都要先创建类的实例，再访问它的成员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如果别的地方也想调用内部类</a:t>
            </a:r>
            <a:r>
              <a:rPr lang="en-US" altLang="zh-CN" dirty="0"/>
              <a:t>Flower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先</a:t>
            </a:r>
            <a:r>
              <a:rPr lang="zh-CN" altLang="zh-CN" dirty="0"/>
              <a:t>创建外部类的实例，才能基于该实例去创建内部类的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内部</a:t>
            </a:r>
            <a:r>
              <a:rPr lang="zh-CN" altLang="zh-CN" dirty="0"/>
              <a:t>实例的创建代码格式形如“外部类的实例名</a:t>
            </a:r>
            <a:r>
              <a:rPr lang="en-US" altLang="zh-CN" dirty="0"/>
              <a:t>.new </a:t>
            </a:r>
            <a:r>
              <a:rPr lang="zh-CN" altLang="zh-CN" dirty="0"/>
              <a:t>内部类的名称</a:t>
            </a:r>
            <a:r>
              <a:rPr lang="en-US" altLang="zh-CN" dirty="0"/>
              <a:t>(...)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Tree </a:t>
            </a:r>
            <a:r>
              <a:rPr lang="en-US" altLang="zh-CN" dirty="0" err="1"/>
              <a:t>tree</a:t>
            </a:r>
            <a:r>
              <a:rPr lang="en-US" altLang="zh-CN" dirty="0"/>
              <a:t> = new Tree("</a:t>
            </a:r>
            <a:r>
              <a:rPr lang="zh-CN" altLang="en-US" dirty="0"/>
              <a:t>杨树</a:t>
            </a:r>
            <a:r>
              <a:rPr lang="en-US" altLang="zh-CN" dirty="0"/>
              <a:t>");  // </a:t>
            </a:r>
            <a:r>
              <a:rPr lang="zh-CN" altLang="en-US" dirty="0"/>
              <a:t>创建一个树木实例</a:t>
            </a:r>
          </a:p>
          <a:p>
            <a:pPr lvl="1"/>
            <a:r>
              <a:rPr lang="en-US" altLang="zh-CN" dirty="0" err="1"/>
              <a:t>Tree.Flower</a:t>
            </a:r>
            <a:r>
              <a:rPr lang="en-US" altLang="zh-CN" dirty="0"/>
              <a:t> flower = </a:t>
            </a:r>
            <a:r>
              <a:rPr lang="en-US" altLang="zh-CN" dirty="0" err="1"/>
              <a:t>tree.new</a:t>
            </a:r>
            <a:r>
              <a:rPr lang="en-US" altLang="zh-CN" dirty="0"/>
              <a:t> Flower("</a:t>
            </a:r>
            <a:r>
              <a:rPr lang="zh-CN" altLang="en-US" dirty="0"/>
              <a:t>杨花</a:t>
            </a:r>
            <a:r>
              <a:rPr lang="en-US" altLang="zh-CN" dirty="0"/>
              <a:t>");  // </a:t>
            </a:r>
            <a:r>
              <a:rPr lang="zh-CN" altLang="en-US" dirty="0"/>
              <a:t>通过树木实例创建内部类的花朵实例</a:t>
            </a:r>
          </a:p>
        </p:txBody>
      </p:sp>
    </p:spTree>
    <p:extLst>
      <p:ext uri="{BB962C8B-B14F-4D97-AF65-F5344CB8AC3E}">
        <p14:creationId xmlns:p14="http://schemas.microsoft.com/office/powerpoint/2010/main" val="28927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外部类与内部类的同名属性问题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假设外部类与内部类同时拥有某个同名属性，比如它俩都定义了名叫</a:t>
            </a:r>
            <a:r>
              <a:rPr lang="en-US" altLang="zh-CN" dirty="0" err="1"/>
              <a:t>tree_name</a:t>
            </a:r>
            <a:r>
              <a:rPr lang="zh-CN" altLang="zh-CN" dirty="0" smtClean="0"/>
              <a:t>的字段</a:t>
            </a:r>
            <a:r>
              <a:rPr lang="zh-CN" altLang="zh-CN" dirty="0"/>
              <a:t>，那么在内部类里面，</a:t>
            </a:r>
            <a:r>
              <a:rPr lang="en-US" altLang="zh-CN" dirty="0" err="1"/>
              <a:t>tree_name</a:t>
            </a:r>
            <a:r>
              <a:rPr lang="zh-CN" altLang="zh-CN" dirty="0"/>
              <a:t>到底指的是内部类自身的同名属性，还是指外部类的同名</a:t>
            </a:r>
            <a:r>
              <a:rPr lang="zh-CN" altLang="zh-CN" dirty="0" smtClean="0"/>
              <a:t>属性？</a:t>
            </a:r>
            <a:endParaRPr lang="en-US" altLang="zh-CN" dirty="0" smtClean="0"/>
          </a:p>
          <a:p>
            <a:r>
              <a:rPr lang="zh-CN" altLang="zh-CN" dirty="0"/>
              <a:t>一旦遇到同名的父类属性、子类属性、输入参数，则编译器</a:t>
            </a:r>
            <a:r>
              <a:rPr lang="zh-CN" altLang="zh-CN" dirty="0" smtClean="0"/>
              <a:t>采取就近原则</a:t>
            </a:r>
            <a:r>
              <a:rPr lang="zh-CN" altLang="en-US" dirty="0" smtClean="0"/>
              <a:t>。</a:t>
            </a:r>
            <a:r>
              <a:rPr lang="zh-CN" altLang="zh-CN" dirty="0"/>
              <a:t>同理，对于同名的内部类属性和外部类属性来说，</a:t>
            </a:r>
            <a:r>
              <a:rPr lang="en-US" altLang="zh-CN" dirty="0" err="1"/>
              <a:t>tree_name</a:t>
            </a:r>
            <a:r>
              <a:rPr lang="zh-CN" altLang="zh-CN" dirty="0"/>
              <a:t>在内部类里面优先表示内部类的同名属性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为了</a:t>
            </a:r>
            <a:r>
              <a:rPr lang="zh-CN" altLang="en-US" dirty="0" smtClean="0"/>
              <a:t>在内部类里面引用外部类的同名属性，可通过形如“外部类的类名</a:t>
            </a:r>
            <a:r>
              <a:rPr lang="en-US" altLang="zh-CN" dirty="0" smtClean="0"/>
              <a:t>.this.</a:t>
            </a:r>
            <a:r>
              <a:rPr lang="zh-CN" altLang="en-US" dirty="0"/>
              <a:t>同名</a:t>
            </a:r>
            <a:r>
              <a:rPr lang="zh-CN" altLang="en-US" dirty="0" smtClean="0"/>
              <a:t>属性的名称”这样访问</a:t>
            </a:r>
            <a:r>
              <a:rPr lang="zh-CN" altLang="en-US" dirty="0"/>
              <a:t>外部类的同名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5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嵌套类的用法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允许在内部类的定义代码前面添加关键字</a:t>
            </a:r>
            <a:r>
              <a:rPr lang="en-US" altLang="zh-CN" dirty="0"/>
              <a:t>static</a:t>
            </a:r>
            <a:r>
              <a:rPr lang="zh-CN" altLang="zh-CN" dirty="0"/>
              <a:t>，表示这是一种静态的内部类，它无需强制绑定外部类的实例即可正常使用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静态内部类的正式称呼叫“嵌套类”，外层类于它而言仿佛一层外套，有套没套不会对嵌套类的功能运用产生实质性</a:t>
            </a:r>
            <a:r>
              <a:rPr lang="zh-CN" altLang="zh-CN" dirty="0" smtClean="0"/>
              <a:t>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创建一个嵌套类的实例，格式为“</a:t>
            </a:r>
            <a:r>
              <a:rPr lang="en-US" altLang="zh-CN" dirty="0"/>
              <a:t>new </a:t>
            </a:r>
            <a:r>
              <a:rPr lang="zh-CN" altLang="en-US" dirty="0"/>
              <a:t>外层类的名称</a:t>
            </a:r>
            <a:r>
              <a:rPr lang="en-US" altLang="zh-CN" dirty="0"/>
              <a:t>.</a:t>
            </a:r>
            <a:r>
              <a:rPr lang="zh-CN" altLang="en-US" dirty="0"/>
              <a:t>嵌套类的名称</a:t>
            </a:r>
            <a:r>
              <a:rPr lang="en-US" altLang="zh-CN" dirty="0"/>
              <a:t>(...)”</a:t>
            </a:r>
          </a:p>
          <a:p>
            <a:pPr lvl="1"/>
            <a:r>
              <a:rPr lang="en-US" altLang="zh-CN" dirty="0" err="1"/>
              <a:t>TreeNest.Flower</a:t>
            </a:r>
            <a:r>
              <a:rPr lang="en-US" altLang="zh-CN" dirty="0"/>
              <a:t> flower = new </a:t>
            </a:r>
            <a:r>
              <a:rPr lang="en-US" altLang="zh-CN" dirty="0" err="1"/>
              <a:t>TreeNest.Flower</a:t>
            </a:r>
            <a:r>
              <a:rPr lang="en-US" altLang="zh-CN" dirty="0"/>
              <a:t>("</a:t>
            </a:r>
            <a:r>
              <a:rPr lang="zh-CN" altLang="en-US" dirty="0"/>
              <a:t>桃花</a:t>
            </a:r>
            <a:r>
              <a:rPr lang="en-US" altLang="zh-CN" dirty="0" smtClean="0"/>
              <a:t>");</a:t>
            </a:r>
          </a:p>
          <a:p>
            <a:r>
              <a:rPr lang="zh-CN" altLang="zh-CN" dirty="0"/>
              <a:t>子类与父类之间是继承关系，内部类与外部类之间是共存关系，嵌套类与外层类之间是同居关系。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6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8.1.2 </a:t>
            </a:r>
            <a:r>
              <a:rPr lang="zh-CN" altLang="en-US" dirty="0"/>
              <a:t>静态：关键字</a:t>
            </a:r>
            <a:r>
              <a:rPr lang="en-US" altLang="zh-CN" dirty="0"/>
              <a:t>static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static</a:t>
            </a:r>
            <a:r>
              <a:rPr lang="zh-CN" altLang="zh-CN" dirty="0"/>
              <a:t>修饰某个类，该类就变成了嵌套类</a:t>
            </a:r>
            <a:r>
              <a:rPr lang="zh-CN" altLang="zh-CN" dirty="0" smtClean="0"/>
              <a:t>。</a:t>
            </a:r>
            <a:r>
              <a:rPr lang="en-US" altLang="zh-CN" dirty="0"/>
              <a:t> static</a:t>
            </a:r>
            <a:r>
              <a:rPr lang="zh-CN" altLang="zh-CN" dirty="0"/>
              <a:t>不光修饰类，还能用来修饰方法、修饰属性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当一个成员方法被</a:t>
            </a:r>
            <a:r>
              <a:rPr lang="en-US" altLang="zh-CN" dirty="0"/>
              <a:t>static</a:t>
            </a:r>
            <a:r>
              <a:rPr lang="zh-CN" altLang="zh-CN" dirty="0"/>
              <a:t>修饰之后，该方法就成为静态方法；当一个成员属性被</a:t>
            </a:r>
            <a:r>
              <a:rPr lang="en-US" altLang="zh-CN" dirty="0"/>
              <a:t>static</a:t>
            </a:r>
            <a:r>
              <a:rPr lang="zh-CN" altLang="zh-CN" dirty="0"/>
              <a:t>修饰之后，该属性就成为静态属性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外部若要访问某个类的静态方法，只需通过“类名</a:t>
            </a:r>
            <a:r>
              <a:rPr lang="en-US" altLang="zh-CN" dirty="0"/>
              <a:t>.</a:t>
            </a:r>
            <a:r>
              <a:rPr lang="zh-CN" altLang="zh-CN" dirty="0"/>
              <a:t>静态方法名”即可；同理，通过“类名</a:t>
            </a:r>
            <a:r>
              <a:rPr lang="en-US" altLang="zh-CN" dirty="0"/>
              <a:t>.</a:t>
            </a:r>
            <a:r>
              <a:rPr lang="zh-CN" altLang="zh-CN" dirty="0"/>
              <a:t>静态属性名”就能访问该类的静态属性。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静态代码块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zh-CN" dirty="0"/>
              <a:t>不仅可以修饰类、属性、方法，</a:t>
            </a:r>
            <a:r>
              <a:rPr lang="zh-CN" altLang="zh-CN" dirty="0" smtClean="0"/>
              <a:t>它还</a:t>
            </a:r>
            <a:r>
              <a:rPr lang="zh-CN" altLang="zh-CN" dirty="0"/>
              <a:t>能修饰一段代码</a:t>
            </a:r>
            <a:r>
              <a:rPr lang="zh-CN" altLang="zh-CN" dirty="0" smtClean="0"/>
              <a:t>块</a:t>
            </a:r>
            <a:r>
              <a:rPr lang="zh-CN" altLang="en-US" dirty="0" smtClean="0"/>
              <a:t>。</a:t>
            </a:r>
            <a:r>
              <a:rPr lang="zh-CN" altLang="zh-CN" dirty="0" smtClean="0"/>
              <a:t>被</a:t>
            </a:r>
            <a:r>
              <a:rPr lang="en-US" altLang="zh-CN" dirty="0"/>
              <a:t>static</a:t>
            </a:r>
            <a:r>
              <a:rPr lang="zh-CN" altLang="zh-CN" dirty="0"/>
              <a:t>修饰的代码段样例如下：</a:t>
            </a:r>
          </a:p>
          <a:p>
            <a:pPr lvl="1"/>
            <a:r>
              <a:rPr lang="en-US" altLang="zh-CN" dirty="0"/>
              <a:t>	static {</a:t>
            </a:r>
            <a:endParaRPr lang="zh-CN" altLang="zh-CN" dirty="0"/>
          </a:p>
          <a:p>
            <a:pPr lvl="1"/>
            <a:r>
              <a:rPr lang="en-US" altLang="zh-CN" dirty="0"/>
              <a:t>		// </a:t>
            </a:r>
            <a:r>
              <a:rPr lang="zh-CN" altLang="zh-CN" dirty="0"/>
              <a:t>这里是被</a:t>
            </a:r>
            <a:r>
              <a:rPr lang="en-US" altLang="zh-CN" dirty="0"/>
              <a:t>static</a:t>
            </a:r>
            <a:r>
              <a:rPr lang="zh-CN" altLang="zh-CN" dirty="0"/>
              <a:t>修饰的代码段内容</a:t>
            </a:r>
          </a:p>
          <a:p>
            <a:pPr lvl="1"/>
            <a:r>
              <a:rPr lang="en-US" altLang="zh-CN" dirty="0"/>
              <a:t>	}</a:t>
            </a:r>
            <a:endParaRPr lang="zh-CN" altLang="zh-CN" dirty="0"/>
          </a:p>
          <a:p>
            <a:r>
              <a:rPr lang="zh-CN" altLang="zh-CN" dirty="0"/>
              <a:t>以上为</a:t>
            </a:r>
            <a:r>
              <a:rPr lang="en-US" altLang="zh-CN" dirty="0"/>
              <a:t>static</a:t>
            </a:r>
            <a:r>
              <a:rPr lang="zh-CN" altLang="zh-CN" dirty="0"/>
              <a:t>所包裹的代码段，又被称作“静态代码块”，其作用是在系统加载该类之时立即执行这部分代码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因为代码</a:t>
            </a:r>
            <a:r>
              <a:rPr lang="zh-CN" altLang="zh-CN" dirty="0"/>
              <a:t>位于</a:t>
            </a:r>
            <a:r>
              <a:rPr lang="en-US" altLang="zh-CN" dirty="0"/>
              <a:t>static</a:t>
            </a:r>
            <a:r>
              <a:rPr lang="zh-CN" altLang="zh-CN" dirty="0"/>
              <a:t>范围之内，所以静态代码块只能操作同类的静态属性和静态方法，而不能操作普通的成员属性和成员方法。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9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4587</Words>
  <Application>Microsoft Office PowerPoint</Application>
  <PresentationFormat>宽屏</PresentationFormat>
  <Paragraphs>296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Office 主题</vt:lpstr>
      <vt:lpstr>第8章 特殊的类</vt:lpstr>
      <vt:lpstr>本章简介</vt:lpstr>
      <vt:lpstr>8.1 类的嵌套</vt:lpstr>
      <vt:lpstr>8.1.1 内部类和嵌套类</vt:lpstr>
      <vt:lpstr>如何访问内部类</vt:lpstr>
      <vt:lpstr>外部类与内部类的同名属性问题</vt:lpstr>
      <vt:lpstr>嵌套类的用法</vt:lpstr>
      <vt:lpstr>8.1.2 静态：关键字static的用法</vt:lpstr>
      <vt:lpstr>静态代码块</vt:lpstr>
      <vt:lpstr>静态属性的数值变化问题</vt:lpstr>
      <vt:lpstr>8.1.3 枚举类型</vt:lpstr>
      <vt:lpstr>枚举类型的定义</vt:lpstr>
      <vt:lpstr>枚举类型的运用</vt:lpstr>
      <vt:lpstr>给枚举类型添加构造方法</vt:lpstr>
      <vt:lpstr>访问新的枚举类型</vt:lpstr>
      <vt:lpstr>8.2 类的抽象</vt:lpstr>
      <vt:lpstr>8.2.1 抽象类</vt:lpstr>
      <vt:lpstr>抽象类的注意事项</vt:lpstr>
      <vt:lpstr>8.2.2 简单接口</vt:lpstr>
      <vt:lpstr>允许同时实现多个接口</vt:lpstr>
      <vt:lpstr>8.2.3 Java8之后的扩展接口</vt:lpstr>
      <vt:lpstr>Java8对接口的增强</vt:lpstr>
      <vt:lpstr>8.2.4 匿名内部类</vt:lpstr>
      <vt:lpstr>接口的常规实现问题</vt:lpstr>
      <vt:lpstr>匿名内部类的格式</vt:lpstr>
      <vt:lpstr>匿名内部类的例子</vt:lpstr>
      <vt:lpstr>8.3 函数式编程</vt:lpstr>
      <vt:lpstr>8.3.1 Lambda表达式</vt:lpstr>
      <vt:lpstr>Lambda表达式的应用（上）</vt:lpstr>
      <vt:lpstr>Lambda表达式的应用（下）</vt:lpstr>
      <vt:lpstr>8.3.2 函数式接口的定义</vt:lpstr>
      <vt:lpstr>自定义函数式接口（上）</vt:lpstr>
      <vt:lpstr>自定义函数式接口（下）</vt:lpstr>
      <vt:lpstr>8.3.3 双冒号标记的方法引用</vt:lpstr>
      <vt:lpstr>采取方法引用的条件</vt:lpstr>
      <vt:lpstr>给方法引用添加输入参数（上）</vt:lpstr>
      <vt:lpstr>给方法引用添加输入参数（下）</vt:lpstr>
      <vt:lpstr>8.3.4 静态方法引用和实例方法引用</vt:lpstr>
      <vt:lpstr>8.4 实战练习</vt:lpstr>
      <vt:lpstr>8.4.1 实现建造者模式</vt:lpstr>
      <vt:lpstr>只通过构造方法传值的问题</vt:lpstr>
      <vt:lpstr>引入辅助类的办法</vt:lpstr>
      <vt:lpstr>建造者模式的实现步骤</vt:lpstr>
      <vt:lpstr>8.4.2 实现单例模式</vt:lpstr>
      <vt:lpstr>懒汉方式实现单例模式</vt:lpstr>
      <vt:lpstr>饿汉模式实现单例模式</vt:lpstr>
      <vt:lpstr>嵌套方式实现单例模式</vt:lpstr>
      <vt:lpstr>8.5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特殊的类</dc:title>
  <dc:creator>Lenovo</dc:creator>
  <cp:lastModifiedBy>Lenovo</cp:lastModifiedBy>
  <cp:revision>24</cp:revision>
  <dcterms:created xsi:type="dcterms:W3CDTF">2019-10-20T14:45:25Z</dcterms:created>
  <dcterms:modified xsi:type="dcterms:W3CDTF">2019-11-03T05:23:23Z</dcterms:modified>
</cp:coreProperties>
</file>