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6" r:id="rId6"/>
    <p:sldId id="277" r:id="rId7"/>
    <p:sldId id="279" r:id="rId8"/>
    <p:sldId id="280" r:id="rId9"/>
    <p:sldId id="278" r:id="rId10"/>
    <p:sldId id="281" r:id="rId11"/>
    <p:sldId id="282" r:id="rId12"/>
    <p:sldId id="283" r:id="rId13"/>
    <p:sldId id="262" r:id="rId14"/>
    <p:sldId id="284" r:id="rId15"/>
    <p:sldId id="285" r:id="rId16"/>
    <p:sldId id="286" r:id="rId17"/>
    <p:sldId id="263" r:id="rId18"/>
    <p:sldId id="287" r:id="rId19"/>
    <p:sldId id="288" r:id="rId20"/>
    <p:sldId id="289" r:id="rId21"/>
    <p:sldId id="290" r:id="rId22"/>
    <p:sldId id="264" r:id="rId23"/>
    <p:sldId id="265" r:id="rId24"/>
    <p:sldId id="291" r:id="rId25"/>
    <p:sldId id="266" r:id="rId26"/>
    <p:sldId id="292" r:id="rId27"/>
    <p:sldId id="293" r:id="rId28"/>
    <p:sldId id="267" r:id="rId29"/>
    <p:sldId id="294" r:id="rId30"/>
    <p:sldId id="295" r:id="rId31"/>
    <p:sldId id="296" r:id="rId32"/>
    <p:sldId id="268" r:id="rId33"/>
    <p:sldId id="269" r:id="rId34"/>
    <p:sldId id="297" r:id="rId35"/>
    <p:sldId id="298" r:id="rId36"/>
    <p:sldId id="270" r:id="rId37"/>
    <p:sldId id="271" r:id="rId38"/>
    <p:sldId id="299" r:id="rId39"/>
    <p:sldId id="300" r:id="rId40"/>
    <p:sldId id="301" r:id="rId41"/>
    <p:sldId id="272" r:id="rId42"/>
    <p:sldId id="273" r:id="rId43"/>
    <p:sldId id="274" r:id="rId44"/>
    <p:sldId id="302" r:id="rId45"/>
    <p:sldId id="303" r:id="rId46"/>
    <p:sldId id="275" r:id="rId47"/>
    <p:sldId id="25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0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3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8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96D-C225-416D-A23B-F45FABB9897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6117-77F1-4BC6-A1B9-10A252E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9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容器与泛型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自定义数据类型的问题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不管是哈希值计算，还是二叉节点比较，都需要</a:t>
            </a:r>
            <a:r>
              <a:rPr lang="zh-CN" altLang="zh-CN" dirty="0" smtClean="0"/>
              <a:t>元素的</a:t>
            </a:r>
            <a:r>
              <a:rPr lang="zh-CN" altLang="zh-CN" dirty="0"/>
              <a:t>数据类型提供计算方法或者比较方法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对于包装类型、字符串等系统自带的数据类型来说，</a:t>
            </a:r>
            <a:r>
              <a:rPr lang="en-US" altLang="zh-CN" dirty="0"/>
              <a:t>Java</a:t>
            </a:r>
            <a:r>
              <a:rPr lang="zh-CN" altLang="zh-CN" dirty="0" smtClean="0"/>
              <a:t>已经实现</a:t>
            </a:r>
            <a:r>
              <a:rPr lang="zh-CN" altLang="zh-CN" dirty="0"/>
              <a:t>了</a:t>
            </a:r>
            <a:r>
              <a:rPr lang="zh-CN" altLang="zh-CN" dirty="0" smtClean="0"/>
              <a:t>相关方法</a:t>
            </a:r>
            <a:r>
              <a:rPr lang="zh-CN" altLang="en-US" dirty="0" smtClean="0"/>
              <a:t>，所以它们可以直接用于集合。</a:t>
            </a:r>
            <a:endParaRPr lang="en-US" altLang="zh-CN" dirty="0" smtClean="0"/>
          </a:p>
          <a:p>
            <a:r>
              <a:rPr lang="zh-CN" altLang="zh-CN" dirty="0"/>
              <a:t>如果是开发者自己定义的数据类型（新的类），就要求开发者自己实现计算方法和比较方法了。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43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哈希集合要求的改造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自定义</a:t>
            </a:r>
            <a:r>
              <a:rPr lang="zh-CN" altLang="zh-CN" dirty="0" smtClean="0"/>
              <a:t>的类</a:t>
            </a:r>
            <a:r>
              <a:rPr lang="zh-CN" altLang="zh-CN" dirty="0"/>
              <a:t>需要重写</a:t>
            </a:r>
            <a:r>
              <a:rPr lang="en-US" altLang="zh-CN" dirty="0" err="1"/>
              <a:t>hashCode</a:t>
            </a:r>
            <a:r>
              <a:rPr lang="zh-CN" altLang="zh-CN" dirty="0"/>
              <a:t>和</a:t>
            </a:r>
            <a:r>
              <a:rPr lang="en-US" altLang="zh-CN" dirty="0"/>
              <a:t>equals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其中</a:t>
            </a:r>
            <a:r>
              <a:rPr lang="en-US" altLang="zh-CN" dirty="0" err="1"/>
              <a:t>hashCode</a:t>
            </a:r>
            <a:r>
              <a:rPr lang="zh-CN" altLang="zh-CN" dirty="0"/>
              <a:t>方法计算得到的哈希值对应于该对象的保存位置，而</a:t>
            </a:r>
            <a:r>
              <a:rPr lang="en-US" altLang="zh-CN" dirty="0"/>
              <a:t>equals</a:t>
            </a:r>
            <a:r>
              <a:rPr lang="zh-CN" altLang="zh-CN" dirty="0"/>
              <a:t>方法用来判断该位置上的几个元素是否完全相等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）要保证相关属性都相同的两个元素，通过</a:t>
            </a:r>
            <a:r>
              <a:rPr lang="en-US" altLang="zh-CN" dirty="0" err="1"/>
              <a:t>hashCode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算出</a:t>
            </a:r>
            <a:r>
              <a:rPr lang="zh-CN" altLang="zh-CN" dirty="0" smtClean="0"/>
              <a:t>的</a:t>
            </a:r>
            <a:r>
              <a:rPr lang="zh-CN" altLang="zh-CN" dirty="0"/>
              <a:t>哈希值也必须相等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）即使</a:t>
            </a:r>
            <a:r>
              <a:rPr lang="zh-CN" altLang="en-US" dirty="0"/>
              <a:t>两个</a:t>
            </a:r>
            <a:r>
              <a:rPr lang="zh-CN" altLang="en-US" dirty="0" smtClean="0"/>
              <a:t>元素的</a:t>
            </a:r>
            <a:r>
              <a:rPr lang="zh-CN" altLang="en-US" dirty="0"/>
              <a:t>相关</a:t>
            </a:r>
            <a:r>
              <a:rPr lang="zh-CN" altLang="en-US" dirty="0" smtClean="0"/>
              <a:t>属性不同，它们</a:t>
            </a:r>
            <a:r>
              <a:rPr lang="zh-CN" altLang="zh-CN" dirty="0"/>
              <a:t>的哈希值</a:t>
            </a:r>
            <a:r>
              <a:rPr lang="zh-CN" altLang="zh-CN" dirty="0" smtClean="0"/>
              <a:t>也</a:t>
            </a:r>
            <a:r>
              <a:rPr lang="zh-CN" altLang="en-US" dirty="0" smtClean="0"/>
              <a:t>可能恰好相等，此时</a:t>
            </a:r>
            <a:r>
              <a:rPr lang="zh-CN" altLang="zh-CN" dirty="0" smtClean="0"/>
              <a:t>还</a:t>
            </a:r>
            <a:r>
              <a:rPr lang="zh-CN" altLang="zh-CN" dirty="0"/>
              <a:t>需要</a:t>
            </a:r>
            <a:r>
              <a:rPr lang="en-US" altLang="zh-CN" dirty="0"/>
              <a:t>equals</a:t>
            </a:r>
            <a:r>
              <a:rPr lang="zh-CN" altLang="zh-CN" dirty="0"/>
              <a:t>方法进一步校验是否存在重复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20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二叉</a:t>
            </a:r>
            <a:r>
              <a:rPr lang="zh-CN" altLang="en-US"/>
              <a:t>集合要求的改造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自定义的类需要</a:t>
            </a:r>
            <a:r>
              <a:rPr lang="zh-CN" altLang="zh-CN" dirty="0" smtClean="0"/>
              <a:t>实现</a:t>
            </a:r>
            <a:r>
              <a:rPr lang="zh-CN" altLang="zh-CN" dirty="0"/>
              <a:t>接口</a:t>
            </a:r>
            <a:r>
              <a:rPr lang="en-US" altLang="zh-CN" dirty="0"/>
              <a:t>Comparable</a:t>
            </a:r>
            <a:r>
              <a:rPr lang="zh-CN" altLang="zh-CN" dirty="0"/>
              <a:t>，并重写该接口声明的</a:t>
            </a:r>
            <a:r>
              <a:rPr lang="en-US" altLang="zh-CN" dirty="0" err="1"/>
              <a:t>compareTo</a:t>
            </a:r>
            <a:r>
              <a:rPr lang="zh-CN" altLang="zh-CN" dirty="0"/>
              <a:t>方法（该方法用来比较两个元素的大小关系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/>
              <a:t>Comparable</a:t>
            </a:r>
            <a:r>
              <a:rPr lang="zh-CN" altLang="zh-CN" dirty="0"/>
              <a:t>接口与数组排序用到的</a:t>
            </a:r>
            <a:r>
              <a:rPr lang="en-US" altLang="zh-CN" dirty="0"/>
              <a:t>Comparator</a:t>
            </a:r>
            <a:r>
              <a:rPr lang="zh-CN" altLang="zh-CN" dirty="0"/>
              <a:t>接口作用类似，都是判断两个对象谁大谁小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二叉</a:t>
            </a:r>
            <a:r>
              <a:rPr lang="zh-CN" altLang="en-US" dirty="0" smtClean="0"/>
              <a:t>集合不但要比较是否相等，还要比较谁大谁小，因此得根据</a:t>
            </a:r>
            <a:r>
              <a:rPr lang="en-US" altLang="zh-CN" dirty="0" err="1"/>
              <a:t>compareTo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判断两个元素的大小关系。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8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映射：</a:t>
            </a:r>
            <a:r>
              <a:rPr lang="en-US" altLang="zh-CN" dirty="0" err="1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映射指的是两个实体之间存在一对一的关系</a:t>
            </a:r>
            <a:r>
              <a:rPr lang="zh-CN" altLang="zh-CN" dirty="0" smtClean="0"/>
              <a:t>，</a:t>
            </a:r>
            <a:r>
              <a:rPr lang="zh-CN" altLang="zh-CN" dirty="0"/>
              <a:t>例如一个身份证号码对应某个公民，一个书名对应某本书籍等等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有了映射关系之后</a:t>
            </a:r>
            <a:r>
              <a:rPr lang="zh-CN" altLang="zh-CN" dirty="0" smtClean="0"/>
              <a:t>，只要</a:t>
            </a:r>
            <a:r>
              <a:rPr lang="zh-CN" altLang="zh-CN" dirty="0"/>
              <a:t>给定目标对应的号码或者名称，根据映射关系能够</a:t>
            </a:r>
            <a:r>
              <a:rPr lang="zh-CN" altLang="zh-CN" dirty="0" smtClean="0"/>
              <a:t>立刻</a:t>
            </a:r>
            <a:r>
              <a:rPr lang="zh-CN" altLang="en-US" dirty="0" smtClean="0"/>
              <a:t>从一堆数据中</a:t>
            </a:r>
            <a:r>
              <a:rPr lang="zh-CN" altLang="zh-CN" dirty="0" smtClean="0"/>
              <a:t>找到</a:t>
            </a:r>
            <a:r>
              <a:rPr lang="zh-CN" altLang="zh-CN" dirty="0"/>
              <a:t>号码或名称代表的对象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zh-CN" dirty="0" smtClean="0"/>
              <a:t>通过</a:t>
            </a:r>
            <a:r>
              <a:rPr lang="zh-CN" altLang="zh-CN" dirty="0"/>
              <a:t>“键值对”的概念来表达映射关系，它包含“键名”和“键值”两个实体，且键名与键值是一一对应的，相同的键名指向的键值也必然是相同的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映射里面的每个元素都是一组键值对，即“</a:t>
            </a:r>
            <a:r>
              <a:rPr lang="en-US" altLang="zh-CN" dirty="0"/>
              <a:t>Key</a:t>
            </a:r>
            <a:r>
              <a:rPr lang="zh-CN" altLang="zh-CN" dirty="0"/>
              <a:t>→</a:t>
            </a:r>
            <a:r>
              <a:rPr lang="en-US" altLang="zh-CN" dirty="0"/>
              <a:t>Value</a:t>
            </a:r>
            <a:r>
              <a:rPr lang="zh-CN" altLang="zh-CN" dirty="0"/>
              <a:t>”，在代码中采取形如“</a:t>
            </a:r>
            <a:r>
              <a:rPr lang="en-US" altLang="zh-CN" dirty="0"/>
              <a:t>Map&lt;Key, Value&gt;</a:t>
            </a:r>
            <a:r>
              <a:rPr lang="zh-CN" altLang="zh-CN" dirty="0"/>
              <a:t>”的格式来表达，其中</a:t>
            </a:r>
            <a:r>
              <a:rPr lang="en-US" altLang="zh-CN" dirty="0"/>
              <a:t>Key</a:t>
            </a:r>
            <a:r>
              <a:rPr lang="zh-CN" altLang="zh-CN" dirty="0"/>
              <a:t>表示键名的数据类型，</a:t>
            </a:r>
            <a:r>
              <a:rPr lang="en-US" altLang="zh-CN" dirty="0"/>
              <a:t>Value</a:t>
            </a:r>
            <a:r>
              <a:rPr lang="zh-CN" altLang="zh-CN" dirty="0"/>
              <a:t>表示键值的数据类型。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0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</a:t>
            </a:r>
            <a:r>
              <a:rPr lang="en-US" altLang="zh-CN" dirty="0"/>
              <a:t>Map</a:t>
            </a:r>
            <a:r>
              <a:rPr lang="zh-CN" altLang="zh-CN" dirty="0"/>
              <a:t>属于接口，因此开发过程通常调用它的两个实现类，包括哈希图</a:t>
            </a:r>
            <a:r>
              <a:rPr lang="en-US" altLang="zh-CN" dirty="0" err="1"/>
              <a:t>HashMap</a:t>
            </a:r>
            <a:r>
              <a:rPr lang="zh-CN" altLang="zh-CN" dirty="0"/>
              <a:t>和红黑树</a:t>
            </a:r>
            <a:r>
              <a:rPr lang="en-US" altLang="zh-CN" dirty="0" err="1"/>
              <a:t>TreeMap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映射与</a:t>
            </a:r>
            <a:r>
              <a:rPr lang="zh-CN" altLang="zh-CN" dirty="0" smtClean="0"/>
              <a:t>集合的</a:t>
            </a:r>
            <a:r>
              <a:rPr lang="zh-CN" altLang="zh-CN" dirty="0"/>
              <a:t>存储</a:t>
            </a:r>
            <a:r>
              <a:rPr lang="zh-CN" altLang="zh-CN" dirty="0" smtClean="0"/>
              <a:t>原理类似</a:t>
            </a:r>
            <a:r>
              <a:rPr lang="zh-CN" altLang="zh-CN" dirty="0"/>
              <a:t>，比如</a:t>
            </a:r>
            <a:r>
              <a:rPr lang="en-US" altLang="zh-CN" dirty="0" err="1"/>
              <a:t>HashMap</a:t>
            </a:r>
            <a:r>
              <a:rPr lang="zh-CN" altLang="zh-CN" dirty="0"/>
              <a:t>和</a:t>
            </a:r>
            <a:r>
              <a:rPr lang="en-US" altLang="zh-CN" dirty="0" err="1"/>
              <a:t>HashSet</a:t>
            </a:r>
            <a:r>
              <a:rPr lang="zh-CN" altLang="zh-CN" dirty="0"/>
              <a:t>一样采取哈希表结构，而</a:t>
            </a:r>
            <a:r>
              <a:rPr lang="en-US" altLang="zh-CN" dirty="0" err="1"/>
              <a:t>TreeMap</a:t>
            </a:r>
            <a:r>
              <a:rPr lang="zh-CN" altLang="zh-CN" dirty="0"/>
              <a:t>和</a:t>
            </a:r>
            <a:r>
              <a:rPr lang="en-US" altLang="zh-CN" dirty="0" err="1"/>
              <a:t>TreeSet</a:t>
            </a:r>
            <a:r>
              <a:rPr lang="zh-CN" altLang="zh-CN" dirty="0"/>
              <a:t>一样采取二叉树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映射与集合的</a:t>
            </a:r>
            <a:r>
              <a:rPr lang="zh-CN" altLang="zh-CN" dirty="0" smtClean="0"/>
              <a:t>不同</a:t>
            </a:r>
            <a:r>
              <a:rPr lang="zh-CN" altLang="en-US" dirty="0" smtClean="0"/>
              <a:t>之处在于：</a:t>
            </a:r>
            <a:r>
              <a:rPr lang="zh-CN" altLang="zh-CN" dirty="0" smtClean="0"/>
              <a:t>映射</a:t>
            </a:r>
            <a:r>
              <a:rPr lang="zh-CN" altLang="zh-CN" dirty="0"/>
              <a:t>元素的唯一性和有序性是由各元素的键名决定的。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1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哈希图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的改动点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 err="1"/>
              <a:t>HashSet</a:t>
            </a:r>
            <a:r>
              <a:rPr lang="zh-CN" altLang="zh-CN" dirty="0"/>
              <a:t>相比，</a:t>
            </a:r>
            <a:r>
              <a:rPr lang="en-US" altLang="zh-CN" dirty="0" err="1"/>
              <a:t>HashMap</a:t>
            </a:r>
            <a:r>
              <a:rPr lang="zh-CN" altLang="zh-CN" dirty="0"/>
              <a:t>在编码上主要有三处</a:t>
            </a:r>
            <a:r>
              <a:rPr lang="zh-CN" altLang="zh-CN" dirty="0" smtClean="0"/>
              <a:t>改动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每个元素由键值对组成，而非单个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创建一个哈希映射</a:t>
            </a:r>
            <a:r>
              <a:rPr lang="zh-CN" altLang="en-US" dirty="0" smtClean="0"/>
              <a:t>，</a:t>
            </a:r>
            <a:r>
              <a:rPr lang="zh-CN" altLang="en-US" dirty="0"/>
              <a:t>它</a:t>
            </a:r>
            <a:r>
              <a:rPr lang="zh-CN" altLang="en-US" dirty="0" smtClean="0"/>
              <a:t>的</a:t>
            </a:r>
            <a:r>
              <a:rPr lang="zh-CN" altLang="en-US" dirty="0"/>
              <a:t>键名为</a:t>
            </a:r>
            <a:r>
              <a:rPr lang="en-US" altLang="zh-CN" dirty="0"/>
              <a:t>String</a:t>
            </a:r>
            <a:r>
              <a:rPr lang="zh-CN" altLang="en-US" dirty="0"/>
              <a:t>类型，键值为</a:t>
            </a:r>
            <a:r>
              <a:rPr lang="en-US" altLang="zh-CN" dirty="0" err="1"/>
              <a:t>MobilePhone</a:t>
            </a:r>
            <a:r>
              <a:rPr lang="zh-CN" altLang="en-US" dirty="0"/>
              <a:t>类型</a:t>
            </a:r>
          </a:p>
          <a:p>
            <a:pPr lvl="1"/>
            <a:r>
              <a:rPr lang="en-US" altLang="zh-CN" dirty="0" err="1"/>
              <a:t>HashMap</a:t>
            </a:r>
            <a:r>
              <a:rPr lang="en-US" altLang="zh-CN" dirty="0"/>
              <a:t>&lt;String, </a:t>
            </a:r>
            <a:r>
              <a:rPr lang="en-US" altLang="zh-CN" dirty="0" err="1"/>
              <a:t>MobilePhone</a:t>
            </a:r>
            <a:r>
              <a:rPr lang="en-US" altLang="zh-CN" dirty="0"/>
              <a:t>&gt; map = new </a:t>
            </a:r>
            <a:r>
              <a:rPr lang="en-US" altLang="zh-CN" dirty="0" err="1"/>
              <a:t>HashMap</a:t>
            </a:r>
            <a:r>
              <a:rPr lang="en-US" altLang="zh-CN" dirty="0"/>
              <a:t>&lt;String, </a:t>
            </a:r>
            <a:r>
              <a:rPr lang="en-US" altLang="zh-CN" dirty="0" err="1"/>
              <a:t>MobilePhone</a:t>
            </a:r>
            <a:r>
              <a:rPr lang="en-US" altLang="zh-CN" dirty="0"/>
              <a:t>&gt;();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添加新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由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改</a:t>
            </a:r>
            <a:r>
              <a:rPr lang="zh-CN" altLang="zh-CN" dirty="0"/>
              <a:t>成了</a:t>
            </a:r>
            <a:r>
              <a:rPr lang="en-US" altLang="zh-CN" dirty="0"/>
              <a:t>put</a:t>
            </a:r>
            <a:r>
              <a:rPr lang="zh-CN" altLang="zh-CN" dirty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所有元素的遍历方式作了调整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52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 smtClean="0"/>
              <a:t>的遍历方式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）通过迭代器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）通过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）通过键名集合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zh-CN" dirty="0" smtClean="0"/>
              <a:t>方式</a:t>
            </a:r>
            <a:r>
              <a:rPr lang="zh-CN" altLang="zh-CN" dirty="0"/>
              <a:t>先调用映射的</a:t>
            </a:r>
            <a:r>
              <a:rPr lang="en-US" altLang="zh-CN" dirty="0" err="1"/>
              <a:t>keySet</a:t>
            </a:r>
            <a:r>
              <a:rPr lang="zh-CN" altLang="zh-CN" dirty="0"/>
              <a:t>方法获得只包含键名的集合，再通过遍历键名集合来获取每个键名对应的键值。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）通过</a:t>
            </a:r>
            <a:r>
              <a:rPr lang="en-US" altLang="zh-CN" dirty="0" err="1"/>
              <a:t>forEach</a:t>
            </a:r>
            <a:r>
              <a:rPr lang="zh-CN" altLang="zh-CN" dirty="0"/>
              <a:t>方法遍历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14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9.1.3 </a:t>
            </a:r>
            <a:r>
              <a:rPr lang="zh-CN" altLang="en-US" dirty="0"/>
              <a:t>清单：</a:t>
            </a:r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 err="1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不管是哈希类型还是二叉类型</a:t>
            </a:r>
            <a:r>
              <a:rPr lang="zh-CN" altLang="zh-CN" dirty="0" smtClean="0"/>
              <a:t>，都</a:t>
            </a:r>
            <a:r>
              <a:rPr lang="zh-CN" altLang="zh-CN" dirty="0"/>
              <a:t>不允许按照加入时间的先后</a:t>
            </a:r>
            <a:r>
              <a:rPr lang="zh-CN" altLang="zh-CN" dirty="0" smtClean="0"/>
              <a:t>排序</a:t>
            </a:r>
            <a:r>
              <a:rPr lang="zh-CN" altLang="en-US" dirty="0" smtClean="0"/>
              <a:t>。为了应对真实的业务需求，</a:t>
            </a:r>
            <a:r>
              <a:rPr lang="en-US" altLang="zh-CN" dirty="0"/>
              <a:t> Java</a:t>
            </a:r>
            <a:r>
              <a:rPr lang="zh-CN" altLang="zh-CN" dirty="0"/>
              <a:t>又设计了</a:t>
            </a:r>
            <a:r>
              <a:rPr lang="zh-CN" altLang="zh-CN" dirty="0" smtClean="0"/>
              <a:t>清单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清单里的元素允许重复加入，并且根据入伙的时间顺序先后</a:t>
            </a:r>
            <a:r>
              <a:rPr lang="zh-CN" altLang="zh-CN" dirty="0" smtClean="0"/>
              <a:t>罗列</a:t>
            </a:r>
            <a:r>
              <a:rPr lang="zh-CN" altLang="en-US" dirty="0" smtClean="0"/>
              <a:t>，它有以下特点：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）每个元素</a:t>
            </a:r>
            <a:r>
              <a:rPr lang="zh-CN" altLang="zh-CN" dirty="0"/>
              <a:t>都有序号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）元素之间</a:t>
            </a:r>
            <a:r>
              <a:rPr lang="zh-CN" altLang="zh-CN" dirty="0"/>
              <a:t>按</a:t>
            </a:r>
            <a:r>
              <a:rPr lang="zh-CN" altLang="zh-CN" dirty="0" smtClean="0"/>
              <a:t>线性排列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是个接口，</a:t>
            </a:r>
            <a:r>
              <a:rPr lang="zh-CN" altLang="zh-CN" dirty="0"/>
              <a:t>实际</a:t>
            </a:r>
            <a:r>
              <a:rPr lang="zh-CN" altLang="zh-CN" dirty="0" smtClean="0"/>
              <a:t>开发</a:t>
            </a:r>
            <a:r>
              <a:rPr lang="zh-CN" altLang="en-US" dirty="0" smtClean="0"/>
              <a:t>主要使用</a:t>
            </a:r>
            <a:r>
              <a:rPr lang="zh-CN" altLang="zh-CN" dirty="0" smtClean="0"/>
              <a:t>它的</a:t>
            </a:r>
            <a:r>
              <a:rPr lang="zh-CN" altLang="en-US" dirty="0" smtClean="0"/>
              <a:t>两个</a:t>
            </a:r>
            <a:r>
              <a:rPr lang="zh-CN" altLang="zh-CN" dirty="0" smtClean="0"/>
              <a:t>实现类</a:t>
            </a:r>
            <a:r>
              <a:rPr lang="zh-CN" altLang="en-US" dirty="0" smtClean="0"/>
              <a:t>，一个是</a:t>
            </a:r>
            <a:r>
              <a:rPr lang="en-US" altLang="zh-CN" dirty="0" err="1" smtClean="0"/>
              <a:t>ArrayList</a:t>
            </a:r>
            <a:r>
              <a:rPr lang="zh-CN" altLang="zh-CN" dirty="0"/>
              <a:t> （列表，又称动态数组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，另一个是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（链表，又称双端队列）。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列表相对数组的优势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列表跟</a:t>
            </a:r>
            <a:r>
              <a:rPr lang="zh-CN" altLang="zh-CN" dirty="0"/>
              <a:t>数组很像，比如二者的内部元素都分配了整数序号</a:t>
            </a:r>
            <a:r>
              <a:rPr lang="en-US" altLang="zh-CN" dirty="0"/>
              <a:t>/</a:t>
            </a:r>
            <a:r>
              <a:rPr lang="zh-CN" altLang="zh-CN" dirty="0"/>
              <a:t>下标、都支持通过序号</a:t>
            </a:r>
            <a:r>
              <a:rPr lang="en-US" altLang="zh-CN" dirty="0"/>
              <a:t>/</a:t>
            </a:r>
            <a:r>
              <a:rPr lang="zh-CN" altLang="zh-CN" dirty="0"/>
              <a:t>下标来访问指定位置的元素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。列表更有如下优势：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）列表允许动态添加新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）数组只能修改指定位置的元素，列表不但支持修改指定位置的元素（</a:t>
            </a:r>
            <a:r>
              <a:rPr lang="en-US" altLang="zh-CN" dirty="0"/>
              <a:t>set</a:t>
            </a:r>
            <a:r>
              <a:rPr lang="zh-CN" altLang="zh-CN" dirty="0"/>
              <a:t>方法），还支持在指定位置插入新元素（</a:t>
            </a:r>
            <a:r>
              <a:rPr lang="en-US" altLang="zh-CN" dirty="0"/>
              <a:t>add</a:t>
            </a:r>
            <a:r>
              <a:rPr lang="zh-CN" altLang="zh-CN" dirty="0"/>
              <a:t>方法），或者移除指定位置的元素（</a:t>
            </a:r>
            <a:r>
              <a:rPr lang="en-US" altLang="zh-CN" dirty="0"/>
              <a:t>remove</a:t>
            </a:r>
            <a:r>
              <a:rPr lang="zh-CN" altLang="zh-CN" dirty="0"/>
              <a:t>方法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）数组只有两种遍历方式：按下标遍历、通过简化的</a:t>
            </a:r>
            <a:r>
              <a:rPr lang="en-US" altLang="zh-CN" dirty="0"/>
              <a:t>for</a:t>
            </a:r>
            <a:r>
              <a:rPr lang="zh-CN" altLang="zh-CN" dirty="0"/>
              <a:t>循环遍历。而列表支持多达四种的遍历方式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列表的遍历方式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简化的</a:t>
            </a:r>
            <a:r>
              <a:rPr lang="en-US" altLang="zh-CN" dirty="0"/>
              <a:t>for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迭代器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索引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pPr lvl="1"/>
            <a:r>
              <a:rPr lang="zh-CN" altLang="zh-CN" dirty="0"/>
              <a:t>这里的索引是以</a:t>
            </a:r>
            <a:r>
              <a:rPr lang="en-US" altLang="zh-CN" dirty="0"/>
              <a:t>0</a:t>
            </a:r>
            <a:r>
              <a:rPr lang="zh-CN" altLang="zh-CN" dirty="0"/>
              <a:t>开始的序号，对应于数组的下标，只不过列表通过</a:t>
            </a:r>
            <a:r>
              <a:rPr lang="en-US" altLang="zh-CN" dirty="0"/>
              <a:t>get</a:t>
            </a:r>
            <a:r>
              <a:rPr lang="zh-CN" altLang="zh-CN" dirty="0"/>
              <a:t>方法获取指定位置的元素，而数组通过方括号引用某个下标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/>
              <a:t>forEach</a:t>
            </a:r>
            <a:r>
              <a:rPr lang="zh-CN" altLang="zh-CN" dirty="0"/>
              <a:t>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31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容器类型的详细用法及其所采用的泛型技术，首先描述了三种常见的容器类型（集合、映射、清单），接着叙述了泛型的规则定义和具体运用，然后阐述了容器数据的几种加工办法，并给出两个实战练习加深对容器与泛型的理解。</a:t>
            </a:r>
          </a:p>
          <a:p>
            <a:r>
              <a:rPr lang="en-US" altLang="zh-CN" dirty="0"/>
              <a:t>9.1 </a:t>
            </a:r>
            <a:r>
              <a:rPr lang="zh-CN" altLang="en-US" dirty="0"/>
              <a:t>容器的种类</a:t>
            </a:r>
          </a:p>
          <a:p>
            <a:r>
              <a:rPr lang="en-US" altLang="zh-CN" dirty="0"/>
              <a:t>9.2 </a:t>
            </a:r>
            <a:r>
              <a:rPr lang="zh-CN" altLang="en-US" dirty="0"/>
              <a:t>泛型的规则</a:t>
            </a:r>
          </a:p>
          <a:p>
            <a:r>
              <a:rPr lang="en-US" altLang="zh-CN" dirty="0"/>
              <a:t>9.3 </a:t>
            </a:r>
            <a:r>
              <a:rPr lang="zh-CN" altLang="en-US" dirty="0"/>
              <a:t>容器的加工</a:t>
            </a:r>
          </a:p>
          <a:p>
            <a:r>
              <a:rPr lang="en-US" altLang="zh-CN" dirty="0"/>
              <a:t>9.4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9.5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4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队列与栈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在计算机科学常见的数据结构当中，至少还有两种是列表所不能实现的，其中一个叫做队列</a:t>
            </a:r>
            <a:r>
              <a:rPr lang="en-US" altLang="zh-CN" dirty="0" err="1"/>
              <a:t>Deque</a:t>
            </a:r>
            <a:r>
              <a:rPr lang="zh-CN" altLang="zh-CN" dirty="0"/>
              <a:t>，另一个叫做栈</a:t>
            </a:r>
            <a:r>
              <a:rPr lang="en-US" altLang="zh-CN" dirty="0"/>
              <a:t>Stack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队列取材于生活中的排队场景</a:t>
            </a:r>
            <a:r>
              <a:rPr lang="zh-CN" altLang="zh-CN" dirty="0" smtClean="0"/>
              <a:t>，</a:t>
            </a:r>
            <a:r>
              <a:rPr lang="zh-CN" altLang="zh-CN" dirty="0"/>
              <a:t>添加时默认往末尾添加，删除时默认从开头删除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栈取材于计算机系统的寄存器操作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内部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的轮换规则为</a:t>
            </a:r>
            <a:r>
              <a:rPr lang="zh-CN" altLang="zh-CN" dirty="0" smtClean="0"/>
              <a:t>为</a:t>
            </a:r>
            <a:r>
              <a:rPr lang="zh-CN" altLang="zh-CN" dirty="0"/>
              <a:t>先进后出（同时也是后进先出），即最早添加的元素会被最后移除、最晚添加的元素会被最先移除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不管是队列还是栈，它们的存储形式都如同清单那样线性排列，区别在于数据进出的默认方位。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36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链表</a:t>
            </a:r>
            <a:r>
              <a:rPr lang="en-US" altLang="zh-CN" dirty="0" err="1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把队列、栈以及清单三者加以融合，推出了链表</a:t>
            </a:r>
            <a:r>
              <a:rPr lang="en-US" altLang="zh-CN" dirty="0" err="1"/>
              <a:t>LinkedList</a:t>
            </a:r>
            <a:r>
              <a:rPr lang="zh-CN" altLang="zh-CN" dirty="0"/>
              <a:t>（又称双端队列）这种数据结构，它一起实现了</a:t>
            </a:r>
            <a:r>
              <a:rPr lang="en-US" altLang="zh-CN" dirty="0"/>
              <a:t>List</a:t>
            </a:r>
            <a:r>
              <a:rPr lang="zh-CN" altLang="zh-CN" dirty="0"/>
              <a:t>与</a:t>
            </a:r>
            <a:r>
              <a:rPr lang="en-US" altLang="zh-CN" dirty="0" err="1"/>
              <a:t>Deque</a:t>
            </a:r>
            <a:r>
              <a:rPr lang="zh-CN" altLang="zh-CN" dirty="0"/>
              <a:t>接口，并在某种程度上模拟了栈的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链表</a:t>
            </a:r>
            <a:r>
              <a:rPr lang="en-US" altLang="zh-CN" dirty="0" err="1"/>
              <a:t>LinkedList</a:t>
            </a:r>
            <a:r>
              <a:rPr lang="zh-CN" altLang="zh-CN" dirty="0"/>
              <a:t>的基本用法与列表</a:t>
            </a:r>
            <a:r>
              <a:rPr lang="en-US" altLang="zh-CN" dirty="0" err="1"/>
              <a:t>ArrayList</a:t>
            </a:r>
            <a:r>
              <a:rPr lang="zh-CN" altLang="zh-CN" dirty="0"/>
              <a:t>相同，</a:t>
            </a:r>
            <a:r>
              <a:rPr lang="zh-CN" altLang="zh-CN" dirty="0" smtClean="0"/>
              <a:t>并开拓</a:t>
            </a:r>
            <a:r>
              <a:rPr lang="zh-CN" altLang="zh-CN" dirty="0"/>
              <a:t>出了下列新方法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在清单</a:t>
            </a:r>
            <a:r>
              <a:rPr lang="en-US" altLang="zh-CN" dirty="0"/>
              <a:t>List</a:t>
            </a:r>
            <a:r>
              <a:rPr lang="zh-CN" altLang="zh-CN" dirty="0"/>
              <a:t>的功能增强方面，补充</a:t>
            </a:r>
            <a:r>
              <a:rPr lang="zh-CN" altLang="zh-CN" dirty="0" smtClean="0"/>
              <a:t>了</a:t>
            </a:r>
            <a:r>
              <a:rPr lang="zh-CN" altLang="en-US" dirty="0" smtClean="0"/>
              <a:t>头尾元素</a:t>
            </a:r>
            <a:r>
              <a:rPr lang="zh-CN" altLang="zh-CN" dirty="0" smtClean="0"/>
              <a:t>的</a:t>
            </a:r>
            <a:r>
              <a:rPr lang="zh-CN" altLang="zh-CN" dirty="0"/>
              <a:t>扩展方法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在队列</a:t>
            </a:r>
            <a:r>
              <a:rPr lang="en-US" altLang="zh-CN" dirty="0"/>
              <a:t>Queue</a:t>
            </a:r>
            <a:r>
              <a:rPr lang="zh-CN" altLang="zh-CN" dirty="0"/>
              <a:t>的功能实现方面，提供</a:t>
            </a:r>
            <a:r>
              <a:rPr lang="zh-CN" altLang="zh-CN" dirty="0" smtClean="0"/>
              <a:t>了</a:t>
            </a:r>
            <a:r>
              <a:rPr lang="zh-CN" altLang="en-US" dirty="0" smtClean="0"/>
              <a:t>专门</a:t>
            </a:r>
            <a:r>
              <a:rPr lang="zh-CN" altLang="zh-CN" dirty="0" smtClean="0"/>
              <a:t>的</a:t>
            </a:r>
            <a:r>
              <a:rPr lang="zh-CN" altLang="zh-CN" dirty="0"/>
              <a:t>队列方法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在栈</a:t>
            </a:r>
            <a:r>
              <a:rPr lang="en-US" altLang="zh-CN" dirty="0"/>
              <a:t>Stack</a:t>
            </a:r>
            <a:r>
              <a:rPr lang="zh-CN" altLang="zh-CN" dirty="0"/>
              <a:t>的功能模拟方面，添加</a:t>
            </a:r>
            <a:r>
              <a:rPr lang="zh-CN" altLang="zh-CN" dirty="0" smtClean="0"/>
              <a:t>了</a:t>
            </a:r>
            <a:r>
              <a:rPr lang="zh-CN" altLang="en-US" dirty="0" smtClean="0"/>
              <a:t>出栈和入栈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924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泛型的规则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本节介绍了泛型的格式定义及其适用范围，首先引出</a:t>
            </a:r>
            <a:r>
              <a:rPr lang="en-US" altLang="zh-CN" dirty="0"/>
              <a:t>Java</a:t>
            </a:r>
            <a:r>
              <a:rPr lang="zh-CN" altLang="zh-CN" dirty="0"/>
              <a:t>的通用基类</a:t>
            </a:r>
            <a:r>
              <a:rPr lang="en-US" altLang="zh-CN" dirty="0"/>
              <a:t>Object</a:t>
            </a:r>
            <a:r>
              <a:rPr lang="zh-CN" altLang="zh-CN" dirty="0"/>
              <a:t>，对输入参数的数据类型通过基类泛化，就演变出了泛型方法。进而将泛型应用于类的定义当中，便形成了泛型类，也叫模板类，其代表即为上一节介绍的各种容器类型。然后阐述了</a:t>
            </a:r>
            <a:r>
              <a:rPr lang="en-US" altLang="zh-CN" dirty="0"/>
              <a:t>Java8</a:t>
            </a:r>
            <a:r>
              <a:rPr lang="zh-CN" altLang="zh-CN" dirty="0"/>
              <a:t>新增的几种泛型接口用法，包括断言接口、消费接口、函数接口等。</a:t>
            </a:r>
          </a:p>
          <a:p>
            <a:r>
              <a:rPr lang="en-US" altLang="zh-CN" dirty="0"/>
              <a:t>9.2.1 </a:t>
            </a:r>
            <a:r>
              <a:rPr lang="zh-CN" altLang="en-US" dirty="0"/>
              <a:t>从泛型方法探究泛型的起源</a:t>
            </a:r>
          </a:p>
          <a:p>
            <a:r>
              <a:rPr lang="en-US" altLang="zh-CN" dirty="0"/>
              <a:t>9.2.2 </a:t>
            </a:r>
            <a:r>
              <a:rPr lang="zh-CN" altLang="en-US" dirty="0"/>
              <a:t>泛型类的定义及其运用</a:t>
            </a:r>
          </a:p>
          <a:p>
            <a:r>
              <a:rPr lang="en-US" altLang="zh-CN" dirty="0"/>
              <a:t>9.2.3 Java8</a:t>
            </a:r>
            <a:r>
              <a:rPr lang="zh-CN" altLang="en-US" dirty="0"/>
              <a:t>新增的几种泛型接口</a:t>
            </a:r>
          </a:p>
        </p:txBody>
      </p:sp>
    </p:spTree>
    <p:extLst>
      <p:ext uri="{BB962C8B-B14F-4D97-AF65-F5344CB8AC3E}">
        <p14:creationId xmlns:p14="http://schemas.microsoft.com/office/powerpoint/2010/main" val="319001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从泛型方法探究泛型的起源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泛</a:t>
            </a:r>
            <a:r>
              <a:rPr lang="zh-CN" altLang="zh-CN" dirty="0" smtClean="0"/>
              <a:t>型的意思</a:t>
            </a:r>
            <a:r>
              <a:rPr lang="zh-CN" altLang="zh-CN" dirty="0"/>
              <a:t>是空泛的类型，也就是不明确的类型，既然类型在方法定义或者类定义时仍不明确，只好留待要用的时候再指定</a:t>
            </a:r>
            <a:r>
              <a:rPr lang="zh-CN" altLang="zh-CN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通过泛型变量比较两个数值变量是否</a:t>
            </a:r>
            <a:r>
              <a:rPr lang="zh-CN" altLang="en-US" dirty="0" smtClean="0"/>
              <a:t>相等</a:t>
            </a:r>
            <a:endParaRPr lang="zh-CN" altLang="en-US" dirty="0"/>
          </a:p>
          <a:p>
            <a:pPr lvl="1"/>
            <a:r>
              <a:rPr lang="en-US" altLang="zh-CN" dirty="0"/>
              <a:t>public static &lt;T extends Number&gt;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equalsGeneric</a:t>
            </a:r>
            <a:r>
              <a:rPr lang="en-US" altLang="zh-CN" dirty="0"/>
              <a:t>(T t1, T t2) {</a:t>
            </a:r>
          </a:p>
          <a:p>
            <a:pPr lvl="1"/>
            <a:r>
              <a:rPr lang="en-US" altLang="zh-CN" dirty="0"/>
              <a:t>	return t1.doubleValue() == t2.doubleValue();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Object</a:t>
            </a:r>
            <a:r>
              <a:rPr lang="zh-CN" altLang="zh-CN" dirty="0"/>
              <a:t>作为普通数据类型的基类</a:t>
            </a:r>
            <a:r>
              <a:rPr lang="zh-CN" altLang="zh-CN" dirty="0" smtClean="0"/>
              <a:t>，它</a:t>
            </a:r>
            <a:r>
              <a:rPr lang="zh-CN" altLang="zh-CN" dirty="0"/>
              <a:t>也支持泛化的写法</a:t>
            </a:r>
            <a:r>
              <a:rPr lang="zh-CN" altLang="zh-CN" dirty="0" smtClean="0"/>
              <a:t>，</a:t>
            </a:r>
            <a:r>
              <a:rPr lang="zh-CN" altLang="zh-CN" dirty="0"/>
              <a:t>类型泛化的代码格式形如“</a:t>
            </a:r>
            <a:r>
              <a:rPr lang="en-US" altLang="zh-CN" dirty="0"/>
              <a:t>&lt;T extends Object&gt;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en-US" altLang="zh-CN" dirty="0"/>
              <a:t>Object</a:t>
            </a:r>
            <a:r>
              <a:rPr lang="zh-CN" altLang="zh-CN" dirty="0"/>
              <a:t>是</a:t>
            </a:r>
            <a:r>
              <a:rPr lang="en-US" altLang="zh-CN" dirty="0"/>
              <a:t>Java</a:t>
            </a:r>
            <a:r>
              <a:rPr lang="zh-CN" altLang="zh-CN" dirty="0"/>
              <a:t>默认的原始基类</a:t>
            </a:r>
            <a:r>
              <a:rPr lang="zh-CN" altLang="zh-CN" dirty="0" smtClean="0"/>
              <a:t>，</a:t>
            </a:r>
            <a:r>
              <a:rPr lang="zh-CN" altLang="zh-CN" dirty="0"/>
              <a:t>不必显式写明“</a:t>
            </a:r>
            <a:r>
              <a:rPr lang="en-US" altLang="zh-CN" dirty="0"/>
              <a:t>extends Object</a:t>
            </a:r>
            <a:r>
              <a:rPr lang="zh-CN" altLang="zh-CN" dirty="0"/>
              <a:t>”，因此“</a:t>
            </a:r>
            <a:r>
              <a:rPr lang="en-US" altLang="zh-CN" dirty="0"/>
              <a:t>&lt;T extends Object&gt;</a:t>
            </a:r>
            <a:r>
              <a:rPr lang="zh-CN" altLang="zh-CN" dirty="0" smtClean="0"/>
              <a:t>”可以</a:t>
            </a:r>
            <a:r>
              <a:rPr lang="zh-CN" altLang="zh-CN" dirty="0"/>
              <a:t>简写为“</a:t>
            </a:r>
            <a:r>
              <a:rPr lang="en-US" altLang="zh-CN" dirty="0"/>
              <a:t>&lt;T&gt;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0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问号与泛型的区别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带有问号的“</a:t>
            </a:r>
            <a:r>
              <a:rPr lang="en-US" altLang="zh-CN" dirty="0"/>
              <a:t>&lt;?&gt;</a:t>
            </a:r>
            <a:r>
              <a:rPr lang="zh-CN" altLang="zh-CN" dirty="0"/>
              <a:t>”写法有很大的局限性，它既不如泛型灵活，也不如</a:t>
            </a:r>
            <a:r>
              <a:rPr lang="en-US" altLang="zh-CN" dirty="0"/>
              <a:t>Object</a:t>
            </a:r>
            <a:r>
              <a:rPr lang="zh-CN" altLang="zh-CN" dirty="0"/>
              <a:t>通用</a:t>
            </a:r>
            <a:r>
              <a:rPr lang="zh-CN" altLang="zh-CN" dirty="0" smtClean="0"/>
              <a:t>。问号</a:t>
            </a:r>
            <a:r>
              <a:rPr lang="zh-CN" altLang="en-US" dirty="0" smtClean="0"/>
              <a:t>与</a:t>
            </a:r>
            <a:r>
              <a:rPr lang="zh-CN" altLang="zh-CN" dirty="0" smtClean="0"/>
              <a:t>泛型</a:t>
            </a:r>
            <a:r>
              <a:rPr lang="zh-CN" altLang="en-US" dirty="0" smtClean="0"/>
              <a:t>之间</a:t>
            </a:r>
            <a:r>
              <a:rPr lang="zh-CN" altLang="zh-CN" dirty="0" smtClean="0"/>
              <a:t>主要</a:t>
            </a:r>
            <a:r>
              <a:rPr lang="zh-CN" altLang="zh-CN" dirty="0"/>
              <a:t>有以下几点区别：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）问号只能表示已有的实例，本身不能创建实例。而泛型</a:t>
            </a:r>
            <a:r>
              <a:rPr lang="en-US" altLang="zh-CN" dirty="0"/>
              <a:t>T</a:t>
            </a:r>
            <a:r>
              <a:rPr lang="zh-CN" altLang="zh-CN" dirty="0"/>
              <a:t>既可表示已有的实例，也可给自身创建实例，如“</a:t>
            </a:r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  <a:r>
              <a:rPr lang="zh-CN" altLang="zh-CN" dirty="0"/>
              <a:t>”。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）问号只可用作输入参数，不可用作输出参数。而泛型</a:t>
            </a:r>
            <a:r>
              <a:rPr lang="en-US" altLang="zh-CN" dirty="0"/>
              <a:t>T</a:t>
            </a:r>
            <a:r>
              <a:rPr lang="zh-CN" altLang="zh-CN" dirty="0"/>
              <a:t>用于二者皆可。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）使用了问号的容器实例，只允许调用</a:t>
            </a:r>
            <a:r>
              <a:rPr lang="en-US" altLang="zh-CN" dirty="0"/>
              <a:t>get</a:t>
            </a:r>
            <a:r>
              <a:rPr lang="zh-CN" altLang="zh-CN" dirty="0"/>
              <a:t>方法，不允许调用</a:t>
            </a:r>
            <a:r>
              <a:rPr lang="en-US" altLang="zh-CN" dirty="0"/>
              <a:t>add</a:t>
            </a:r>
            <a:r>
              <a:rPr lang="zh-CN" altLang="zh-CN" dirty="0"/>
              <a:t>方法。而泛型容器不存在方法调用的限制。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77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zh-CN" altLang="en-US" dirty="0"/>
              <a:t>泛型类的定义及其运用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一旦某个类的定义代码在类名称后面添加“</a:t>
            </a:r>
            <a:r>
              <a:rPr lang="en-US" altLang="zh-CN" dirty="0"/>
              <a:t>&lt;T&gt;</a:t>
            </a:r>
            <a:r>
              <a:rPr lang="zh-CN" altLang="zh-CN" dirty="0"/>
              <a:t>”这种泛型声明，该类就变成了泛型类（也称模板类）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泛</a:t>
            </a:r>
            <a:r>
              <a:rPr lang="zh-CN" altLang="zh-CN" dirty="0"/>
              <a:t>型类不单单支持一种泛型参数，还支持同时声明多种泛型参数，像“</a:t>
            </a:r>
            <a:r>
              <a:rPr lang="en-US" altLang="zh-CN" dirty="0"/>
              <a:t>&lt;T&gt;</a:t>
            </a:r>
            <a:r>
              <a:rPr lang="zh-CN" altLang="zh-CN" dirty="0"/>
              <a:t>”表示当前类存在唯一一种泛型参数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想声明当前类拥有两种泛型参数，则可使用“</a:t>
            </a:r>
            <a:r>
              <a:rPr lang="en-US" altLang="zh-CN" dirty="0"/>
              <a:t>&lt;T, R&gt;</a:t>
            </a:r>
            <a:r>
              <a:rPr lang="zh-CN" altLang="zh-CN" dirty="0"/>
              <a:t>”这种以逗号隔开的泛型列表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同时</a:t>
            </a:r>
            <a:r>
              <a:rPr lang="zh-CN" altLang="zh-CN" dirty="0"/>
              <a:t>声明三种泛型参数的话，尖括号内的泛型列表就有三个参数，形如“</a:t>
            </a:r>
            <a:r>
              <a:rPr lang="en-US" altLang="zh-CN" dirty="0"/>
              <a:t>&lt;U, V, W&gt;</a:t>
            </a:r>
            <a:r>
              <a:rPr lang="zh-CN" altLang="zh-CN" dirty="0"/>
              <a:t>”</a:t>
            </a:r>
            <a:r>
              <a:rPr lang="zh-CN" altLang="zh-CN" dirty="0" smtClean="0"/>
              <a:t>这般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7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泛型类的注意点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在泛型类的内部代码中，事先已经声明的泛型可以拿来直接使用，无需在成员方法前面额外添加“</a:t>
            </a:r>
            <a:r>
              <a:rPr lang="en-US" altLang="zh-CN" dirty="0"/>
              <a:t>&lt;T&gt;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除此之外</a:t>
            </a:r>
            <a:r>
              <a:rPr lang="zh-CN" altLang="zh-CN" dirty="0"/>
              <a:t>，在类代码中使用泛型</a:t>
            </a:r>
            <a:r>
              <a:rPr lang="en-US" altLang="zh-CN" dirty="0"/>
              <a:t>T</a:t>
            </a:r>
            <a:r>
              <a:rPr lang="zh-CN" altLang="zh-CN" dirty="0"/>
              <a:t>就跟使用普通类型一样，可以用它创建泛型实例，可以用它表示输入参数的类型，也可以用它表示输出参数的类型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SimpleList</a:t>
            </a:r>
            <a:r>
              <a:rPr lang="en-US" altLang="zh-CN" dirty="0"/>
              <a:t>&lt;T&gt; {</a:t>
            </a:r>
          </a:p>
          <a:p>
            <a:pPr lvl="1"/>
            <a:r>
              <a:rPr lang="en-US" altLang="zh-CN" dirty="0"/>
              <a:t>	private List&lt;T&gt; list;  // </a:t>
            </a:r>
            <a:r>
              <a:rPr lang="zh-CN" altLang="en-US" dirty="0"/>
              <a:t>清单。注意清单元素的数据类型为泛型</a:t>
            </a:r>
            <a:r>
              <a:rPr lang="en-US" altLang="zh-CN" dirty="0" smtClean="0"/>
              <a:t>T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SimpleList</a:t>
            </a:r>
            <a:r>
              <a:rPr lang="en-US" altLang="zh-CN" dirty="0" smtClean="0"/>
              <a:t>(List&lt;T&gt; list) {  // </a:t>
            </a:r>
            <a:r>
              <a:rPr lang="zh-CN" altLang="en-US" dirty="0"/>
              <a:t>构造方法，传入要保存的清单数据</a:t>
            </a:r>
            <a:endParaRPr lang="en-US" altLang="zh-CN" dirty="0" smtClean="0"/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this.list</a:t>
            </a:r>
            <a:r>
              <a:rPr lang="en-US" altLang="zh-CN" dirty="0"/>
              <a:t> = list;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public List&lt;T&gt; </a:t>
            </a:r>
            <a:r>
              <a:rPr lang="en-US" altLang="zh-CN" dirty="0" err="1"/>
              <a:t>getData</a:t>
            </a:r>
            <a:r>
              <a:rPr lang="en-US" altLang="zh-CN" dirty="0"/>
              <a:t>() </a:t>
            </a:r>
            <a:r>
              <a:rPr lang="en-US" altLang="zh-CN" dirty="0" smtClean="0"/>
              <a:t>{  // </a:t>
            </a:r>
            <a:r>
              <a:rPr lang="zh-CN" altLang="en-US" dirty="0"/>
              <a:t>获取当前保存的清单数据</a:t>
            </a:r>
            <a:endParaRPr lang="en-US" altLang="zh-CN" dirty="0"/>
          </a:p>
          <a:p>
            <a:pPr lvl="1"/>
            <a:r>
              <a:rPr lang="en-US" altLang="zh-CN" dirty="0"/>
              <a:t>		return </a:t>
            </a:r>
            <a:r>
              <a:rPr lang="en-US" altLang="zh-CN" dirty="0" err="1"/>
              <a:t>this.list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	}</a:t>
            </a:r>
            <a:endParaRPr lang="zh-CN" altLang="en-US" dirty="0"/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64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外部调用泛型类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外部调用泛型类的时候，可参照</a:t>
            </a:r>
            <a:r>
              <a:rPr lang="en-US" altLang="zh-CN" dirty="0" err="1"/>
              <a:t>ArrayList</a:t>
            </a:r>
            <a:r>
              <a:rPr lang="zh-CN" altLang="zh-CN" dirty="0"/>
              <a:t>、</a:t>
            </a:r>
            <a:r>
              <a:rPr lang="en-US" altLang="zh-CN" dirty="0" err="1"/>
              <a:t>HashMap</a:t>
            </a:r>
            <a:r>
              <a:rPr lang="zh-CN" altLang="zh-CN" dirty="0"/>
              <a:t>等容器类型的用法，同样在类名后面添加形如“</a:t>
            </a:r>
            <a:r>
              <a:rPr lang="en-US" altLang="zh-CN" dirty="0"/>
              <a:t>&lt;</a:t>
            </a:r>
            <a:r>
              <a:rPr lang="zh-CN" altLang="zh-CN" dirty="0"/>
              <a:t>具体的数据类型名称</a:t>
            </a:r>
            <a:r>
              <a:rPr lang="en-US" altLang="zh-CN" dirty="0"/>
              <a:t>&gt;</a:t>
            </a:r>
            <a:r>
              <a:rPr lang="zh-CN" altLang="zh-CN" dirty="0"/>
              <a:t>”的模板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数组工具</a:t>
            </a:r>
            <a:r>
              <a:rPr lang="en-US" altLang="zh-CN" dirty="0"/>
              <a:t>Arrays</a:t>
            </a:r>
            <a:r>
              <a:rPr lang="zh-CN" altLang="en-US" dirty="0"/>
              <a:t>的</a:t>
            </a:r>
            <a:r>
              <a:rPr lang="en-US" altLang="zh-CN" dirty="0" err="1"/>
              <a:t>asList</a:t>
            </a:r>
            <a:r>
              <a:rPr lang="zh-CN" altLang="en-US" dirty="0"/>
              <a:t>方法可以把一系列元素直接赋值给清单对象</a:t>
            </a:r>
          </a:p>
          <a:p>
            <a:pPr lvl="1"/>
            <a:r>
              <a:rPr lang="en-US" altLang="zh-CN" dirty="0"/>
              <a:t>List&lt;Double&gt; </a:t>
            </a:r>
            <a:r>
              <a:rPr lang="en-US" altLang="zh-CN" dirty="0" err="1"/>
              <a:t>doubleList</a:t>
            </a:r>
            <a:r>
              <a:rPr lang="en-US" altLang="zh-CN" dirty="0"/>
              <a:t> = </a:t>
            </a:r>
            <a:r>
              <a:rPr lang="en-US" altLang="zh-CN" dirty="0" err="1"/>
              <a:t>Arrays.asList</a:t>
            </a:r>
            <a:r>
              <a:rPr lang="en-US" altLang="zh-CN" dirty="0"/>
              <a:t>(1.1, 2D, 3.1415926, 11.11);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泛型实例的参数类型跟在类名称后面，以尖括号包裹</a:t>
            </a:r>
          </a:p>
          <a:p>
            <a:pPr lvl="1"/>
            <a:r>
              <a:rPr lang="en-US" altLang="zh-CN" dirty="0" err="1"/>
              <a:t>SimpleList</a:t>
            </a:r>
            <a:r>
              <a:rPr lang="en-US" altLang="zh-CN" dirty="0"/>
              <a:t>&lt;Double&gt; </a:t>
            </a:r>
            <a:r>
              <a:rPr lang="en-US" altLang="zh-CN" dirty="0" err="1"/>
              <a:t>simpleList</a:t>
            </a:r>
            <a:r>
              <a:rPr lang="en-US" altLang="zh-CN" dirty="0"/>
              <a:t> = new </a:t>
            </a:r>
            <a:r>
              <a:rPr lang="en-US" altLang="zh-CN" dirty="0" err="1"/>
              <a:t>SimpleList</a:t>
            </a:r>
            <a:r>
              <a:rPr lang="en-US" altLang="zh-CN" dirty="0"/>
              <a:t>&lt;Double&gt;(</a:t>
            </a:r>
            <a:r>
              <a:rPr lang="en-US" altLang="zh-CN" dirty="0" err="1"/>
              <a:t>doubleList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打印清单中最长的元素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最长的元素</a:t>
            </a:r>
            <a:r>
              <a:rPr lang="en-US" altLang="zh-CN" dirty="0"/>
              <a:t>=" + </a:t>
            </a:r>
            <a:r>
              <a:rPr lang="en-US" altLang="zh-CN" dirty="0" err="1"/>
              <a:t>simpleList.getMaxLengthItem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打印清单中最短的元素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最短的元素</a:t>
            </a:r>
            <a:r>
              <a:rPr lang="en-US" altLang="zh-CN" dirty="0"/>
              <a:t>=" + </a:t>
            </a:r>
            <a:r>
              <a:rPr lang="en-US" altLang="zh-CN" dirty="0" err="1"/>
              <a:t>simpleList.getMinLengthItem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80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Java8</a:t>
            </a:r>
            <a:r>
              <a:rPr lang="zh-CN" altLang="en-US" dirty="0"/>
              <a:t>新增的几种泛型接口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基本的容器类型</a:t>
            </a:r>
            <a:r>
              <a:rPr lang="en-US" altLang="zh-CN" dirty="0"/>
              <a:t>Set</a:t>
            </a:r>
            <a:r>
              <a:rPr lang="zh-CN" altLang="zh-CN" dirty="0"/>
              <a:t>、</a:t>
            </a:r>
            <a:r>
              <a:rPr lang="en-US" altLang="zh-CN" dirty="0"/>
              <a:t>Map</a:t>
            </a:r>
            <a:r>
              <a:rPr lang="zh-CN" altLang="zh-CN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都被定义</a:t>
            </a:r>
            <a:r>
              <a:rPr lang="zh-CN" altLang="zh-CN" dirty="0" smtClean="0"/>
              <a:t>为</a:t>
            </a:r>
            <a:r>
              <a:rPr lang="zh-CN" altLang="en-US" dirty="0" smtClean="0"/>
              <a:t>泛型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Arrays</a:t>
            </a:r>
            <a:r>
              <a:rPr lang="zh-CN" altLang="zh-CN" dirty="0"/>
              <a:t>工具</a:t>
            </a:r>
            <a:r>
              <a:rPr lang="zh-CN" altLang="zh-CN" dirty="0" smtClean="0"/>
              <a:t>的</a:t>
            </a:r>
            <a:r>
              <a:rPr lang="en-US" altLang="zh-CN" dirty="0"/>
              <a:t>sort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zh-CN" dirty="0"/>
              <a:t>用到的比较器</a:t>
            </a:r>
            <a:r>
              <a:rPr lang="en-US" altLang="zh-CN" dirty="0" smtClean="0"/>
              <a:t>Comparator</a:t>
            </a:r>
            <a:r>
              <a:rPr lang="zh-CN" altLang="en-US" dirty="0" smtClean="0"/>
              <a:t>也</a:t>
            </a:r>
            <a:r>
              <a:rPr lang="zh-CN" altLang="zh-CN" dirty="0" smtClean="0"/>
              <a:t>是泛</a:t>
            </a:r>
            <a:r>
              <a:rPr lang="zh-CN" altLang="zh-CN" dirty="0"/>
              <a:t>型接口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从</a:t>
            </a:r>
            <a:r>
              <a:rPr lang="en-US" altLang="zh-CN" dirty="0"/>
              <a:t>Java8</a:t>
            </a:r>
            <a:r>
              <a:rPr lang="zh-CN" altLang="zh-CN" dirty="0"/>
              <a:t>开始，又新增了好几个系统自带的泛型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断言接口</a:t>
            </a:r>
            <a:r>
              <a:rPr lang="en-US" altLang="zh-CN" dirty="0"/>
              <a:t>Predicate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消费接口</a:t>
            </a:r>
            <a:r>
              <a:rPr lang="en-US" altLang="zh-CN" dirty="0"/>
              <a:t>Consumer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函数接口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33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断言接口</a:t>
            </a:r>
            <a:r>
              <a:rPr lang="en-US" altLang="zh-CN" dirty="0"/>
              <a:t>Predicate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断言接口</a:t>
            </a:r>
            <a:r>
              <a:rPr lang="en-US" altLang="zh-CN" dirty="0" smtClean="0"/>
              <a:t>Predicate</a:t>
            </a:r>
            <a:r>
              <a:rPr lang="zh-CN" altLang="zh-CN" dirty="0" smtClean="0"/>
              <a:t>用于</a:t>
            </a:r>
            <a:r>
              <a:rPr lang="zh-CN" altLang="en-US" dirty="0" smtClean="0"/>
              <a:t>输入数据的</a:t>
            </a:r>
            <a:r>
              <a:rPr lang="zh-CN" altLang="zh-CN" dirty="0" smtClean="0"/>
              <a:t>匹配校验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interface Predicate&lt;T&gt; {</a:t>
            </a:r>
            <a:endParaRPr lang="zh-CN" altLang="zh-CN" dirty="0"/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test(T t);</a:t>
            </a:r>
            <a:endParaRPr lang="zh-CN" altLang="zh-CN" dirty="0"/>
          </a:p>
          <a:p>
            <a:pPr lvl="1"/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en-US" dirty="0" smtClean="0"/>
              <a:t>需要开发者自己定义一个过滤方法，例如：</a:t>
            </a:r>
            <a:r>
              <a:rPr lang="zh-CN" altLang="zh-CN" dirty="0"/>
              <a:t>要求遍历清单的所有元素，一旦通过断言实例的</a:t>
            </a:r>
            <a:r>
              <a:rPr lang="en-US" altLang="zh-CN" dirty="0"/>
              <a:t>test</a:t>
            </a:r>
            <a:r>
              <a:rPr lang="zh-CN" altLang="zh-CN" dirty="0"/>
              <a:t>方法检验，就把该元素添加到新的清单。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7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容器的种类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本节介绍了三种主要的容器用法，包括两种常见的集合（哈希集合</a:t>
            </a:r>
            <a:r>
              <a:rPr lang="en-US" altLang="zh-CN" dirty="0" err="1"/>
              <a:t>HashSet</a:t>
            </a:r>
            <a:r>
              <a:rPr lang="zh-CN" altLang="zh-CN" dirty="0"/>
              <a:t>、二叉集合</a:t>
            </a:r>
            <a:r>
              <a:rPr lang="en-US" altLang="zh-CN" dirty="0" err="1"/>
              <a:t>TreeSet</a:t>
            </a:r>
            <a:r>
              <a:rPr lang="zh-CN" altLang="zh-CN" dirty="0"/>
              <a:t>）、两种常见的映射（哈希图</a:t>
            </a:r>
            <a:r>
              <a:rPr lang="en-US" altLang="zh-CN" dirty="0" err="1"/>
              <a:t>HashMap</a:t>
            </a:r>
            <a:r>
              <a:rPr lang="zh-CN" altLang="zh-CN" dirty="0"/>
              <a:t>、红黑树</a:t>
            </a:r>
            <a:r>
              <a:rPr lang="en-US" altLang="zh-CN" dirty="0" err="1"/>
              <a:t>TreeMap</a:t>
            </a:r>
            <a:r>
              <a:rPr lang="zh-CN" altLang="zh-CN" dirty="0"/>
              <a:t>），以及两种常见的清单（列表</a:t>
            </a:r>
            <a:r>
              <a:rPr lang="en-US" altLang="zh-CN" dirty="0" err="1"/>
              <a:t>ArrayList</a:t>
            </a:r>
            <a:r>
              <a:rPr lang="zh-CN" altLang="zh-CN" dirty="0"/>
              <a:t>和链表</a:t>
            </a:r>
            <a:r>
              <a:rPr lang="en-US" altLang="zh-CN" dirty="0" err="1"/>
              <a:t>LinkedList</a:t>
            </a:r>
            <a:r>
              <a:rPr lang="zh-CN" altLang="zh-CN" dirty="0"/>
              <a:t>），并着重描述了每种容器所支持的元素遍历方式。</a:t>
            </a:r>
          </a:p>
          <a:p>
            <a:r>
              <a:rPr lang="en-US" altLang="zh-CN" dirty="0"/>
              <a:t>9.1.1 </a:t>
            </a:r>
            <a:r>
              <a:rPr lang="zh-CN" altLang="en-US" dirty="0"/>
              <a:t>集合：</a:t>
            </a:r>
            <a:r>
              <a:rPr lang="en-US" altLang="zh-CN" dirty="0" err="1"/>
              <a:t>HashSet</a:t>
            </a:r>
            <a:r>
              <a:rPr lang="zh-CN" altLang="en-US" dirty="0"/>
              <a:t>和</a:t>
            </a:r>
            <a:r>
              <a:rPr lang="en-US" altLang="zh-CN" dirty="0" err="1"/>
              <a:t>TreeSet</a:t>
            </a:r>
            <a:endParaRPr lang="en-US" altLang="zh-CN" dirty="0"/>
          </a:p>
          <a:p>
            <a:r>
              <a:rPr lang="en-US" altLang="zh-CN" dirty="0"/>
              <a:t>9.1.2 </a:t>
            </a:r>
            <a:r>
              <a:rPr lang="zh-CN" altLang="en-US" dirty="0"/>
              <a:t>映射：</a:t>
            </a:r>
            <a:r>
              <a:rPr lang="en-US" altLang="zh-CN" dirty="0" err="1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TreeMap</a:t>
            </a:r>
            <a:endParaRPr lang="en-US" altLang="zh-CN" dirty="0"/>
          </a:p>
          <a:p>
            <a:r>
              <a:rPr lang="en-US" altLang="zh-CN" dirty="0"/>
              <a:t>9.1.3 </a:t>
            </a:r>
            <a:r>
              <a:rPr lang="zh-CN" altLang="en-US" dirty="0"/>
              <a:t>清单：</a:t>
            </a:r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 err="1"/>
              <a:t>LinkedList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875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消费接口</a:t>
            </a:r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消费接口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用于修改某些属性的数值。</a:t>
            </a:r>
            <a:endParaRPr lang="en-US" altLang="zh-CN" dirty="0" smtClean="0"/>
          </a:p>
          <a:p>
            <a:pPr lvl="1"/>
            <a:r>
              <a:rPr lang="en-US" altLang="zh-CN" dirty="0"/>
              <a:t>public interface Consumer&lt;T&gt; {</a:t>
            </a:r>
            <a:endParaRPr lang="zh-CN" altLang="zh-CN" dirty="0"/>
          </a:p>
          <a:p>
            <a:pPr lvl="1"/>
            <a:r>
              <a:rPr lang="en-US" altLang="zh-CN" dirty="0"/>
              <a:t>    void accept(T t);</a:t>
            </a:r>
            <a:endParaRPr lang="zh-CN" altLang="zh-CN" dirty="0"/>
          </a:p>
          <a:p>
            <a:pPr lvl="1"/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en-US" dirty="0" smtClean="0"/>
              <a:t>需要开发者自己定义一个修改方法，例如：</a:t>
            </a:r>
            <a:r>
              <a:rPr lang="zh-CN" altLang="zh-CN" dirty="0"/>
              <a:t>根据输入的清单数据和消费实例，从而对清单执行指定的消费行为。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09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函数接口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函数接口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用于将修改后的数据保存到新对象中。</a:t>
            </a:r>
            <a:endParaRPr lang="en-US" altLang="zh-CN" dirty="0" smtClean="0"/>
          </a:p>
          <a:p>
            <a:pPr lvl="1"/>
            <a:r>
              <a:rPr lang="en-US" altLang="zh-CN" dirty="0"/>
              <a:t>public interface Function&lt;T, R&gt; {</a:t>
            </a:r>
            <a:endParaRPr lang="zh-CN" altLang="zh-CN" dirty="0"/>
          </a:p>
          <a:p>
            <a:pPr lvl="1"/>
            <a:r>
              <a:rPr lang="en-US" altLang="zh-CN" dirty="0"/>
              <a:t>    R apply(T t);</a:t>
            </a:r>
            <a:endParaRPr lang="zh-CN" altLang="zh-CN" dirty="0"/>
          </a:p>
          <a:p>
            <a:pPr lvl="1"/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该接口不但支持输入某个泛型变量，也支持返回另一个泛型变量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需要开发者自己定义一</a:t>
            </a:r>
            <a:r>
              <a:rPr lang="zh-CN" altLang="en-US" dirty="0" smtClean="0"/>
              <a:t>个操作方法</a:t>
            </a:r>
            <a:r>
              <a:rPr lang="zh-CN" altLang="zh-CN" dirty="0"/>
              <a:t>，该方法输入原始清单和函数实例，输出处理后的新清单，从而满足了数据抽取的功能需求。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4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容器的加工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本节介绍了容器类型的数据加工方式，除了对容器与数组互相转换之外，还有两种加工办法：一种是使用传统的容器工具</a:t>
            </a:r>
            <a:r>
              <a:rPr lang="en-US" altLang="zh-CN" dirty="0"/>
              <a:t>Collections</a:t>
            </a:r>
            <a:r>
              <a:rPr lang="zh-CN" altLang="zh-CN" dirty="0"/>
              <a:t>；另一种是使用</a:t>
            </a:r>
            <a:r>
              <a:rPr lang="en-US" altLang="zh-CN" dirty="0"/>
              <a:t>Java8</a:t>
            </a:r>
            <a:r>
              <a:rPr lang="zh-CN" altLang="zh-CN" dirty="0"/>
              <a:t>新增的流式工具</a:t>
            </a:r>
            <a:r>
              <a:rPr lang="en-US" altLang="zh-CN" dirty="0"/>
              <a:t>Stream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9.3.1 </a:t>
            </a:r>
            <a:r>
              <a:rPr lang="zh-CN" altLang="en-US" dirty="0"/>
              <a:t>容器与数组互转</a:t>
            </a:r>
          </a:p>
          <a:p>
            <a:r>
              <a:rPr lang="en-US" altLang="zh-CN" dirty="0"/>
              <a:t>9.3.2 </a:t>
            </a:r>
            <a:r>
              <a:rPr lang="zh-CN" altLang="en-US" dirty="0"/>
              <a:t>容器工具</a:t>
            </a:r>
            <a:r>
              <a:rPr lang="en-US" altLang="zh-CN" dirty="0"/>
              <a:t>Collections</a:t>
            </a:r>
          </a:p>
          <a:p>
            <a:r>
              <a:rPr lang="en-US" altLang="zh-CN" dirty="0"/>
              <a:t>9.3.3 Java8</a:t>
            </a:r>
            <a:r>
              <a:rPr lang="zh-CN" altLang="en-US" dirty="0"/>
              <a:t>新增的流式处理</a:t>
            </a:r>
          </a:p>
        </p:txBody>
      </p:sp>
    </p:spTree>
    <p:extLst>
      <p:ext uri="{BB962C8B-B14F-4D97-AF65-F5344CB8AC3E}">
        <p14:creationId xmlns:p14="http://schemas.microsoft.com/office/powerpoint/2010/main" val="2879654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容器与数组互转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集合</a:t>
            </a:r>
            <a:r>
              <a:rPr lang="en-US" altLang="zh-CN" dirty="0"/>
              <a:t>Set</a:t>
            </a:r>
            <a:r>
              <a:rPr lang="zh-CN" altLang="zh-CN" dirty="0"/>
              <a:t>和清单</a:t>
            </a:r>
            <a:r>
              <a:rPr lang="en-US" altLang="zh-CN" dirty="0"/>
              <a:t>List</a:t>
            </a:r>
            <a:r>
              <a:rPr lang="zh-CN" altLang="zh-CN" dirty="0"/>
              <a:t>都支持通过</a:t>
            </a:r>
            <a:r>
              <a:rPr lang="en-US" altLang="zh-CN" dirty="0" err="1"/>
              <a:t>toArray</a:t>
            </a:r>
            <a:r>
              <a:rPr lang="zh-CN" altLang="zh-CN" dirty="0"/>
              <a:t>方法转化为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转换步骤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）先声明与集合或清单同样大小的数组变量；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）再调用</a:t>
            </a:r>
            <a:r>
              <a:rPr lang="en-US" altLang="zh-CN" dirty="0" err="1"/>
              <a:t>toArray</a:t>
            </a:r>
            <a:r>
              <a:rPr lang="zh-CN" altLang="zh-CN" dirty="0"/>
              <a:t>方法将集合或清单对象转换为数组类型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数组</a:t>
            </a:r>
            <a:r>
              <a:rPr lang="zh-CN" altLang="zh-CN" dirty="0"/>
              <a:t>也能转化为容器，转换过程用到了</a:t>
            </a:r>
            <a:r>
              <a:rPr lang="en-US" altLang="zh-CN" dirty="0"/>
              <a:t>Arrays</a:t>
            </a:r>
            <a:r>
              <a:rPr lang="zh-CN" altLang="zh-CN" dirty="0"/>
              <a:t>工具的</a:t>
            </a:r>
            <a:r>
              <a:rPr lang="en-US" altLang="zh-CN" dirty="0" err="1"/>
              <a:t>asList</a:t>
            </a:r>
            <a:r>
              <a:rPr lang="zh-CN" altLang="zh-CN" dirty="0"/>
              <a:t>方法，该方法允许将数组变量直接转换为清单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String[] </a:t>
            </a:r>
            <a:r>
              <a:rPr lang="en-US" altLang="zh-CN" dirty="0" err="1"/>
              <a:t>fruitArray</a:t>
            </a:r>
            <a:r>
              <a:rPr lang="en-US" altLang="zh-CN" dirty="0"/>
              <a:t> = new String[]{"</a:t>
            </a:r>
            <a:r>
              <a:rPr lang="zh-CN" altLang="en-US" dirty="0"/>
              <a:t>苹果</a:t>
            </a:r>
            <a:r>
              <a:rPr lang="en-US" altLang="zh-CN" dirty="0"/>
              <a:t>", "</a:t>
            </a:r>
            <a:r>
              <a:rPr lang="zh-CN" altLang="en-US" dirty="0"/>
              <a:t>香蕉</a:t>
            </a:r>
            <a:r>
              <a:rPr lang="en-US" altLang="zh-CN" dirty="0"/>
              <a:t>", "</a:t>
            </a:r>
            <a:r>
              <a:rPr lang="zh-CN" altLang="en-US" dirty="0"/>
              <a:t>西瓜</a:t>
            </a:r>
            <a:r>
              <a:rPr lang="en-US" altLang="zh-CN" dirty="0"/>
              <a:t>"};</a:t>
            </a:r>
          </a:p>
          <a:p>
            <a:pPr lvl="1"/>
            <a:r>
              <a:rPr lang="en-US" altLang="zh-CN" dirty="0"/>
              <a:t>List&lt;String&gt; </a:t>
            </a:r>
            <a:r>
              <a:rPr lang="en-US" altLang="zh-CN" dirty="0" err="1"/>
              <a:t>fruitList</a:t>
            </a:r>
            <a:r>
              <a:rPr lang="en-US" altLang="zh-CN" dirty="0"/>
              <a:t> = </a:t>
            </a:r>
            <a:r>
              <a:rPr lang="en-US" altLang="zh-CN" dirty="0" err="1"/>
              <a:t>Arrays.asList</a:t>
            </a:r>
            <a:r>
              <a:rPr lang="en-US" altLang="zh-CN" dirty="0"/>
              <a:t>(</a:t>
            </a:r>
            <a:r>
              <a:rPr lang="en-US" altLang="zh-CN" dirty="0" err="1"/>
              <a:t>fruitArray</a:t>
            </a:r>
            <a:r>
              <a:rPr lang="en-US" altLang="zh-CN" dirty="0"/>
              <a:t>);  //  </a:t>
            </a:r>
            <a:r>
              <a:rPr lang="zh-CN" altLang="en-US" dirty="0"/>
              <a:t>将数组变量转换为清单类型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321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Arrays.asList</a:t>
            </a:r>
            <a:r>
              <a:rPr lang="zh-CN" altLang="en-US" dirty="0" smtClean="0"/>
              <a:t>返回的数组问题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 err="1"/>
              <a:t>Arrays.asList</a:t>
            </a:r>
            <a:r>
              <a:rPr lang="zh-CN" altLang="zh-CN" dirty="0"/>
              <a:t>得到的清单对象，不能添加和删除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/>
              <a:t>asList</a:t>
            </a:r>
            <a:r>
              <a:rPr lang="zh-CN" altLang="zh-CN" dirty="0"/>
              <a:t>方法返回的对象类型是</a:t>
            </a:r>
            <a:r>
              <a:rPr lang="en-US" altLang="zh-CN" dirty="0"/>
              <a:t>Arrays</a:t>
            </a:r>
            <a:r>
              <a:rPr lang="zh-CN" altLang="zh-CN" dirty="0"/>
              <a:t>里面的嵌套类</a:t>
            </a:r>
            <a:r>
              <a:rPr lang="en-US" altLang="zh-CN" dirty="0" err="1"/>
              <a:t>ArrayList</a:t>
            </a:r>
            <a:r>
              <a:rPr lang="zh-CN" altLang="zh-CN" dirty="0"/>
              <a:t>，并非平常所见的</a:t>
            </a:r>
            <a:r>
              <a:rPr lang="en-US" altLang="zh-CN" dirty="0" err="1" smtClean="0"/>
              <a:t>java.util.ArrayList</a:t>
            </a:r>
            <a:r>
              <a:rPr lang="zh-CN" altLang="en-US" dirty="0" smtClean="0"/>
              <a:t>，</a:t>
            </a:r>
            <a:r>
              <a:rPr lang="zh-CN" altLang="zh-CN" dirty="0"/>
              <a:t>这个嵌套</a:t>
            </a:r>
            <a:r>
              <a:rPr lang="zh-CN" altLang="zh-CN" dirty="0" smtClean="0"/>
              <a:t>类</a:t>
            </a:r>
            <a:r>
              <a:rPr lang="zh-CN" altLang="en-US" dirty="0" smtClean="0"/>
              <a:t>既</a:t>
            </a:r>
            <a:r>
              <a:rPr lang="zh-CN" altLang="zh-CN" dirty="0" smtClean="0"/>
              <a:t>没有</a:t>
            </a:r>
            <a:r>
              <a:rPr lang="zh-CN" altLang="zh-CN" dirty="0"/>
              <a:t>实现</a:t>
            </a:r>
            <a:r>
              <a:rPr lang="en-US" altLang="zh-CN" dirty="0"/>
              <a:t>add</a:t>
            </a:r>
            <a:r>
              <a:rPr lang="zh-CN" altLang="zh-CN" dirty="0"/>
              <a:t>方法，也没有实现</a:t>
            </a:r>
            <a:r>
              <a:rPr lang="en-US" altLang="zh-CN" dirty="0"/>
              <a:t>remove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en-US" altLang="zh-CN" dirty="0" err="1"/>
              <a:t>asList</a:t>
            </a:r>
            <a:r>
              <a:rPr lang="zh-CN" altLang="zh-CN" dirty="0"/>
              <a:t>方法返回的清单对象仍非严格意义上的不可变清单，虽然它不支持</a:t>
            </a:r>
            <a:r>
              <a:rPr lang="en-US" altLang="zh-CN" dirty="0"/>
              <a:t>add</a:t>
            </a:r>
            <a:r>
              <a:rPr lang="zh-CN" altLang="zh-CN" dirty="0"/>
              <a:t>与</a:t>
            </a:r>
            <a:r>
              <a:rPr lang="en-US" altLang="zh-CN" dirty="0"/>
              <a:t>remove</a:t>
            </a:r>
            <a:r>
              <a:rPr lang="zh-CN" altLang="zh-CN" dirty="0"/>
              <a:t>方法，但是依然支持数据更新的</a:t>
            </a:r>
            <a:r>
              <a:rPr lang="en-US" altLang="zh-CN" dirty="0"/>
              <a:t>set</a:t>
            </a:r>
            <a:r>
              <a:rPr lang="zh-CN" altLang="zh-CN" dirty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262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创建不可变的容器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Java9</a:t>
            </a:r>
            <a:r>
              <a:rPr lang="zh-CN" altLang="en-US" dirty="0" smtClean="0"/>
              <a:t>支持</a:t>
            </a:r>
            <a:r>
              <a:rPr lang="zh-CN" altLang="en-US" dirty="0"/>
              <a:t>创建不可变的</a:t>
            </a:r>
            <a:r>
              <a:rPr lang="zh-CN" altLang="en-US" dirty="0" smtClean="0"/>
              <a:t>容器对象，包括：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/>
              <a:t>List.of</a:t>
            </a:r>
            <a:r>
              <a:rPr lang="zh-CN" altLang="zh-CN" dirty="0" smtClean="0"/>
              <a:t>方法</a:t>
            </a:r>
            <a:r>
              <a:rPr lang="zh-CN" altLang="zh-CN" dirty="0"/>
              <a:t>，在</a:t>
            </a:r>
            <a:r>
              <a:rPr lang="en-US" altLang="zh-CN" dirty="0"/>
              <a:t>of</a:t>
            </a:r>
            <a:r>
              <a:rPr lang="zh-CN" altLang="zh-CN" dirty="0"/>
              <a:t>方法内部填写数据列表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返回不可变的清单对象；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/>
              <a:t>Set.of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，同样</a:t>
            </a:r>
            <a:r>
              <a:rPr lang="zh-CN" altLang="zh-CN" dirty="0"/>
              <a:t>在</a:t>
            </a:r>
            <a:r>
              <a:rPr lang="en-US" altLang="zh-CN" dirty="0"/>
              <a:t>of</a:t>
            </a:r>
            <a:r>
              <a:rPr lang="zh-CN" altLang="zh-CN" dirty="0"/>
              <a:t>方法内部填写数据列表，</a:t>
            </a:r>
            <a:r>
              <a:rPr lang="zh-CN" altLang="en-US" dirty="0"/>
              <a:t>返回不可变</a:t>
            </a:r>
            <a:r>
              <a:rPr lang="zh-CN" altLang="en-US" dirty="0" smtClean="0"/>
              <a:t>的集合对象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 smtClean="0"/>
              <a:t>Map.of</a:t>
            </a:r>
            <a:r>
              <a:rPr lang="zh-CN" altLang="en-US" dirty="0" smtClean="0"/>
              <a:t>，</a:t>
            </a:r>
            <a:r>
              <a:rPr lang="zh-CN" altLang="zh-CN" dirty="0"/>
              <a:t>在</a:t>
            </a:r>
            <a:r>
              <a:rPr lang="en-US" altLang="zh-CN" dirty="0"/>
              <a:t>of</a:t>
            </a:r>
            <a:r>
              <a:rPr lang="zh-CN" altLang="zh-CN" dirty="0"/>
              <a:t>方法内部</a:t>
            </a:r>
            <a:r>
              <a:rPr lang="zh-CN" altLang="zh-CN" dirty="0" smtClean="0"/>
              <a:t>填写</a:t>
            </a:r>
            <a:r>
              <a:rPr lang="zh-CN" altLang="en-US" dirty="0" smtClean="0"/>
              <a:t>键名与键值的</a:t>
            </a:r>
            <a:r>
              <a:rPr lang="zh-CN" altLang="zh-CN" dirty="0"/>
              <a:t>数据列表，</a:t>
            </a:r>
            <a:r>
              <a:rPr lang="zh-CN" altLang="en-US" dirty="0"/>
              <a:t>返回不可变</a:t>
            </a:r>
            <a:r>
              <a:rPr lang="zh-CN" altLang="en-US" dirty="0" smtClean="0"/>
              <a:t>的映射对象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容器工具</a:t>
            </a: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数组有专门的数组工具</a:t>
            </a:r>
            <a:r>
              <a:rPr lang="en-US" altLang="zh-CN" dirty="0"/>
              <a:t>Arrays</a:t>
            </a:r>
            <a:r>
              <a:rPr lang="zh-CN" altLang="zh-CN" dirty="0"/>
              <a:t>，清单也配备了对应的容器工具</a:t>
            </a:r>
            <a:r>
              <a:rPr lang="en-US" altLang="zh-CN" dirty="0"/>
              <a:t>Collections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它的常用方法如下：</a:t>
            </a:r>
            <a:endParaRPr lang="en-US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：对清单排序</a:t>
            </a:r>
            <a:endParaRPr lang="en-US" altLang="zh-CN" dirty="0" smtClean="0"/>
          </a:p>
          <a:p>
            <a:r>
              <a:rPr lang="en-US" altLang="zh-CN" dirty="0"/>
              <a:t>max</a:t>
            </a:r>
            <a:r>
              <a:rPr lang="zh-CN" altLang="zh-CN" dirty="0" smtClean="0"/>
              <a:t>方法</a:t>
            </a:r>
            <a:r>
              <a:rPr lang="zh-CN" altLang="en-US" dirty="0"/>
              <a:t>：</a:t>
            </a:r>
            <a:r>
              <a:rPr lang="zh-CN" altLang="zh-CN" dirty="0" smtClean="0"/>
              <a:t>求</a:t>
            </a:r>
            <a:r>
              <a:rPr lang="zh-CN" altLang="en-US" dirty="0" smtClean="0"/>
              <a:t>清单的</a:t>
            </a:r>
            <a:r>
              <a:rPr lang="zh-CN" altLang="zh-CN" dirty="0" smtClean="0"/>
              <a:t>最大值</a:t>
            </a:r>
            <a:endParaRPr lang="en-US" altLang="zh-CN" dirty="0" smtClean="0"/>
          </a:p>
          <a:p>
            <a:r>
              <a:rPr lang="en-US" altLang="zh-CN" dirty="0"/>
              <a:t>min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求</a:t>
            </a:r>
            <a:r>
              <a:rPr lang="zh-CN" altLang="en-US" dirty="0"/>
              <a:t>清单的</a:t>
            </a:r>
            <a:r>
              <a:rPr lang="zh-CN" altLang="zh-CN" dirty="0" smtClean="0"/>
              <a:t>最小值</a:t>
            </a:r>
            <a:endParaRPr lang="en-US" altLang="zh-CN" dirty="0" smtClean="0"/>
          </a:p>
          <a:p>
            <a:r>
              <a:rPr lang="en-US" altLang="zh-CN" dirty="0" smtClean="0"/>
              <a:t>fill</a:t>
            </a:r>
            <a:r>
              <a:rPr lang="zh-CN" altLang="zh-CN" dirty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给指定清单填满某元素</a:t>
            </a:r>
            <a:endParaRPr lang="en-US" altLang="zh-CN" dirty="0" smtClean="0"/>
          </a:p>
          <a:p>
            <a:r>
              <a:rPr lang="en-US" altLang="zh-CN" dirty="0" smtClean="0"/>
              <a:t>swap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交换清单中两个元素的位置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4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9.3.3 Java8</a:t>
            </a:r>
            <a:r>
              <a:rPr lang="zh-CN" altLang="en-US" dirty="0"/>
              <a:t>新增的流式处理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zh-CN" dirty="0" smtClean="0"/>
              <a:t>流</a:t>
            </a:r>
            <a:r>
              <a:rPr lang="zh-CN" altLang="en-US" dirty="0" smtClean="0"/>
              <a:t>”</a:t>
            </a:r>
            <a:r>
              <a:rPr lang="zh-CN" altLang="zh-CN" dirty="0" smtClean="0"/>
              <a:t>隐含</a:t>
            </a:r>
            <a:r>
              <a:rPr lang="zh-CN" altLang="zh-CN" dirty="0"/>
              <a:t>着流水线的意思，也就是由开发者事先设定一批处理指令，说明清楚每条指令的前因后果，然后启动流水线作业，即可得到最终的处理结果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它的处理过程主要包括三个步骤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获得</a:t>
            </a:r>
            <a:r>
              <a:rPr lang="zh-CN" altLang="zh-CN" dirty="0"/>
              <a:t>容器的流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设置</a:t>
            </a:r>
            <a:r>
              <a:rPr lang="zh-CN" altLang="zh-CN" dirty="0"/>
              <a:t>流的各项筛选和加工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规划</a:t>
            </a:r>
            <a:r>
              <a:rPr lang="zh-CN" altLang="zh-CN" dirty="0"/>
              <a:t>处理结果的展示</a:t>
            </a:r>
            <a:r>
              <a:rPr lang="zh-CN" altLang="zh-CN" dirty="0" smtClean="0"/>
              <a:t>形式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247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获得容器的流对象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每种</a:t>
            </a:r>
            <a:r>
              <a:rPr lang="zh-CN" altLang="zh-CN" dirty="0" smtClean="0"/>
              <a:t>容器</a:t>
            </a:r>
            <a:r>
              <a:rPr lang="zh-CN" altLang="en-US" dirty="0" smtClean="0"/>
              <a:t>拥有</a:t>
            </a:r>
            <a:r>
              <a:rPr lang="zh-CN" altLang="zh-CN" dirty="0" smtClean="0"/>
              <a:t>两</a:t>
            </a:r>
            <a:r>
              <a:rPr lang="zh-CN" altLang="zh-CN" dirty="0"/>
              <a:t>条流水线，一条是串行流，另一条是并行</a:t>
            </a:r>
            <a:r>
              <a:rPr lang="zh-CN" altLang="zh-CN" dirty="0" smtClean="0"/>
              <a:t>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调用容器实例的</a:t>
            </a:r>
            <a:r>
              <a:rPr lang="en-US" altLang="zh-CN" dirty="0"/>
              <a:t>stream</a:t>
            </a:r>
            <a:r>
              <a:rPr lang="zh-CN" altLang="zh-CN" dirty="0"/>
              <a:t>方法即可获得该容器的串行流对象，而调用容器实例的</a:t>
            </a:r>
            <a:r>
              <a:rPr lang="en-US" altLang="zh-CN" dirty="0" err="1"/>
              <a:t>parallelStream</a:t>
            </a:r>
            <a:r>
              <a:rPr lang="zh-CN" altLang="zh-CN" dirty="0"/>
              <a:t>方法可获得该容器的并行流对象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流对象的获取操作同时也是流式处理的开始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，</a:t>
            </a:r>
            <a:r>
              <a:rPr lang="zh-CN" altLang="zh-CN" dirty="0"/>
              <a:t>每次在流式处理之前，都必须先获取当前容器的流对象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93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设置流的各项筛选和加工指令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加工数据期间所调用的流方法说明如下：</a:t>
            </a:r>
          </a:p>
          <a:p>
            <a:r>
              <a:rPr lang="en-US" altLang="zh-CN" dirty="0"/>
              <a:t>filter</a:t>
            </a:r>
            <a:r>
              <a:rPr lang="zh-CN" altLang="zh-CN" dirty="0"/>
              <a:t>：按照指定条件</a:t>
            </a:r>
            <a:r>
              <a:rPr lang="zh-CN" altLang="zh-CN" dirty="0" smtClean="0"/>
              <a:t>过滤。</a:t>
            </a:r>
            <a:endParaRPr lang="zh-CN" altLang="zh-CN" dirty="0"/>
          </a:p>
          <a:p>
            <a:r>
              <a:rPr lang="en-US" altLang="zh-CN" dirty="0"/>
              <a:t>sorted</a:t>
            </a:r>
            <a:r>
              <a:rPr lang="zh-CN" altLang="zh-CN" dirty="0"/>
              <a:t>：根据指定字段对所有记录</a:t>
            </a:r>
            <a:r>
              <a:rPr lang="zh-CN" altLang="zh-CN" dirty="0" smtClean="0"/>
              <a:t>排序。</a:t>
            </a:r>
            <a:endParaRPr lang="zh-CN" altLang="zh-CN" dirty="0"/>
          </a:p>
          <a:p>
            <a:r>
              <a:rPr lang="en-US" altLang="zh-CN" dirty="0"/>
              <a:t>map</a:t>
            </a:r>
            <a:r>
              <a:rPr lang="zh-CN" altLang="zh-CN" dirty="0"/>
              <a:t>：映射成指定的数据类型。</a:t>
            </a:r>
          </a:p>
          <a:p>
            <a:r>
              <a:rPr lang="en-US" altLang="zh-CN" dirty="0"/>
              <a:t>limit</a:t>
            </a:r>
            <a:r>
              <a:rPr lang="zh-CN" altLang="zh-CN" dirty="0"/>
              <a:t>：只取前面若干条数据。</a:t>
            </a:r>
          </a:p>
          <a:p>
            <a:r>
              <a:rPr lang="en-US" altLang="zh-CN" dirty="0"/>
              <a:t>distinct</a:t>
            </a:r>
            <a:r>
              <a:rPr lang="zh-CN" altLang="zh-CN" dirty="0"/>
              <a:t>：去掉重复</a:t>
            </a:r>
            <a:r>
              <a:rPr lang="zh-CN" altLang="zh-CN" dirty="0" smtClean="0"/>
              <a:t>记录。</a:t>
            </a:r>
            <a:endParaRPr lang="zh-CN" altLang="zh-CN" dirty="0"/>
          </a:p>
          <a:p>
            <a:r>
              <a:rPr lang="zh-CN" altLang="zh-CN" dirty="0" smtClean="0"/>
              <a:t>以上方法</a:t>
            </a:r>
            <a:r>
              <a:rPr lang="zh-CN" altLang="zh-CN" dirty="0"/>
              <a:t>属于流式处理的中间指令，每次流水线作业都允许设置一条或者多条中间指令。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19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集合：</a:t>
            </a:r>
            <a:r>
              <a:rPr lang="en-US" altLang="zh-CN" dirty="0" err="1"/>
              <a:t>HashSet</a:t>
            </a:r>
            <a:r>
              <a:rPr lang="zh-CN" altLang="en-US" dirty="0"/>
              <a:t>和</a:t>
            </a:r>
            <a:r>
              <a:rPr lang="en-US" altLang="zh-CN" dirty="0" err="1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数组的结构实在太简单了，第一它无法直接添加新元素，第二它只能按照</a:t>
            </a:r>
            <a:r>
              <a:rPr lang="zh-CN" altLang="zh-CN" dirty="0" smtClean="0"/>
              <a:t>线性排列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为了处理复杂的数据集合，</a:t>
            </a:r>
            <a:r>
              <a:rPr lang="en-US" altLang="zh-CN" dirty="0" smtClean="0"/>
              <a:t>Java</a:t>
            </a:r>
            <a:r>
              <a:rPr lang="zh-CN" altLang="zh-CN" dirty="0"/>
              <a:t>设计了一大类的数据类型名叫容器，</a:t>
            </a:r>
            <a:r>
              <a:rPr lang="zh-CN" altLang="zh-CN" dirty="0" smtClean="0"/>
              <a:t>它们可</a:t>
            </a:r>
            <a:r>
              <a:rPr lang="zh-CN" altLang="zh-CN" dirty="0"/>
              <a:t>大可小，既能随时往里塞入新物件，又能随时从中取出某物件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依据不同的用途，容器也分为好几类，包括集合</a:t>
            </a:r>
            <a:r>
              <a:rPr lang="en-US" altLang="zh-CN" dirty="0"/>
              <a:t>Set</a:t>
            </a:r>
            <a:r>
              <a:rPr lang="zh-CN" altLang="zh-CN" dirty="0"/>
              <a:t>、映射</a:t>
            </a:r>
            <a:r>
              <a:rPr lang="en-US" altLang="zh-CN" dirty="0"/>
              <a:t>Map</a:t>
            </a:r>
            <a:r>
              <a:rPr lang="zh-CN" altLang="zh-CN" dirty="0"/>
              <a:t>、清单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68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规划处理结果的展示形式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结果数据的记录包装有三种形式，分别对应如下的三个方法：</a:t>
            </a:r>
          </a:p>
          <a:p>
            <a:r>
              <a:rPr lang="en-US" altLang="zh-CN" dirty="0"/>
              <a:t>count</a:t>
            </a:r>
            <a:r>
              <a:rPr lang="zh-CN" altLang="zh-CN" dirty="0"/>
              <a:t>：统计结果数据的数量。</a:t>
            </a:r>
          </a:p>
          <a:p>
            <a:r>
              <a:rPr lang="en-US" altLang="zh-CN" dirty="0" err="1"/>
              <a:t>forEach</a:t>
            </a:r>
            <a:r>
              <a:rPr lang="zh-CN" altLang="zh-CN" dirty="0"/>
              <a:t>：依次遍历结果数据，并逐条进行个性化处理。</a:t>
            </a:r>
          </a:p>
          <a:p>
            <a:r>
              <a:rPr lang="en-US" altLang="zh-CN" dirty="0"/>
              <a:t>collect</a:t>
            </a:r>
            <a:r>
              <a:rPr lang="zh-CN" altLang="zh-CN" dirty="0"/>
              <a:t>：搜集和整理结果数据，并返回指定格式的清单记录。</a:t>
            </a:r>
          </a:p>
          <a:p>
            <a:r>
              <a:rPr lang="zh-CN" altLang="zh-CN" dirty="0"/>
              <a:t>上面的三个包装方法属于流式处理的结束指令，每次流水线作业必须配备有且仅有其中的一条结束指令。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213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本节介绍了运用泛型技术结合容器类型的两个实战练习，分别是：利用泛型实现通用的二分查找算法、借助容器实现两种常见的排队算法（</a:t>
            </a:r>
            <a:r>
              <a:rPr lang="en-US" altLang="zh-CN" dirty="0"/>
              <a:t>FIFO</a:t>
            </a:r>
            <a:r>
              <a:rPr lang="zh-CN" altLang="zh-CN" dirty="0"/>
              <a:t>先进先出算法、</a:t>
            </a:r>
            <a:r>
              <a:rPr lang="en-US" altLang="zh-CN" dirty="0"/>
              <a:t>LRU</a:t>
            </a:r>
            <a:r>
              <a:rPr lang="zh-CN" altLang="zh-CN" dirty="0"/>
              <a:t>最久未使用算法）。</a:t>
            </a:r>
          </a:p>
          <a:p>
            <a:r>
              <a:rPr lang="en-US" altLang="zh-CN" dirty="0"/>
              <a:t>9.4.1 </a:t>
            </a:r>
            <a:r>
              <a:rPr lang="zh-CN" altLang="en-US" dirty="0"/>
              <a:t>利用泛型实现通用的二分查找算法</a:t>
            </a:r>
          </a:p>
          <a:p>
            <a:r>
              <a:rPr lang="en-US" altLang="zh-CN" dirty="0"/>
              <a:t>9.4.2 </a:t>
            </a:r>
            <a:r>
              <a:rPr lang="zh-CN" altLang="en-US" dirty="0"/>
              <a:t>借助容器实现两种常见的排队算法</a:t>
            </a:r>
          </a:p>
        </p:txBody>
      </p:sp>
    </p:spTree>
    <p:extLst>
      <p:ext uri="{BB962C8B-B14F-4D97-AF65-F5344CB8AC3E}">
        <p14:creationId xmlns:p14="http://schemas.microsoft.com/office/powerpoint/2010/main" val="305657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利用泛型实现通用的二分查找算法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包装</a:t>
            </a:r>
            <a:r>
              <a:rPr lang="zh-CN" altLang="zh-CN" dirty="0" smtClean="0"/>
              <a:t>类型有</a:t>
            </a:r>
            <a:r>
              <a:rPr lang="zh-CN" altLang="zh-CN" dirty="0"/>
              <a:t>个统一的大小判断方法</a:t>
            </a:r>
            <a:r>
              <a:rPr lang="en-US" altLang="zh-CN" dirty="0" err="1"/>
              <a:t>compareTo</a:t>
            </a:r>
            <a:r>
              <a:rPr lang="zh-CN" altLang="zh-CN" dirty="0"/>
              <a:t>，且该方法来自于各包装类型均已实现的</a:t>
            </a:r>
            <a:r>
              <a:rPr lang="en-US" altLang="zh-CN" dirty="0"/>
              <a:t>Comparable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那么</a:t>
            </a:r>
            <a:r>
              <a:rPr lang="zh-CN" altLang="zh-CN" dirty="0"/>
              <a:t>可定义这组类型的二分查找泛型方法，凡是实现了</a:t>
            </a:r>
            <a:r>
              <a:rPr lang="en-US" altLang="zh-CN" dirty="0"/>
              <a:t>Comparable</a:t>
            </a:r>
            <a:r>
              <a:rPr lang="zh-CN" altLang="zh-CN" dirty="0"/>
              <a:t>接口的数据类型，它的数组都能运用该泛型方法进行二分查找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就二分查找算法而言，</a:t>
            </a:r>
            <a:r>
              <a:rPr lang="zh-CN" altLang="zh-CN" dirty="0" smtClean="0"/>
              <a:t>除了比较</a:t>
            </a:r>
            <a:r>
              <a:rPr lang="zh-CN" altLang="zh-CN" dirty="0"/>
              <a:t>大小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compareTo</a:t>
            </a:r>
            <a:r>
              <a:rPr lang="zh-CN" altLang="zh-CN" dirty="0"/>
              <a:t>方法</a:t>
            </a:r>
            <a:r>
              <a:rPr lang="zh-CN" altLang="zh-CN" dirty="0" smtClean="0"/>
              <a:t>，查找</a:t>
            </a:r>
            <a:r>
              <a:rPr lang="zh-CN" altLang="zh-CN" dirty="0"/>
              <a:t>过程既可</a:t>
            </a:r>
            <a:r>
              <a:rPr lang="zh-CN" altLang="zh-CN" dirty="0" smtClean="0"/>
              <a:t>沿用循环</a:t>
            </a:r>
            <a:r>
              <a:rPr lang="zh-CN" altLang="zh-CN" dirty="0"/>
              <a:t>语句，也可</a:t>
            </a:r>
            <a:r>
              <a:rPr lang="zh-CN" altLang="zh-CN" dirty="0" smtClean="0"/>
              <a:t>采用递归</a:t>
            </a:r>
            <a:r>
              <a:rPr lang="zh-CN" altLang="zh-CN" dirty="0"/>
              <a:t>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702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</a:t>
            </a:r>
            <a:r>
              <a:rPr lang="zh-CN" altLang="en-US" dirty="0"/>
              <a:t>借助容器实现两种常见的排队算法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除了查找算法，排队是另一种常见的算法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由于设备空间</a:t>
            </a:r>
            <a:r>
              <a:rPr lang="zh-CN" altLang="zh-CN" dirty="0"/>
              <a:t>是有限的，无法容纳过多的等候对象，因此每当空间被占满的时候，若要添加新的对象，就得踢出某个旧</a:t>
            </a:r>
            <a:r>
              <a:rPr lang="zh-CN" altLang="zh-CN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为了更高效地利用设备空间，需要设计合理的排队算法，常见的主要有两种：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先进先出算法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LRU</a:t>
            </a:r>
            <a:r>
              <a:rPr lang="zh-CN" altLang="en-US" dirty="0" smtClean="0"/>
              <a:t>最久未使用算法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318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先进先出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先进先出队列既可操作队列顶端，又可操作队列末端，所以</a:t>
            </a:r>
            <a:r>
              <a:rPr lang="zh-CN" altLang="zh-CN" dirty="0" smtClean="0"/>
              <a:t>它与</a:t>
            </a:r>
            <a:r>
              <a:rPr lang="zh-CN" altLang="zh-CN" dirty="0"/>
              <a:t>链表</a:t>
            </a:r>
            <a:r>
              <a:rPr lang="en-US" altLang="zh-CN" dirty="0" err="1"/>
              <a:t>LinkedList</a:t>
            </a:r>
            <a:r>
              <a:rPr lang="zh-CN" altLang="zh-CN" dirty="0" smtClean="0"/>
              <a:t>趋同</a:t>
            </a:r>
            <a:r>
              <a:rPr lang="zh-CN" altLang="en-US" dirty="0" smtClean="0"/>
              <a:t>。但</a:t>
            </a:r>
            <a:r>
              <a:rPr lang="en-US" altLang="zh-CN" dirty="0" err="1"/>
              <a:t>LinkedList</a:t>
            </a:r>
            <a:r>
              <a:rPr lang="zh-CN" altLang="zh-CN" dirty="0" smtClean="0"/>
              <a:t>尚</a:t>
            </a:r>
            <a:r>
              <a:rPr lang="zh-CN" altLang="zh-CN" dirty="0"/>
              <a:t>不</a:t>
            </a:r>
            <a:r>
              <a:rPr lang="zh-CN" altLang="zh-CN" dirty="0" smtClean="0"/>
              <a:t>具备下列</a:t>
            </a:r>
            <a:r>
              <a:rPr lang="zh-CN" altLang="zh-CN" dirty="0"/>
              <a:t>特征：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）先进先出队列拥有固定的队伍长度，或称容量大小；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）一旦检测到队列超长了，则应自动移除队列顶端的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/>
              <a:t>需要在</a:t>
            </a:r>
            <a:r>
              <a:rPr lang="en-US" altLang="zh-CN" dirty="0" err="1"/>
              <a:t>LinkedList</a:t>
            </a:r>
            <a:r>
              <a:rPr lang="zh-CN" altLang="zh-CN" dirty="0"/>
              <a:t>的基础上对其修改完善，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改动以下两处：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新增一个最大容量的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，并在构造方法中传入；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重写</a:t>
            </a:r>
            <a:r>
              <a:rPr lang="en-US" altLang="zh-CN" dirty="0" err="1"/>
              <a:t>LinkedList</a:t>
            </a:r>
            <a:r>
              <a:rPr lang="zh-CN" altLang="zh-CN" dirty="0"/>
              <a:t>的</a:t>
            </a:r>
            <a:r>
              <a:rPr lang="en-US" altLang="zh-CN" dirty="0" err="1"/>
              <a:t>addLast</a:t>
            </a:r>
            <a:r>
              <a:rPr lang="zh-CN" altLang="zh-CN" dirty="0"/>
              <a:t>方法和</a:t>
            </a:r>
            <a:r>
              <a:rPr lang="en-US" altLang="zh-CN" dirty="0"/>
              <a:t>add</a:t>
            </a:r>
            <a:r>
              <a:rPr lang="zh-CN" altLang="zh-CN" dirty="0"/>
              <a:t>方法，一方面</a:t>
            </a:r>
            <a:r>
              <a:rPr lang="zh-CN" altLang="zh-CN" dirty="0" smtClean="0"/>
              <a:t>判断</a:t>
            </a:r>
            <a:r>
              <a:rPr lang="zh-CN" altLang="en-US" dirty="0" smtClean="0"/>
              <a:t>新元素</a:t>
            </a:r>
            <a:r>
              <a:rPr lang="zh-CN" altLang="zh-CN" dirty="0" smtClean="0"/>
              <a:t>若</a:t>
            </a:r>
            <a:r>
              <a:rPr lang="zh-CN" altLang="zh-CN" dirty="0"/>
              <a:t>已存在则无需重复加入；</a:t>
            </a:r>
            <a:r>
              <a:rPr lang="zh-CN" altLang="zh-CN" dirty="0" smtClean="0"/>
              <a:t>另一方面</a:t>
            </a:r>
            <a:r>
              <a:rPr lang="zh-CN" altLang="en-US" dirty="0" smtClean="0"/>
              <a:t>在队列已满之时</a:t>
            </a:r>
            <a:r>
              <a:rPr lang="zh-CN" altLang="zh-CN" dirty="0" smtClean="0"/>
              <a:t>移</a:t>
            </a:r>
            <a:r>
              <a:rPr lang="zh-CN" altLang="zh-CN" dirty="0"/>
              <a:t>除队列开头的元素，再添加新来的元素。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386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最久未使用算法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先进先出队列的排队算法亟需改进，最近访问过的元素理应提高优先级，只有最不经常访问的元素才要踢出去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链式哈希表</a:t>
            </a:r>
            <a:r>
              <a:rPr lang="en-US" altLang="zh-CN" dirty="0" err="1"/>
              <a:t>LinkedHashMap</a:t>
            </a:r>
            <a:r>
              <a:rPr lang="zh-CN" altLang="zh-CN" dirty="0"/>
              <a:t>初步实现了简单的</a:t>
            </a:r>
            <a:r>
              <a:rPr lang="en-US" altLang="zh-CN" dirty="0"/>
              <a:t>LRU</a:t>
            </a:r>
            <a:r>
              <a:rPr lang="zh-CN" altLang="zh-CN" dirty="0"/>
              <a:t>算法</a:t>
            </a:r>
            <a:r>
              <a:rPr lang="zh-CN" altLang="zh-CN" dirty="0" smtClean="0"/>
              <a:t>，可</a:t>
            </a:r>
            <a:r>
              <a:rPr lang="zh-CN" altLang="zh-CN" dirty="0"/>
              <a:t>对其加以</a:t>
            </a:r>
            <a:r>
              <a:rPr lang="zh-CN" altLang="zh-CN" dirty="0" smtClean="0"/>
              <a:t>改造：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）新增一个最大容量的属性，并</a:t>
            </a:r>
            <a:r>
              <a:rPr lang="zh-CN" altLang="zh-CN" dirty="0" smtClean="0"/>
              <a:t>将</a:t>
            </a:r>
            <a:r>
              <a:rPr lang="zh-CN" altLang="en-US" dirty="0"/>
              <a:t>在</a:t>
            </a:r>
            <a:r>
              <a:rPr lang="zh-CN" altLang="zh-CN" dirty="0" smtClean="0"/>
              <a:t>构造方法</a:t>
            </a:r>
            <a:r>
              <a:rPr lang="zh-CN" altLang="en-US" dirty="0" smtClean="0"/>
              <a:t>中传入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 smtClean="0"/>
              <a:t>）调用</a:t>
            </a:r>
            <a:r>
              <a:rPr lang="zh-CN" altLang="zh-CN" dirty="0"/>
              <a:t>父类的构造方法时，需要给第三个参数填</a:t>
            </a:r>
            <a:r>
              <a:rPr lang="en-US" altLang="zh-CN" dirty="0"/>
              <a:t>true</a:t>
            </a:r>
            <a:r>
              <a:rPr lang="zh-CN" altLang="zh-CN" dirty="0" smtClean="0"/>
              <a:t>值</a:t>
            </a:r>
            <a:r>
              <a:rPr lang="zh-CN" altLang="zh-CN" dirty="0"/>
              <a:t>表示以访问时间</a:t>
            </a:r>
            <a:r>
              <a:rPr lang="zh-CN" altLang="zh-CN" dirty="0" smtClean="0"/>
              <a:t>排序</a:t>
            </a:r>
            <a:r>
              <a:rPr lang="zh-CN" altLang="en-US" dirty="0" smtClean="0"/>
              <a:t>，否则</a:t>
            </a:r>
            <a:r>
              <a:rPr lang="zh-CN" altLang="zh-CN" dirty="0" smtClean="0"/>
              <a:t>为</a:t>
            </a:r>
            <a:r>
              <a:rPr lang="en-US" altLang="zh-CN" dirty="0"/>
              <a:t>false</a:t>
            </a:r>
            <a:r>
              <a:rPr lang="zh-CN" altLang="zh-CN" dirty="0"/>
              <a:t>时表示以插入时间</a:t>
            </a:r>
            <a:r>
              <a:rPr lang="zh-CN" altLang="zh-CN" dirty="0" smtClean="0"/>
              <a:t>排序；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 smtClean="0"/>
              <a:t>重写</a:t>
            </a:r>
            <a:r>
              <a:rPr lang="en-US" altLang="zh-CN" dirty="0" err="1" smtClean="0"/>
              <a:t>removeEldestEntry</a:t>
            </a:r>
            <a:r>
              <a:rPr lang="zh-CN" altLang="zh-CN" dirty="0"/>
              <a:t>方法，当</a:t>
            </a:r>
            <a:r>
              <a:rPr lang="zh-CN" altLang="zh-CN" dirty="0" smtClean="0"/>
              <a:t>队列</a:t>
            </a:r>
            <a:r>
              <a:rPr lang="zh-CN" altLang="en-US" dirty="0" smtClean="0"/>
              <a:t>已满之</a:t>
            </a:r>
            <a:r>
              <a:rPr lang="zh-CN" altLang="zh-CN" dirty="0" smtClean="0"/>
              <a:t>时</a:t>
            </a:r>
            <a:r>
              <a:rPr lang="zh-CN" altLang="zh-CN" dirty="0"/>
              <a:t>，返回</a:t>
            </a:r>
            <a:r>
              <a:rPr lang="en-US" altLang="zh-CN" dirty="0"/>
              <a:t>true</a:t>
            </a:r>
            <a:r>
              <a:rPr lang="zh-CN" altLang="zh-CN" dirty="0"/>
              <a:t>表示要求删除最久未使用的元素，其余情况则返回</a:t>
            </a:r>
            <a:r>
              <a:rPr lang="en-US" altLang="zh-CN" dirty="0"/>
              <a:t>false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7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本章主要介绍了如何运用容器类型处理一群数据集合，以及如何利用泛型实现类型泛化的业务场景。包括：如何使用常见的三种容器类型（集合</a:t>
            </a:r>
            <a:r>
              <a:rPr lang="en-US" altLang="zh-CN" dirty="0"/>
              <a:t>Set</a:t>
            </a:r>
            <a:r>
              <a:rPr lang="zh-CN" altLang="zh-CN" dirty="0"/>
              <a:t>、映射</a:t>
            </a:r>
            <a:r>
              <a:rPr lang="en-US" altLang="zh-CN" dirty="0"/>
              <a:t>Map</a:t>
            </a:r>
            <a:r>
              <a:rPr lang="zh-CN" altLang="zh-CN" dirty="0"/>
              <a:t>、清单</a:t>
            </a:r>
            <a:r>
              <a:rPr lang="en-US" altLang="zh-CN" dirty="0"/>
              <a:t>List</a:t>
            </a:r>
            <a:r>
              <a:rPr lang="zh-CN" altLang="zh-CN" dirty="0"/>
              <a:t>），如何使用被泛化的三种实体（泛型方法、泛型类、泛型接口），如何有效地加工容器对象的内部数据（容器与数组互转、利用传统的容器工具</a:t>
            </a:r>
            <a:r>
              <a:rPr lang="en-US" altLang="zh-CN" dirty="0"/>
              <a:t>Collections</a:t>
            </a:r>
            <a:r>
              <a:rPr lang="zh-CN" altLang="zh-CN" dirty="0"/>
              <a:t>、利用</a:t>
            </a:r>
            <a:r>
              <a:rPr lang="en-US" altLang="zh-CN" dirty="0"/>
              <a:t>Java8</a:t>
            </a:r>
            <a:r>
              <a:rPr lang="zh-CN" altLang="zh-CN" dirty="0"/>
              <a:t>新增的流式工具</a:t>
            </a:r>
            <a:r>
              <a:rPr lang="en-US" altLang="zh-CN" dirty="0"/>
              <a:t>Stream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联合容器与泛型技术，演示了两个实战练习的实现过程（利用泛型实现通用的二分查找算法、借助容器实现</a:t>
            </a:r>
            <a:r>
              <a:rPr lang="en-US" altLang="zh-CN" dirty="0"/>
              <a:t>FIFO</a:t>
            </a:r>
            <a:r>
              <a:rPr lang="zh-CN" altLang="zh-CN" dirty="0"/>
              <a:t>算法和</a:t>
            </a:r>
            <a:r>
              <a:rPr lang="en-US" altLang="zh-CN" dirty="0"/>
              <a:t>LRU</a:t>
            </a:r>
            <a:r>
              <a:rPr lang="zh-CN" altLang="zh-CN" dirty="0"/>
              <a:t>算法）。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63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）学会三种容器类型（集合、映射、清单）的基本用法；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）学会三种泛型实体（泛型方法、泛型类、泛型接口）的定义及其运用；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）学会容器类型的两种加工方式（容器工具与流式工具）；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）学会使用容器与泛型技术实现常见的查找算法和排队算法；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6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集合指</a:t>
            </a:r>
            <a:r>
              <a:rPr lang="zh-CN" altLang="zh-CN" dirty="0"/>
              <a:t>的是一群同类聚集在一起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</a:t>
            </a:r>
            <a:r>
              <a:rPr lang="zh-CN" altLang="zh-CN" dirty="0"/>
              <a:t>最大特点就是里面的每个事物都是唯一的，即使重复加入也只算同一个元素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集合的</a:t>
            </a:r>
            <a:r>
              <a:rPr lang="zh-CN" altLang="zh-CN" dirty="0"/>
              <a:t>类型名称叫做“</a:t>
            </a:r>
            <a:r>
              <a:rPr lang="en-US" altLang="zh-CN" dirty="0"/>
              <a:t>Set</a:t>
            </a:r>
            <a:r>
              <a:rPr lang="zh-CN" altLang="zh-CN" dirty="0"/>
              <a:t>”，在使用之时还得在</a:t>
            </a:r>
            <a:r>
              <a:rPr lang="en-US" altLang="zh-CN" dirty="0"/>
              <a:t>Set</a:t>
            </a:r>
            <a:r>
              <a:rPr lang="zh-CN" altLang="zh-CN" dirty="0"/>
              <a:t>后面补充一对尖括号，里面填写集合内部元素的数据类型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Set&lt;String&gt; set;  // </a:t>
            </a:r>
            <a:r>
              <a:rPr lang="zh-CN" altLang="zh-CN" dirty="0"/>
              <a:t>声明字符串类型的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r>
              <a:rPr lang="en-US" altLang="zh-CN" dirty="0"/>
              <a:t>Set</a:t>
            </a:r>
            <a:r>
              <a:rPr lang="zh-CN" altLang="zh-CN" dirty="0"/>
              <a:t>实际上属于接口</a:t>
            </a:r>
            <a:r>
              <a:rPr lang="zh-CN" altLang="zh-CN" dirty="0" smtClean="0"/>
              <a:t>，不能</a:t>
            </a:r>
            <a:r>
              <a:rPr lang="zh-CN" altLang="zh-CN" dirty="0"/>
              <a:t>直接用来创建集合实例，在编程开发中，往往使用</a:t>
            </a:r>
            <a:r>
              <a:rPr lang="en-US" altLang="zh-CN" dirty="0"/>
              <a:t>Set</a:t>
            </a:r>
            <a:r>
              <a:rPr lang="zh-CN" altLang="zh-CN" dirty="0"/>
              <a:t>的两个实现类</a:t>
            </a:r>
            <a:r>
              <a:rPr lang="en-US" altLang="zh-CN" dirty="0" err="1"/>
              <a:t>HashSet</a:t>
            </a:r>
            <a:r>
              <a:rPr lang="zh-CN" altLang="zh-CN" dirty="0"/>
              <a:t>和</a:t>
            </a:r>
            <a:r>
              <a:rPr lang="en-US" altLang="zh-CN" dirty="0" err="1"/>
              <a:t>TreeSet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哈希</a:t>
            </a:r>
            <a:r>
              <a:rPr lang="zh-CN" altLang="zh-CN" dirty="0" smtClean="0"/>
              <a:t>集合</a:t>
            </a:r>
            <a:r>
              <a:rPr lang="en-US" altLang="zh-CN" dirty="0" err="1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哈希</a:t>
            </a:r>
            <a:r>
              <a:rPr lang="zh-CN" altLang="zh-CN" dirty="0" smtClean="0"/>
              <a:t>集合内部</a:t>
            </a:r>
            <a:r>
              <a:rPr lang="zh-CN" altLang="zh-CN" dirty="0"/>
              <a:t>采取哈希表来存储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，它的实例创建代码如下：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&lt;String&gt; set = new </a:t>
            </a:r>
            <a:r>
              <a:rPr lang="en-US" altLang="zh-CN" dirty="0" err="1"/>
              <a:t>HashSet</a:t>
            </a:r>
            <a:r>
              <a:rPr lang="en-US" altLang="zh-CN" dirty="0"/>
              <a:t>&lt;String&gt;();  // </a:t>
            </a:r>
            <a:r>
              <a:rPr lang="zh-CN" altLang="zh-CN" dirty="0"/>
              <a:t>创建字符串类型的哈希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r>
              <a:rPr lang="zh-CN" altLang="zh-CN" dirty="0"/>
              <a:t>以下是常用的集合方法说明：</a:t>
            </a:r>
          </a:p>
          <a:p>
            <a:pPr lvl="1"/>
            <a:r>
              <a:rPr lang="en-US" altLang="zh-CN" dirty="0"/>
              <a:t>add</a:t>
            </a:r>
            <a:r>
              <a:rPr lang="zh-CN" altLang="zh-CN" dirty="0"/>
              <a:t>：把指定元素添加到集合。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zh-CN" dirty="0"/>
              <a:t>：从集合中删除指定元素。</a:t>
            </a:r>
          </a:p>
          <a:p>
            <a:pPr lvl="1"/>
            <a:r>
              <a:rPr lang="en-US" altLang="zh-CN" dirty="0"/>
              <a:t>contains</a:t>
            </a:r>
            <a:r>
              <a:rPr lang="zh-CN" altLang="zh-CN" dirty="0"/>
              <a:t>：判断集合是否包含指定元素。</a:t>
            </a:r>
          </a:p>
          <a:p>
            <a:pPr lvl="1"/>
            <a:r>
              <a:rPr lang="en-US" altLang="zh-CN" dirty="0"/>
              <a:t>clear</a:t>
            </a:r>
            <a:r>
              <a:rPr lang="zh-CN" altLang="zh-CN" dirty="0"/>
              <a:t>：清空集合。</a:t>
            </a:r>
          </a:p>
          <a:p>
            <a:pPr lvl="1"/>
            <a:r>
              <a:rPr lang="en-US" altLang="zh-CN" dirty="0" err="1"/>
              <a:t>isEmpty</a:t>
            </a:r>
            <a:r>
              <a:rPr lang="zh-CN" altLang="zh-CN" dirty="0"/>
              <a:t>：判断集合是否为空。</a:t>
            </a:r>
          </a:p>
          <a:p>
            <a:pPr lvl="1"/>
            <a:r>
              <a:rPr lang="en-US" altLang="zh-CN" dirty="0"/>
              <a:t>size</a:t>
            </a:r>
            <a:r>
              <a:rPr lang="zh-CN" altLang="zh-CN" dirty="0"/>
              <a:t>：获取集合的大小（即所包含元素的个数）。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85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集合元素的遍历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第一种遍历方式：简化的</a:t>
            </a:r>
            <a:r>
              <a:rPr lang="en-US" altLang="zh-CN" dirty="0"/>
              <a:t>for</a:t>
            </a:r>
            <a:r>
              <a:rPr lang="zh-CN" altLang="en-US" dirty="0"/>
              <a:t>循环同样适用于数组和容器</a:t>
            </a:r>
          </a:p>
          <a:p>
            <a:pPr lvl="1"/>
            <a:r>
              <a:rPr lang="en-US" altLang="zh-CN" dirty="0"/>
              <a:t>for (String </a:t>
            </a:r>
            <a:r>
              <a:rPr lang="en-US" altLang="zh-CN" dirty="0" err="1"/>
              <a:t>hash_item</a:t>
            </a:r>
            <a:r>
              <a:rPr lang="en-US" altLang="zh-CN" dirty="0"/>
              <a:t> : set)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hash_item</a:t>
            </a:r>
            <a:r>
              <a:rPr lang="en-US" altLang="zh-CN" dirty="0"/>
              <a:t>=" + </a:t>
            </a:r>
            <a:r>
              <a:rPr lang="en-US" altLang="zh-CN" dirty="0" err="1"/>
              <a:t>hash_item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迭代器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第二种遍历方式：利用迭代器循环遍历集合。</a:t>
            </a:r>
          </a:p>
          <a:p>
            <a:pPr lvl="1"/>
            <a:r>
              <a:rPr lang="en-US" altLang="zh-CN" dirty="0"/>
              <a:t>Iterator&lt;String&gt; iterator = </a:t>
            </a:r>
            <a:r>
              <a:rPr lang="en-US" altLang="zh-CN" dirty="0" err="1"/>
              <a:t>set.iterator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while (</a:t>
            </a:r>
            <a:r>
              <a:rPr lang="en-US" altLang="zh-CN" dirty="0" err="1"/>
              <a:t>iterator.hasNext</a:t>
            </a:r>
            <a:r>
              <a:rPr lang="en-US" altLang="zh-CN" dirty="0"/>
              <a:t>()) {  // </a:t>
            </a:r>
            <a:r>
              <a:rPr lang="zh-CN" altLang="en-US" dirty="0"/>
              <a:t>迭代器后方是否存在元素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String </a:t>
            </a:r>
            <a:r>
              <a:rPr lang="en-US" altLang="zh-CN" dirty="0" err="1"/>
              <a:t>hash_iterator</a:t>
            </a:r>
            <a:r>
              <a:rPr lang="en-US" altLang="zh-CN" dirty="0"/>
              <a:t> = (String) </a:t>
            </a:r>
            <a:r>
              <a:rPr lang="en-US" altLang="zh-CN" dirty="0" err="1"/>
              <a:t>iterator.next</a:t>
            </a:r>
            <a:r>
              <a:rPr lang="en-US" altLang="zh-CN" dirty="0"/>
              <a:t>();  // </a:t>
            </a:r>
            <a:r>
              <a:rPr lang="zh-CN" altLang="en-US" dirty="0"/>
              <a:t>获取迭代器后方的元素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hash_iterator</a:t>
            </a:r>
            <a:r>
              <a:rPr lang="en-US" altLang="zh-CN" dirty="0"/>
              <a:t>=" + </a:t>
            </a:r>
            <a:r>
              <a:rPr lang="en-US" altLang="zh-CN" dirty="0" err="1"/>
              <a:t>hash_iterator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5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集合元素的遍历方式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/>
              <a:t>forEach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r>
              <a:rPr lang="en-US" altLang="zh-CN" dirty="0" err="1"/>
              <a:t>forEach</a:t>
            </a:r>
            <a:r>
              <a:rPr lang="zh-CN" altLang="zh-CN" dirty="0"/>
              <a:t>是</a:t>
            </a:r>
            <a:r>
              <a:rPr lang="en-US" altLang="zh-CN" dirty="0"/>
              <a:t>Java8</a:t>
            </a:r>
            <a:r>
              <a:rPr lang="zh-CN" altLang="zh-CN" dirty="0"/>
              <a:t>新增的容器遍历方法，同样适用于映射和清单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它</a:t>
            </a:r>
            <a:r>
              <a:rPr lang="zh-CN" altLang="zh-CN" dirty="0"/>
              <a:t>借助</a:t>
            </a:r>
            <a:r>
              <a:rPr lang="en-US" altLang="zh-CN" dirty="0"/>
              <a:t>Lambda</a:t>
            </a:r>
            <a:r>
              <a:rPr lang="zh-CN" altLang="zh-CN" dirty="0"/>
              <a:t>表达式能够完成最简化的遍历操作，仅仅一行代码就搞定了集合元素的循环输出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第三种遍历方式：使用</a:t>
            </a:r>
            <a:r>
              <a:rPr lang="en-US" altLang="zh-CN" dirty="0" err="1"/>
              <a:t>forEach</a:t>
            </a:r>
            <a:r>
              <a:rPr lang="zh-CN" altLang="en-US" dirty="0"/>
              <a:t>方法夹带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  <a:p>
            <a:pPr lvl="1"/>
            <a:r>
              <a:rPr lang="en-US" altLang="zh-CN" dirty="0" err="1"/>
              <a:t>set.forEach</a:t>
            </a:r>
            <a:r>
              <a:rPr lang="en-US" altLang="zh-CN" dirty="0"/>
              <a:t>(</a:t>
            </a:r>
            <a:r>
              <a:rPr lang="en-US" altLang="zh-CN" dirty="0" err="1"/>
              <a:t>hash_each</a:t>
            </a:r>
            <a:r>
              <a:rPr lang="en-US" altLang="zh-CN" dirty="0"/>
              <a:t> -&gt;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hash_each</a:t>
            </a:r>
            <a:r>
              <a:rPr lang="en-US" altLang="zh-CN" dirty="0"/>
              <a:t>=" + </a:t>
            </a:r>
            <a:r>
              <a:rPr lang="en-US" altLang="zh-CN" dirty="0" err="1"/>
              <a:t>hash_each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二叉集合</a:t>
            </a:r>
            <a:r>
              <a:rPr lang="en-US" altLang="zh-CN" dirty="0" err="1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集合规定了里面的每个元素是唯一的，但并未规定这些元素需要按照顺序排列。</a:t>
            </a:r>
            <a:endParaRPr lang="zh-CN" altLang="en-US" dirty="0"/>
          </a:p>
          <a:p>
            <a:r>
              <a:rPr lang="zh-CN" altLang="zh-CN" dirty="0"/>
              <a:t>哈希集合</a:t>
            </a:r>
            <a:r>
              <a:rPr lang="zh-CN" altLang="zh-CN" dirty="0" smtClean="0"/>
              <a:t>里面的</a:t>
            </a:r>
            <a:r>
              <a:rPr lang="zh-CN" altLang="zh-CN" dirty="0"/>
              <a:t>各元素是无序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，而二叉</a:t>
            </a:r>
            <a:r>
              <a:rPr lang="zh-CN" altLang="zh-CN" dirty="0"/>
              <a:t>集合里面的各元素</a:t>
            </a:r>
            <a:r>
              <a:rPr lang="zh-CN" altLang="zh-CN" dirty="0" smtClean="0"/>
              <a:t>是</a:t>
            </a:r>
            <a:r>
              <a:rPr lang="zh-CN" altLang="en-US" dirty="0" smtClean="0"/>
              <a:t>有序的。</a:t>
            </a:r>
            <a:endParaRPr lang="en-US" altLang="zh-CN" dirty="0" smtClean="0"/>
          </a:p>
          <a:p>
            <a:r>
              <a:rPr lang="zh-CN" altLang="zh-CN" dirty="0" smtClean="0"/>
              <a:t>二</a:t>
            </a:r>
            <a:r>
              <a:rPr lang="zh-CN" altLang="zh-CN" dirty="0"/>
              <a:t>叉</a:t>
            </a:r>
            <a:r>
              <a:rPr lang="zh-CN" altLang="zh-CN" dirty="0" smtClean="0"/>
              <a:t>集合内部</a:t>
            </a:r>
            <a:r>
              <a:rPr lang="zh-CN" altLang="zh-CN" dirty="0"/>
              <a:t>采取二叉树来存储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  <a:r>
              <a:rPr lang="zh-CN" altLang="en-US" dirty="0"/>
              <a:t>它的实例创建代码如下：</a:t>
            </a:r>
            <a:endParaRPr lang="en-US" altLang="zh-CN" dirty="0"/>
          </a:p>
          <a:p>
            <a:pPr lvl="1"/>
            <a:r>
              <a:rPr lang="en-US" altLang="zh-CN" dirty="0" err="1" smtClean="0"/>
              <a:t>TreeSet</a:t>
            </a:r>
            <a:r>
              <a:rPr lang="en-US" altLang="zh-CN" dirty="0" smtClean="0"/>
              <a:t>&lt;String</a:t>
            </a:r>
            <a:r>
              <a:rPr lang="en-US" altLang="zh-CN" dirty="0"/>
              <a:t>&gt; set = new </a:t>
            </a:r>
            <a:r>
              <a:rPr lang="en-US" altLang="zh-CN" dirty="0" err="1"/>
              <a:t>TreeSet</a:t>
            </a:r>
            <a:r>
              <a:rPr lang="en-US" altLang="zh-CN" dirty="0"/>
              <a:t>&lt;String&gt;();  // </a:t>
            </a:r>
            <a:r>
              <a:rPr lang="zh-CN" altLang="zh-CN" dirty="0"/>
              <a:t>创建字符串类型的二叉</a:t>
            </a:r>
            <a:r>
              <a:rPr lang="zh-CN" altLang="zh-CN" dirty="0" smtClean="0"/>
              <a:t>集合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211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4441</Words>
  <Application>Microsoft Office PowerPoint</Application>
  <PresentationFormat>宽屏</PresentationFormat>
  <Paragraphs>278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宋体</vt:lpstr>
      <vt:lpstr>Arial</vt:lpstr>
      <vt:lpstr>Calibri</vt:lpstr>
      <vt:lpstr>Calibri Light</vt:lpstr>
      <vt:lpstr>Office 主题</vt:lpstr>
      <vt:lpstr>第9章 容器与泛型</vt:lpstr>
      <vt:lpstr>本章简介</vt:lpstr>
      <vt:lpstr>9.1 容器的种类</vt:lpstr>
      <vt:lpstr>9.1.1 集合：HashSet和TreeSet</vt:lpstr>
      <vt:lpstr>集合的定义</vt:lpstr>
      <vt:lpstr>哈希集合HashSet</vt:lpstr>
      <vt:lpstr>集合元素的遍历方式（上）</vt:lpstr>
      <vt:lpstr>集合元素的遍历方式（下）</vt:lpstr>
      <vt:lpstr>二叉集合TreeSet</vt:lpstr>
      <vt:lpstr>自定义数据类型的问题</vt:lpstr>
      <vt:lpstr>哈希集合要求的改造</vt:lpstr>
      <vt:lpstr>二叉集合要求的改造</vt:lpstr>
      <vt:lpstr>9.1.2 映射：HashMap和TreeMap</vt:lpstr>
      <vt:lpstr>映射的种类</vt:lpstr>
      <vt:lpstr>哈希图HashMap的改动点</vt:lpstr>
      <vt:lpstr>HashMap的遍历方式</vt:lpstr>
      <vt:lpstr>9.1.3 清单：ArrayList和LinkedList</vt:lpstr>
      <vt:lpstr>列表相对数组的优势</vt:lpstr>
      <vt:lpstr>列表的遍历方式</vt:lpstr>
      <vt:lpstr>队列与栈</vt:lpstr>
      <vt:lpstr>链表LinkedList</vt:lpstr>
      <vt:lpstr>9.2 泛型的规则</vt:lpstr>
      <vt:lpstr>9.2.1 从泛型方法探究泛型的起源</vt:lpstr>
      <vt:lpstr>问号与泛型的区别</vt:lpstr>
      <vt:lpstr>9.2.2 泛型类的定义及其运用</vt:lpstr>
      <vt:lpstr>泛型类的注意点</vt:lpstr>
      <vt:lpstr>外部调用泛型类</vt:lpstr>
      <vt:lpstr>9.2.3 Java8新增的几种泛型接口</vt:lpstr>
      <vt:lpstr>断言接口Predicate</vt:lpstr>
      <vt:lpstr>消费接口Consumer</vt:lpstr>
      <vt:lpstr>函数接口Function</vt:lpstr>
      <vt:lpstr>9.3 容器的加工</vt:lpstr>
      <vt:lpstr>9.3.1 容器与数组互转</vt:lpstr>
      <vt:lpstr>Arrays.asList返回的数组问题</vt:lpstr>
      <vt:lpstr>创建不可变的容器</vt:lpstr>
      <vt:lpstr>9.3.2 容器工具Collections</vt:lpstr>
      <vt:lpstr>9.3.3 Java8新增的流式处理</vt:lpstr>
      <vt:lpstr>获得容器的流对象</vt:lpstr>
      <vt:lpstr>设置流的各项筛选和加工指令</vt:lpstr>
      <vt:lpstr>规划处理结果的展示形式</vt:lpstr>
      <vt:lpstr>9.4 实战练习</vt:lpstr>
      <vt:lpstr>9.4.1 利用泛型实现通用的二分查找算法</vt:lpstr>
      <vt:lpstr>9.4.2 借助容器实现两种常见的排队算法</vt:lpstr>
      <vt:lpstr>先进先出算法</vt:lpstr>
      <vt:lpstr>最久未使用算法</vt:lpstr>
      <vt:lpstr>9.5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容器与泛型</dc:title>
  <dc:creator>Lenovo</dc:creator>
  <cp:lastModifiedBy>Lenovo</cp:lastModifiedBy>
  <cp:revision>25</cp:revision>
  <dcterms:created xsi:type="dcterms:W3CDTF">2019-10-20T14:45:39Z</dcterms:created>
  <dcterms:modified xsi:type="dcterms:W3CDTF">2019-11-04T14:59:13Z</dcterms:modified>
</cp:coreProperties>
</file>