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handoutMasterIdLst>
    <p:handoutMasterId r:id="rId13"/>
  </p:handoutMasterIdLst>
  <p:sldIdLst>
    <p:sldId id="268" r:id="rId2"/>
    <p:sldId id="304" r:id="rId3"/>
    <p:sldId id="306" r:id="rId4"/>
    <p:sldId id="307" r:id="rId5"/>
    <p:sldId id="309" r:id="rId6"/>
    <p:sldId id="310" r:id="rId7"/>
    <p:sldId id="311" r:id="rId8"/>
    <p:sldId id="313" r:id="rId9"/>
    <p:sldId id="312" r:id="rId10"/>
    <p:sldId id="315" r:id="rId11"/>
    <p:sldId id="31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31D"/>
    <a:srgbClr val="E3B72E"/>
    <a:srgbClr val="FFCA08"/>
    <a:srgbClr val="FF6700"/>
    <a:srgbClr val="D69C29"/>
    <a:srgbClr val="F6CD35"/>
    <a:srgbClr val="EE6000"/>
    <a:srgbClr val="FFFFFF"/>
    <a:srgbClr val="C18D25"/>
    <a:srgbClr val="DB7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500E-A8C2-4F4B-895E-FB40DD73818F}" type="datetimeFigureOut">
              <a:rPr lang="es-CO" smtClean="0"/>
              <a:t>14/12/2020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530BD-9932-4A53-9002-B6062914C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53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t>14/12/2020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98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546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0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9008" y="4778061"/>
            <a:ext cx="8994909" cy="914400"/>
          </a:xfrm>
        </p:spPr>
        <p:txBody>
          <a:bodyPr anchor="ctr">
            <a:normAutofit/>
          </a:bodyPr>
          <a:lstStyle>
            <a:lvl1pPr algn="ctr">
              <a:defRPr sz="4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Título de la Exposición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78317" y="5808388"/>
            <a:ext cx="10515600" cy="573737"/>
          </a:xfrm>
        </p:spPr>
        <p:txBody>
          <a:bodyPr anchor="ctr">
            <a:normAutofit/>
          </a:bodyPr>
          <a:lstStyle>
            <a:lvl1pPr marL="0" indent="0" algn="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nombre del expositor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799007" y="4098710"/>
            <a:ext cx="8994911" cy="521579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s-CO" sz="2400" b="1" dirty="0">
                <a:solidFill>
                  <a:srgbClr val="F0B52A"/>
                </a:solidFill>
                <a:latin typeface="Arial" charset="0"/>
                <a:cs typeface="Arial" charset="0"/>
              </a:rPr>
              <a:t>Unidad/Zona/grupo o equipo funcional</a:t>
            </a:r>
            <a:endParaRPr lang="es-ES" sz="2400" b="1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464677" y="6382124"/>
            <a:ext cx="7329241" cy="369646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 i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</a:pPr>
            <a:r>
              <a:rPr lang="es-CO" sz="1800" b="1" i="1" dirty="0">
                <a:solidFill>
                  <a:srgbClr val="F2B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 y fecha de la exposición</a:t>
            </a:r>
            <a:endParaRPr lang="es-ES" sz="1800" b="1" i="1" dirty="0">
              <a:solidFill>
                <a:srgbClr val="F2B8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4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4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53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546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3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7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03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mailto:wigegovi@Gmail.com" TargetMode="Externa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s://www.totalvalidator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hyperlink" Target="http://validator.w3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alimentos&#10;&#10;Descripción generada automáticamente">
            <a:extLst>
              <a:ext uri="{FF2B5EF4-FFF2-40B4-BE49-F238E27FC236}">
                <a16:creationId xmlns:a16="http://schemas.microsoft.com/office/drawing/2014/main" xmlns="" id="{03C4B1F2-8DBA-4BE9-94D4-A9FE0709D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xmlns="" id="{FFAD8F39-354E-4D53-A724-A32658008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2210983" y="65331"/>
            <a:ext cx="15883858" cy="895363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9743" y="1167618"/>
            <a:ext cx="9091228" cy="3171862"/>
          </a:xfrm>
        </p:spPr>
        <p:txBody>
          <a:bodyPr>
            <a:noAutofit/>
          </a:bodyPr>
          <a:lstStyle/>
          <a:p>
            <a:r>
              <a:rPr lang="es-CO" sz="8000" dirty="0" smtClean="0"/>
              <a:t>Fase 5: Plan </a:t>
            </a:r>
            <a:r>
              <a:rPr lang="es-CO" sz="8000" dirty="0"/>
              <a:t>de Mejoramiento del Sitio Web </a:t>
            </a:r>
            <a:r>
              <a:rPr lang="es-CO" sz="8000" dirty="0" smtClean="0"/>
              <a:t>- OVI</a:t>
            </a:r>
            <a:endParaRPr lang="es-ES" sz="8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193024" y="4480223"/>
            <a:ext cx="7285086" cy="573737"/>
          </a:xfrm>
        </p:spPr>
        <p:txBody>
          <a:bodyPr>
            <a:normAutofit/>
          </a:bodyPr>
          <a:lstStyle/>
          <a:p>
            <a:r>
              <a:rPr lang="es-CO" sz="2600" dirty="0" smtClean="0"/>
              <a:t>William Gerardo González Vivas</a:t>
            </a:r>
            <a:endParaRPr lang="es-CO" sz="26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5"/>
          </p:nvPr>
        </p:nvSpPr>
        <p:spPr>
          <a:xfrm>
            <a:off x="6399329" y="4927417"/>
            <a:ext cx="5078781" cy="1440484"/>
          </a:xfrm>
        </p:spPr>
        <p:txBody>
          <a:bodyPr>
            <a:noAutofit/>
          </a:bodyPr>
          <a:lstStyle/>
          <a:p>
            <a:r>
              <a:rPr lang="es-CO" sz="1600" dirty="0" smtClean="0">
                <a:solidFill>
                  <a:schemeClr val="accent5"/>
                </a:solidFill>
              </a:rPr>
              <a:t>Unidad José Acevedo Gómez (JAG)</a:t>
            </a:r>
          </a:p>
          <a:p>
            <a:r>
              <a:rPr lang="es-CO" sz="1600" dirty="0" smtClean="0">
                <a:solidFill>
                  <a:schemeClr val="accent5"/>
                </a:solidFill>
              </a:rPr>
              <a:t>E-mail: </a:t>
            </a:r>
            <a:r>
              <a:rPr lang="es-CO" sz="1600" dirty="0" smtClean="0">
                <a:solidFill>
                  <a:schemeClr val="accent5"/>
                </a:solidFill>
                <a:hlinkClick r:id="rId5"/>
              </a:rPr>
              <a:t>wigegovi@gmail.com</a:t>
            </a:r>
            <a:endParaRPr lang="es-CO" sz="1600" dirty="0" smtClean="0">
              <a:solidFill>
                <a:schemeClr val="accent5"/>
              </a:solidFill>
            </a:endParaRPr>
          </a:p>
          <a:p>
            <a:r>
              <a:rPr lang="es-CO" sz="1600" dirty="0" smtClean="0">
                <a:solidFill>
                  <a:schemeClr val="accent5"/>
                </a:solidFill>
              </a:rPr>
              <a:t>Programa: Ingeniería de Sistemas</a:t>
            </a:r>
          </a:p>
          <a:p>
            <a:r>
              <a:rPr lang="es-CO" sz="1600" dirty="0" smtClean="0">
                <a:solidFill>
                  <a:schemeClr val="accent5"/>
                </a:solidFill>
              </a:rPr>
              <a:t>Skype: </a:t>
            </a:r>
            <a:r>
              <a:rPr lang="es-CO" sz="1600" dirty="0" err="1" smtClean="0">
                <a:solidFill>
                  <a:schemeClr val="accent5"/>
                </a:solidFill>
              </a:rPr>
              <a:t>wigegovi.wigegovi</a:t>
            </a:r>
            <a:endParaRPr lang="es-CO" sz="1600" dirty="0" smtClean="0">
              <a:solidFill>
                <a:schemeClr val="accent5"/>
              </a:solidFill>
            </a:endParaRPr>
          </a:p>
          <a:p>
            <a:r>
              <a:rPr lang="es-CO" sz="1600" dirty="0" smtClean="0">
                <a:solidFill>
                  <a:schemeClr val="accent5"/>
                </a:solidFill>
              </a:rPr>
              <a:t>14 Diciembre 2020</a:t>
            </a:r>
            <a:endParaRPr lang="es-ES" sz="1600" dirty="0">
              <a:solidFill>
                <a:schemeClr val="accent5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BDF1C0E-0A34-41A2-978D-04F67520EC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66" y="-3208065"/>
            <a:ext cx="3578634" cy="32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Bibliografía</a:t>
            </a:r>
            <a:endParaRPr lang="es-CO" sz="30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39591" y="1586519"/>
            <a:ext cx="9910482" cy="457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s-CO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Amundsen</a:t>
            </a: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(s.f.). </a:t>
            </a:r>
            <a:r>
              <a:rPr lang="es-CO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metadatos y su importancia dentro del diseño web</a:t>
            </a: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Recuperado el Diciembre de 2020, de https://www.weareamundsen.com/los-metadatos-y-su-importancia-dentro-del-diseno-web/: https://www.weareamundsen.com/los-metadatos-y-su-importancia-dentro-del-diseno-web/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s-CO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FreeImages</a:t>
            </a: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(s.f.). </a:t>
            </a:r>
            <a:r>
              <a:rPr lang="es-CO" sz="1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Freeimages</a:t>
            </a: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Recuperado el Diciembre de 2020, de https://www.freeimages.com/es/search/html: https://www.freeimages.com/es/search/html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s-CO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Massweb</a:t>
            </a: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(s.f.). </a:t>
            </a:r>
            <a:r>
              <a:rPr lang="es-CO" sz="1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Anatomia</a:t>
            </a:r>
            <a:r>
              <a:rPr lang="es-CO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-de-un-sitio-web-exitoso</a:t>
            </a: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Recuperado el Diciembre de 2020, de https://massweb.com.ar: https://massweb.com.ar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s-CO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Semrush</a:t>
            </a: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(2017). </a:t>
            </a:r>
            <a:r>
              <a:rPr lang="es-CO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Usabilidad: los 12 errores más habituales en la web</a:t>
            </a: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Recuperado el Diciembre de 2020, de https://es.semrush.com/blog/errores-usabilidad-web-habituales/: https://es.semrush.com/blog/errores-usabilidad-web-habituales/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s-CO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SeoAlive</a:t>
            </a: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(febrero de 2020). </a:t>
            </a:r>
            <a:r>
              <a:rPr lang="es-CO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7 Meta </a:t>
            </a:r>
            <a:r>
              <a:rPr lang="es-CO" sz="1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Tags</a:t>
            </a:r>
            <a:r>
              <a:rPr lang="es-CO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más importantes en SEO</a:t>
            </a: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Recuperado el Diciembre de 2020, de https://seoalive.com/meta-tags/.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s-CO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Sosempresa</a:t>
            </a: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(s.f.). </a:t>
            </a:r>
            <a:r>
              <a:rPr lang="es-CO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 puntos para evaluar nuestra página web</a:t>
            </a: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Recuperado el Diciembre de 2020, de https://www.sosempresa.com/2011/07/18/25-puntos-para-evaluar-nuestra-p%C3%A1gina-web/: https://www.sosempresa.com/2011/07/18/25-puntos-para-evaluar-nuestra-p%C3%A1gina-web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971054" y="3920490"/>
            <a:ext cx="8249891" cy="914400"/>
          </a:xfrm>
        </p:spPr>
        <p:txBody>
          <a:bodyPr>
            <a:noAutofit/>
          </a:bodyPr>
          <a:lstStyle/>
          <a:p>
            <a:r>
              <a:rPr lang="es-CO" sz="4000" b="0" dirty="0">
                <a:solidFill>
                  <a:srgbClr val="006680"/>
                </a:solidFill>
              </a:rPr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39993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Aspectos - </a:t>
            </a:r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Plan</a:t>
            </a: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de </a:t>
            </a:r>
            <a:r>
              <a:rPr lang="es-CO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Mejora</a:t>
            </a: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pagina web OVI</a:t>
            </a:r>
            <a:endParaRPr lang="es-CO" sz="3000" dirty="0">
              <a:solidFill>
                <a:schemeClr val="bg1"/>
              </a:solidFill>
            </a:endParaRPr>
          </a:p>
        </p:txBody>
      </p:sp>
      <p:grpSp>
        <p:nvGrpSpPr>
          <p:cNvPr id="65" name="Google Shape;2546;p91">
            <a:extLst>
              <a:ext uri="{FF2B5EF4-FFF2-40B4-BE49-F238E27FC236}">
                <a16:creationId xmlns:a16="http://schemas.microsoft.com/office/drawing/2014/main" xmlns="" id="{E988F63D-AC63-4311-86BE-9C0995B25286}"/>
              </a:ext>
            </a:extLst>
          </p:cNvPr>
          <p:cNvGrpSpPr/>
          <p:nvPr/>
        </p:nvGrpSpPr>
        <p:grpSpPr>
          <a:xfrm>
            <a:off x="4205628" y="2145210"/>
            <a:ext cx="4037479" cy="4047456"/>
            <a:chOff x="1980" y="728"/>
            <a:chExt cx="3642" cy="3651"/>
          </a:xfrm>
        </p:grpSpPr>
        <p:sp>
          <p:nvSpPr>
            <p:cNvPr id="66" name="Google Shape;2547;p91">
              <a:extLst>
                <a:ext uri="{FF2B5EF4-FFF2-40B4-BE49-F238E27FC236}">
                  <a16:creationId xmlns:a16="http://schemas.microsoft.com/office/drawing/2014/main" xmlns="" id="{529B8EC0-CF93-4C89-90EA-C5CFACDD7CA5}"/>
                </a:ext>
              </a:extLst>
            </p:cNvPr>
            <p:cNvSpPr/>
            <p:nvPr/>
          </p:nvSpPr>
          <p:spPr>
            <a:xfrm>
              <a:off x="4519" y="1672"/>
              <a:ext cx="1103" cy="1729"/>
            </a:xfrm>
            <a:custGeom>
              <a:avLst/>
              <a:gdLst/>
              <a:ahLst/>
              <a:cxnLst/>
              <a:rect l="l" t="t" r="r" b="b"/>
              <a:pathLst>
                <a:path w="731" h="1146" extrusionOk="0">
                  <a:moveTo>
                    <a:pt x="111" y="870"/>
                  </a:moveTo>
                  <a:cubicBezTo>
                    <a:pt x="176" y="904"/>
                    <a:pt x="507" y="1086"/>
                    <a:pt x="507" y="1086"/>
                  </a:cubicBezTo>
                  <a:cubicBezTo>
                    <a:pt x="507" y="1086"/>
                    <a:pt x="584" y="1146"/>
                    <a:pt x="649" y="917"/>
                  </a:cubicBezTo>
                  <a:cubicBezTo>
                    <a:pt x="714" y="689"/>
                    <a:pt x="731" y="416"/>
                    <a:pt x="617" y="140"/>
                  </a:cubicBezTo>
                  <a:cubicBezTo>
                    <a:pt x="602" y="104"/>
                    <a:pt x="565" y="0"/>
                    <a:pt x="484" y="52"/>
                  </a:cubicBezTo>
                  <a:cubicBezTo>
                    <a:pt x="403" y="103"/>
                    <a:pt x="75" y="302"/>
                    <a:pt x="75" y="302"/>
                  </a:cubicBezTo>
                  <a:cubicBezTo>
                    <a:pt x="75" y="302"/>
                    <a:pt x="11" y="338"/>
                    <a:pt x="23" y="401"/>
                  </a:cubicBezTo>
                  <a:cubicBezTo>
                    <a:pt x="36" y="463"/>
                    <a:pt x="60" y="594"/>
                    <a:pt x="41" y="692"/>
                  </a:cubicBezTo>
                  <a:cubicBezTo>
                    <a:pt x="23" y="782"/>
                    <a:pt x="0" y="813"/>
                    <a:pt x="111" y="8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67" name="Google Shape;2548;p91">
              <a:extLst>
                <a:ext uri="{FF2B5EF4-FFF2-40B4-BE49-F238E27FC236}">
                  <a16:creationId xmlns:a16="http://schemas.microsoft.com/office/drawing/2014/main" xmlns="" id="{201F6722-FD75-4C94-955F-F82C4D637EF1}"/>
                </a:ext>
              </a:extLst>
            </p:cNvPr>
            <p:cNvSpPr/>
            <p:nvPr/>
          </p:nvSpPr>
          <p:spPr>
            <a:xfrm>
              <a:off x="3883" y="728"/>
              <a:ext cx="1502" cy="1358"/>
            </a:xfrm>
            <a:custGeom>
              <a:avLst/>
              <a:gdLst/>
              <a:ahLst/>
              <a:cxnLst/>
              <a:rect l="l" t="t" r="r" b="b"/>
              <a:pathLst>
                <a:path w="995" h="900" extrusionOk="0">
                  <a:moveTo>
                    <a:pt x="517" y="834"/>
                  </a:moveTo>
                  <a:cubicBezTo>
                    <a:pt x="579" y="796"/>
                    <a:pt x="905" y="604"/>
                    <a:pt x="905" y="604"/>
                  </a:cubicBezTo>
                  <a:cubicBezTo>
                    <a:pt x="905" y="604"/>
                    <a:pt x="995" y="568"/>
                    <a:pt x="831" y="395"/>
                  </a:cubicBezTo>
                  <a:cubicBezTo>
                    <a:pt x="669" y="223"/>
                    <a:pt x="442" y="70"/>
                    <a:pt x="147" y="26"/>
                  </a:cubicBezTo>
                  <a:cubicBezTo>
                    <a:pt x="108" y="21"/>
                    <a:pt x="0" y="0"/>
                    <a:pt x="3" y="96"/>
                  </a:cubicBezTo>
                  <a:cubicBezTo>
                    <a:pt x="6" y="192"/>
                    <a:pt x="9" y="576"/>
                    <a:pt x="9" y="576"/>
                  </a:cubicBezTo>
                  <a:cubicBezTo>
                    <a:pt x="9" y="576"/>
                    <a:pt x="8" y="649"/>
                    <a:pt x="68" y="670"/>
                  </a:cubicBezTo>
                  <a:cubicBezTo>
                    <a:pt x="128" y="692"/>
                    <a:pt x="253" y="737"/>
                    <a:pt x="328" y="804"/>
                  </a:cubicBezTo>
                  <a:cubicBezTo>
                    <a:pt x="396" y="865"/>
                    <a:pt x="411" y="900"/>
                    <a:pt x="517" y="8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68" name="Google Shape;2549;p91">
              <a:extLst>
                <a:ext uri="{FF2B5EF4-FFF2-40B4-BE49-F238E27FC236}">
                  <a16:creationId xmlns:a16="http://schemas.microsoft.com/office/drawing/2014/main" xmlns="" id="{89DFB8C6-3E66-4CEC-AFA4-E6E7B9587024}"/>
                </a:ext>
              </a:extLst>
            </p:cNvPr>
            <p:cNvSpPr/>
            <p:nvPr/>
          </p:nvSpPr>
          <p:spPr>
            <a:xfrm>
              <a:off x="3848" y="3013"/>
              <a:ext cx="1489" cy="1366"/>
            </a:xfrm>
            <a:custGeom>
              <a:avLst/>
              <a:gdLst/>
              <a:ahLst/>
              <a:cxnLst/>
              <a:rect l="l" t="t" r="r" b="b"/>
              <a:pathLst>
                <a:path w="987" h="905" extrusionOk="0">
                  <a:moveTo>
                    <a:pt x="7" y="357"/>
                  </a:moveTo>
                  <a:cubicBezTo>
                    <a:pt x="11" y="430"/>
                    <a:pt x="23" y="808"/>
                    <a:pt x="23" y="808"/>
                  </a:cubicBezTo>
                  <a:cubicBezTo>
                    <a:pt x="23" y="808"/>
                    <a:pt x="11" y="905"/>
                    <a:pt x="242" y="844"/>
                  </a:cubicBezTo>
                  <a:cubicBezTo>
                    <a:pt x="470" y="783"/>
                    <a:pt x="714" y="658"/>
                    <a:pt x="894" y="420"/>
                  </a:cubicBezTo>
                  <a:cubicBezTo>
                    <a:pt x="917" y="389"/>
                    <a:pt x="987" y="304"/>
                    <a:pt x="901" y="261"/>
                  </a:cubicBezTo>
                  <a:cubicBezTo>
                    <a:pt x="815" y="217"/>
                    <a:pt x="477" y="36"/>
                    <a:pt x="477" y="36"/>
                  </a:cubicBezTo>
                  <a:cubicBezTo>
                    <a:pt x="477" y="36"/>
                    <a:pt x="413" y="0"/>
                    <a:pt x="366" y="43"/>
                  </a:cubicBezTo>
                  <a:cubicBezTo>
                    <a:pt x="318" y="85"/>
                    <a:pt x="219" y="173"/>
                    <a:pt x="124" y="206"/>
                  </a:cubicBezTo>
                  <a:cubicBezTo>
                    <a:pt x="38" y="237"/>
                    <a:pt x="0" y="232"/>
                    <a:pt x="7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69" name="Google Shape;2550;p91">
              <a:extLst>
                <a:ext uri="{FF2B5EF4-FFF2-40B4-BE49-F238E27FC236}">
                  <a16:creationId xmlns:a16="http://schemas.microsoft.com/office/drawing/2014/main" xmlns="" id="{D898A48D-0F31-423C-9495-0016F6B5C9C9}"/>
                </a:ext>
              </a:extLst>
            </p:cNvPr>
            <p:cNvSpPr/>
            <p:nvPr/>
          </p:nvSpPr>
          <p:spPr>
            <a:xfrm>
              <a:off x="2245" y="2994"/>
              <a:ext cx="1506" cy="1355"/>
            </a:xfrm>
            <a:custGeom>
              <a:avLst/>
              <a:gdLst/>
              <a:ahLst/>
              <a:cxnLst/>
              <a:rect l="l" t="t" r="r" b="b"/>
              <a:pathLst>
                <a:path w="998" h="898" extrusionOk="0">
                  <a:moveTo>
                    <a:pt x="477" y="67"/>
                  </a:moveTo>
                  <a:cubicBezTo>
                    <a:pt x="415" y="106"/>
                    <a:pt x="90" y="299"/>
                    <a:pt x="90" y="299"/>
                  </a:cubicBezTo>
                  <a:cubicBezTo>
                    <a:pt x="90" y="299"/>
                    <a:pt x="0" y="336"/>
                    <a:pt x="165" y="508"/>
                  </a:cubicBezTo>
                  <a:cubicBezTo>
                    <a:pt x="328" y="679"/>
                    <a:pt x="556" y="831"/>
                    <a:pt x="851" y="873"/>
                  </a:cubicBezTo>
                  <a:cubicBezTo>
                    <a:pt x="890" y="878"/>
                    <a:pt x="998" y="898"/>
                    <a:pt x="995" y="802"/>
                  </a:cubicBezTo>
                  <a:cubicBezTo>
                    <a:pt x="991" y="706"/>
                    <a:pt x="986" y="323"/>
                    <a:pt x="986" y="323"/>
                  </a:cubicBezTo>
                  <a:cubicBezTo>
                    <a:pt x="986" y="323"/>
                    <a:pt x="986" y="250"/>
                    <a:pt x="926" y="229"/>
                  </a:cubicBezTo>
                  <a:cubicBezTo>
                    <a:pt x="866" y="208"/>
                    <a:pt x="741" y="163"/>
                    <a:pt x="666" y="96"/>
                  </a:cubicBezTo>
                  <a:cubicBezTo>
                    <a:pt x="597" y="36"/>
                    <a:pt x="582" y="0"/>
                    <a:pt x="477" y="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0" name="Google Shape;2551;p91">
              <a:extLst>
                <a:ext uri="{FF2B5EF4-FFF2-40B4-BE49-F238E27FC236}">
                  <a16:creationId xmlns:a16="http://schemas.microsoft.com/office/drawing/2014/main" xmlns="" id="{CD38A0AE-0A78-4600-B537-69B43F216425}"/>
                </a:ext>
              </a:extLst>
            </p:cNvPr>
            <p:cNvSpPr/>
            <p:nvPr/>
          </p:nvSpPr>
          <p:spPr>
            <a:xfrm>
              <a:off x="1980" y="1676"/>
              <a:ext cx="1103" cy="1730"/>
            </a:xfrm>
            <a:custGeom>
              <a:avLst/>
              <a:gdLst/>
              <a:ahLst/>
              <a:cxnLst/>
              <a:rect l="l" t="t" r="r" b="b"/>
              <a:pathLst>
                <a:path w="731" h="1146" extrusionOk="0">
                  <a:moveTo>
                    <a:pt x="620" y="276"/>
                  </a:moveTo>
                  <a:cubicBezTo>
                    <a:pt x="555" y="242"/>
                    <a:pt x="224" y="59"/>
                    <a:pt x="224" y="59"/>
                  </a:cubicBezTo>
                  <a:cubicBezTo>
                    <a:pt x="224" y="59"/>
                    <a:pt x="147" y="0"/>
                    <a:pt x="81" y="229"/>
                  </a:cubicBezTo>
                  <a:cubicBezTo>
                    <a:pt x="17" y="456"/>
                    <a:pt x="0" y="730"/>
                    <a:pt x="113" y="1006"/>
                  </a:cubicBezTo>
                  <a:cubicBezTo>
                    <a:pt x="128" y="1042"/>
                    <a:pt x="166" y="1146"/>
                    <a:pt x="246" y="1094"/>
                  </a:cubicBezTo>
                  <a:cubicBezTo>
                    <a:pt x="327" y="1042"/>
                    <a:pt x="656" y="844"/>
                    <a:pt x="656" y="844"/>
                  </a:cubicBezTo>
                  <a:cubicBezTo>
                    <a:pt x="656" y="844"/>
                    <a:pt x="719" y="807"/>
                    <a:pt x="707" y="745"/>
                  </a:cubicBezTo>
                  <a:cubicBezTo>
                    <a:pt x="695" y="682"/>
                    <a:pt x="670" y="552"/>
                    <a:pt x="690" y="453"/>
                  </a:cubicBezTo>
                  <a:cubicBezTo>
                    <a:pt x="708" y="363"/>
                    <a:pt x="731" y="333"/>
                    <a:pt x="620" y="2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1" name="Google Shape;2552;p91">
              <a:extLst>
                <a:ext uri="{FF2B5EF4-FFF2-40B4-BE49-F238E27FC236}">
                  <a16:creationId xmlns:a16="http://schemas.microsoft.com/office/drawing/2014/main" xmlns="" id="{30700F4B-F558-4C7C-9851-C7C5677F6687}"/>
                </a:ext>
              </a:extLst>
            </p:cNvPr>
            <p:cNvSpPr/>
            <p:nvPr/>
          </p:nvSpPr>
          <p:spPr>
            <a:xfrm>
              <a:off x="3132" y="1867"/>
              <a:ext cx="1353" cy="1354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 b="1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Plan de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 b="1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Mejora</a:t>
              </a:r>
              <a:endParaRPr sz="2000" b="1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92" name="Google Shape;2553;p91">
              <a:extLst>
                <a:ext uri="{FF2B5EF4-FFF2-40B4-BE49-F238E27FC236}">
                  <a16:creationId xmlns:a16="http://schemas.microsoft.com/office/drawing/2014/main" xmlns="" id="{7F39493D-C0A4-48CB-899B-11591477C0EA}"/>
                </a:ext>
              </a:extLst>
            </p:cNvPr>
            <p:cNvSpPr/>
            <p:nvPr/>
          </p:nvSpPr>
          <p:spPr>
            <a:xfrm>
              <a:off x="2257" y="730"/>
              <a:ext cx="1503" cy="1343"/>
            </a:xfrm>
            <a:custGeom>
              <a:avLst/>
              <a:gdLst/>
              <a:ahLst/>
              <a:cxnLst/>
              <a:rect l="l" t="t" r="r" b="b"/>
              <a:pathLst>
                <a:path w="996" h="890" extrusionOk="0">
                  <a:moveTo>
                    <a:pt x="982" y="547"/>
                  </a:moveTo>
                  <a:cubicBezTo>
                    <a:pt x="980" y="474"/>
                    <a:pt x="982" y="96"/>
                    <a:pt x="982" y="96"/>
                  </a:cubicBezTo>
                  <a:cubicBezTo>
                    <a:pt x="982" y="96"/>
                    <a:pt x="996" y="0"/>
                    <a:pt x="764" y="53"/>
                  </a:cubicBezTo>
                  <a:cubicBezTo>
                    <a:pt x="534" y="105"/>
                    <a:pt x="286" y="222"/>
                    <a:pt x="98" y="453"/>
                  </a:cubicBezTo>
                  <a:cubicBezTo>
                    <a:pt x="73" y="484"/>
                    <a:pt x="0" y="567"/>
                    <a:pt x="85" y="613"/>
                  </a:cubicBezTo>
                  <a:cubicBezTo>
                    <a:pt x="169" y="659"/>
                    <a:pt x="501" y="852"/>
                    <a:pt x="501" y="852"/>
                  </a:cubicBezTo>
                  <a:cubicBezTo>
                    <a:pt x="501" y="852"/>
                    <a:pt x="563" y="890"/>
                    <a:pt x="612" y="849"/>
                  </a:cubicBezTo>
                  <a:cubicBezTo>
                    <a:pt x="661" y="808"/>
                    <a:pt x="764" y="724"/>
                    <a:pt x="859" y="694"/>
                  </a:cubicBezTo>
                  <a:cubicBezTo>
                    <a:pt x="947" y="667"/>
                    <a:pt x="984" y="672"/>
                    <a:pt x="982" y="5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29" name="Google Shape;2590;p91">
            <a:extLst>
              <a:ext uri="{FF2B5EF4-FFF2-40B4-BE49-F238E27FC236}">
                <a16:creationId xmlns:a16="http://schemas.microsoft.com/office/drawing/2014/main" xmlns="" id="{C65766C7-085D-46FD-A482-0E0C5DC8969B}"/>
              </a:ext>
            </a:extLst>
          </p:cNvPr>
          <p:cNvSpPr txBox="1"/>
          <p:nvPr/>
        </p:nvSpPr>
        <p:spPr>
          <a:xfrm>
            <a:off x="8901332" y="3602452"/>
            <a:ext cx="2218765" cy="37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SEO</a:t>
            </a:r>
            <a:endParaRPr sz="2000" b="1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0" name="Google Shape;2591;p91">
            <a:extLst>
              <a:ext uri="{FF2B5EF4-FFF2-40B4-BE49-F238E27FC236}">
                <a16:creationId xmlns:a16="http://schemas.microsoft.com/office/drawing/2014/main" xmlns="" id="{D58FC025-8E23-485E-901B-ACF6974890CA}"/>
              </a:ext>
            </a:extLst>
          </p:cNvPr>
          <p:cNvGrpSpPr/>
          <p:nvPr/>
        </p:nvGrpSpPr>
        <p:grpSpPr>
          <a:xfrm>
            <a:off x="872473" y="2402688"/>
            <a:ext cx="2489218" cy="944552"/>
            <a:chOff x="9587324" y="2144844"/>
            <a:chExt cx="2489218" cy="944552"/>
          </a:xfrm>
        </p:grpSpPr>
        <p:sp>
          <p:nvSpPr>
            <p:cNvPr id="131" name="Google Shape;2592;p91">
              <a:extLst>
                <a:ext uri="{FF2B5EF4-FFF2-40B4-BE49-F238E27FC236}">
                  <a16:creationId xmlns:a16="http://schemas.microsoft.com/office/drawing/2014/main" xmlns="" id="{B9658ED6-FD1E-4616-B418-34E0FDEB244D}"/>
                </a:ext>
              </a:extLst>
            </p:cNvPr>
            <p:cNvSpPr txBox="1"/>
            <p:nvPr/>
          </p:nvSpPr>
          <p:spPr>
            <a:xfrm>
              <a:off x="9587324" y="2452691"/>
              <a:ext cx="2489218" cy="636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</a:pP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-</a:t>
              </a:r>
              <a:endParaRPr sz="12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2" name="Google Shape;2593;p91">
              <a:extLst>
                <a:ext uri="{FF2B5EF4-FFF2-40B4-BE49-F238E27FC236}">
                  <a16:creationId xmlns:a16="http://schemas.microsoft.com/office/drawing/2014/main" xmlns="" id="{D423A500-3206-4D7B-A7FF-6C19BF303D36}"/>
                </a:ext>
              </a:extLst>
            </p:cNvPr>
            <p:cNvSpPr txBox="1"/>
            <p:nvPr/>
          </p:nvSpPr>
          <p:spPr>
            <a:xfrm>
              <a:off x="9857777" y="2144844"/>
              <a:ext cx="22187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 b="1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Estructura</a:t>
              </a:r>
              <a:endParaRPr lang="es-CO" sz="20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35" name="Google Shape;2596;p91">
            <a:extLst>
              <a:ext uri="{FF2B5EF4-FFF2-40B4-BE49-F238E27FC236}">
                <a16:creationId xmlns:a16="http://schemas.microsoft.com/office/drawing/2014/main" xmlns="" id="{75EF79E2-E967-4679-9A14-2049C5C121BB}"/>
              </a:ext>
            </a:extLst>
          </p:cNvPr>
          <p:cNvSpPr txBox="1"/>
          <p:nvPr/>
        </p:nvSpPr>
        <p:spPr>
          <a:xfrm>
            <a:off x="8852439" y="2388452"/>
            <a:ext cx="2261879" cy="43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 smtClean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Contenido</a:t>
            </a:r>
            <a:endParaRPr lang="es-CO" sz="2000" b="1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6" name="Google Shape;2597;p91">
            <a:extLst>
              <a:ext uri="{FF2B5EF4-FFF2-40B4-BE49-F238E27FC236}">
                <a16:creationId xmlns:a16="http://schemas.microsoft.com/office/drawing/2014/main" xmlns="" id="{A2D84DBB-953B-426E-97B5-A03D0FC8783D}"/>
              </a:ext>
            </a:extLst>
          </p:cNvPr>
          <p:cNvGrpSpPr/>
          <p:nvPr/>
        </p:nvGrpSpPr>
        <p:grpSpPr>
          <a:xfrm>
            <a:off x="872473" y="3522931"/>
            <a:ext cx="2489218" cy="1088860"/>
            <a:chOff x="9587324" y="2144844"/>
            <a:chExt cx="2489218" cy="1088860"/>
          </a:xfrm>
        </p:grpSpPr>
        <p:sp>
          <p:nvSpPr>
            <p:cNvPr id="137" name="Google Shape;2598;p91">
              <a:extLst>
                <a:ext uri="{FF2B5EF4-FFF2-40B4-BE49-F238E27FC236}">
                  <a16:creationId xmlns:a16="http://schemas.microsoft.com/office/drawing/2014/main" xmlns="" id="{28FC6B5D-A6FC-486D-A57C-03407632466D}"/>
                </a:ext>
              </a:extLst>
            </p:cNvPr>
            <p:cNvSpPr txBox="1"/>
            <p:nvPr/>
          </p:nvSpPr>
          <p:spPr>
            <a:xfrm>
              <a:off x="9587324" y="2409149"/>
              <a:ext cx="2489218" cy="8245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 algn="r">
                <a:lnSpc>
                  <a:spcPct val="110000"/>
                </a:lnSpc>
                <a:buClr>
                  <a:schemeClr val="dk2"/>
                </a:buClr>
                <a:buSzPts val="1200"/>
                <a:buFontTx/>
                <a:buChar char="-"/>
              </a:pPr>
              <a:endParaRPr lang="en-US" sz="1600" dirty="0" smtClean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8" name="Google Shape;2599;p91">
              <a:extLst>
                <a:ext uri="{FF2B5EF4-FFF2-40B4-BE49-F238E27FC236}">
                  <a16:creationId xmlns:a16="http://schemas.microsoft.com/office/drawing/2014/main" xmlns="" id="{CB4C9D5F-75CE-49E2-B909-07A9FE7F8FF2}"/>
                </a:ext>
              </a:extLst>
            </p:cNvPr>
            <p:cNvSpPr txBox="1"/>
            <p:nvPr/>
          </p:nvSpPr>
          <p:spPr>
            <a:xfrm>
              <a:off x="9857777" y="2144844"/>
              <a:ext cx="22187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 b="1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Diseño</a:t>
              </a:r>
              <a:endParaRPr lang="es-CO" sz="20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39" name="Google Shape;2600;p91">
            <a:extLst>
              <a:ext uri="{FF2B5EF4-FFF2-40B4-BE49-F238E27FC236}">
                <a16:creationId xmlns:a16="http://schemas.microsoft.com/office/drawing/2014/main" xmlns="" id="{0ED20238-476E-4DD5-A462-F4F7967F7D5B}"/>
              </a:ext>
            </a:extLst>
          </p:cNvPr>
          <p:cNvSpPr/>
          <p:nvPr/>
        </p:nvSpPr>
        <p:spPr>
          <a:xfrm rot="10800000" flipH="1">
            <a:off x="3428498" y="2205148"/>
            <a:ext cx="118905" cy="11420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09700" tIns="54850" rIns="109700" bIns="54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0" name="Google Shape;2601;p91">
            <a:extLst>
              <a:ext uri="{FF2B5EF4-FFF2-40B4-BE49-F238E27FC236}">
                <a16:creationId xmlns:a16="http://schemas.microsoft.com/office/drawing/2014/main" xmlns="" id="{D528676B-6731-42FF-8E43-97E1B5CD0E6B}"/>
              </a:ext>
            </a:extLst>
          </p:cNvPr>
          <p:cNvSpPr/>
          <p:nvPr/>
        </p:nvSpPr>
        <p:spPr>
          <a:xfrm rot="10800000" flipH="1">
            <a:off x="3454401" y="3620487"/>
            <a:ext cx="93002" cy="102027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09700" tIns="54850" rIns="109700" bIns="54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" name="Google Shape;2602;p91">
            <a:extLst>
              <a:ext uri="{FF2B5EF4-FFF2-40B4-BE49-F238E27FC236}">
                <a16:creationId xmlns:a16="http://schemas.microsoft.com/office/drawing/2014/main" xmlns="" id="{D187EC3D-E510-49A7-A4F1-50ACAEC7C413}"/>
              </a:ext>
            </a:extLst>
          </p:cNvPr>
          <p:cNvSpPr/>
          <p:nvPr/>
        </p:nvSpPr>
        <p:spPr>
          <a:xfrm rot="10800000" flipH="1">
            <a:off x="8739077" y="2272553"/>
            <a:ext cx="85446" cy="11420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09700" tIns="54850" rIns="109700" bIns="54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" name="Google Shape;2603;p91">
            <a:extLst>
              <a:ext uri="{FF2B5EF4-FFF2-40B4-BE49-F238E27FC236}">
                <a16:creationId xmlns:a16="http://schemas.microsoft.com/office/drawing/2014/main" xmlns="" id="{3DB889A8-E12C-4357-84D6-065303EA317D}"/>
              </a:ext>
            </a:extLst>
          </p:cNvPr>
          <p:cNvSpPr/>
          <p:nvPr/>
        </p:nvSpPr>
        <p:spPr>
          <a:xfrm rot="10800000" flipH="1">
            <a:off x="8739077" y="3618124"/>
            <a:ext cx="79209" cy="102264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09700" tIns="54850" rIns="109700" bIns="54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43" name="Google Shape;2604;p91">
            <a:extLst>
              <a:ext uri="{FF2B5EF4-FFF2-40B4-BE49-F238E27FC236}">
                <a16:creationId xmlns:a16="http://schemas.microsoft.com/office/drawing/2014/main" xmlns="" id="{2DD124EA-0323-4002-AF3A-1D7E7371B04A}"/>
              </a:ext>
            </a:extLst>
          </p:cNvPr>
          <p:cNvGrpSpPr/>
          <p:nvPr/>
        </p:nvGrpSpPr>
        <p:grpSpPr>
          <a:xfrm>
            <a:off x="872473" y="4927917"/>
            <a:ext cx="2489218" cy="1284197"/>
            <a:chOff x="9587324" y="2123150"/>
            <a:chExt cx="2489218" cy="1284197"/>
          </a:xfrm>
        </p:grpSpPr>
        <p:sp>
          <p:nvSpPr>
            <p:cNvPr id="144" name="Google Shape;2605;p91">
              <a:extLst>
                <a:ext uri="{FF2B5EF4-FFF2-40B4-BE49-F238E27FC236}">
                  <a16:creationId xmlns:a16="http://schemas.microsoft.com/office/drawing/2014/main" xmlns="" id="{E91E7D9D-2849-43C6-A796-19165E3D9765}"/>
                </a:ext>
              </a:extLst>
            </p:cNvPr>
            <p:cNvSpPr txBox="1"/>
            <p:nvPr/>
          </p:nvSpPr>
          <p:spPr>
            <a:xfrm>
              <a:off x="9587324" y="2409149"/>
              <a:ext cx="2489218" cy="998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Arial"/>
                <a:buNone/>
              </a:pP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-. </a:t>
              </a:r>
              <a:endParaRPr sz="16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5" name="Google Shape;2606;p91">
              <a:extLst>
                <a:ext uri="{FF2B5EF4-FFF2-40B4-BE49-F238E27FC236}">
                  <a16:creationId xmlns:a16="http://schemas.microsoft.com/office/drawing/2014/main" xmlns="" id="{4E335097-AFDC-4412-AA6D-684A3E447BC0}"/>
                </a:ext>
              </a:extLst>
            </p:cNvPr>
            <p:cNvSpPr txBox="1"/>
            <p:nvPr/>
          </p:nvSpPr>
          <p:spPr>
            <a:xfrm>
              <a:off x="9814552" y="2123150"/>
              <a:ext cx="22187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 b="1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Navegabilidad</a:t>
              </a:r>
              <a:endParaRPr lang="es-CO" sz="20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6" name="Google Shape;2607;p91">
            <a:extLst>
              <a:ext uri="{FF2B5EF4-FFF2-40B4-BE49-F238E27FC236}">
                <a16:creationId xmlns:a16="http://schemas.microsoft.com/office/drawing/2014/main" xmlns="" id="{B9BE8882-4A6D-45EB-A8D0-E952779DE671}"/>
              </a:ext>
            </a:extLst>
          </p:cNvPr>
          <p:cNvSpPr/>
          <p:nvPr/>
        </p:nvSpPr>
        <p:spPr>
          <a:xfrm rot="10800000" flipH="1">
            <a:off x="3454401" y="5001768"/>
            <a:ext cx="93002" cy="13845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09700" tIns="54850" rIns="109700" bIns="54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" name="Google Shape;2610;p91">
            <a:extLst>
              <a:ext uri="{FF2B5EF4-FFF2-40B4-BE49-F238E27FC236}">
                <a16:creationId xmlns:a16="http://schemas.microsoft.com/office/drawing/2014/main" xmlns="" id="{88360C87-8031-4E53-AF99-D243CC104EBC}"/>
              </a:ext>
            </a:extLst>
          </p:cNvPr>
          <p:cNvSpPr txBox="1"/>
          <p:nvPr/>
        </p:nvSpPr>
        <p:spPr>
          <a:xfrm>
            <a:off x="8901332" y="4990656"/>
            <a:ext cx="22187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Evaluación </a:t>
            </a:r>
            <a:endParaRPr sz="2000" b="1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" name="Google Shape;2611;p91">
            <a:extLst>
              <a:ext uri="{FF2B5EF4-FFF2-40B4-BE49-F238E27FC236}">
                <a16:creationId xmlns:a16="http://schemas.microsoft.com/office/drawing/2014/main" xmlns="" id="{D8E32F4A-A622-4DC3-952B-F1282AF1CDA4}"/>
              </a:ext>
            </a:extLst>
          </p:cNvPr>
          <p:cNvSpPr/>
          <p:nvPr/>
        </p:nvSpPr>
        <p:spPr>
          <a:xfrm rot="10800000" flipH="1">
            <a:off x="8739077" y="5087935"/>
            <a:ext cx="79209" cy="115043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09700" tIns="54850" rIns="109700" bIns="54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280" y="2691712"/>
            <a:ext cx="500005" cy="500005"/>
          </a:xfrm>
          <a:prstGeom prst="rect">
            <a:avLst/>
          </a:prstGeom>
          <a:noFill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25" y="3837751"/>
            <a:ext cx="591696" cy="5916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21" y="5051019"/>
            <a:ext cx="818702" cy="64489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85" y="2648818"/>
            <a:ext cx="615596" cy="61559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44" y="3793531"/>
            <a:ext cx="613354" cy="6133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83" y="5011711"/>
            <a:ext cx="720761" cy="7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es-CO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Estructura – </a:t>
            </a:r>
            <a:r>
              <a:rPr lang="es-CO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Codigo</a:t>
            </a:r>
            <a:r>
              <a:rPr lang="es-CO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HTML – </a:t>
            </a:r>
            <a:r>
              <a:rPr lang="es-CO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Codigo</a:t>
            </a:r>
            <a:r>
              <a:rPr lang="es-CO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CSS</a:t>
            </a:r>
            <a:endParaRPr lang="es-CO" sz="3000" dirty="0">
              <a:solidFill>
                <a:schemeClr val="bg1"/>
              </a:solidFill>
            </a:endParaRPr>
          </a:p>
        </p:txBody>
      </p:sp>
      <p:grpSp>
        <p:nvGrpSpPr>
          <p:cNvPr id="86" name="Google Shape;2632;p92">
            <a:extLst>
              <a:ext uri="{FF2B5EF4-FFF2-40B4-BE49-F238E27FC236}">
                <a16:creationId xmlns:a16="http://schemas.microsoft.com/office/drawing/2014/main" xmlns="" id="{ABA83D50-6F38-4B17-9011-9781C68B5EA8}"/>
              </a:ext>
            </a:extLst>
          </p:cNvPr>
          <p:cNvGrpSpPr/>
          <p:nvPr/>
        </p:nvGrpSpPr>
        <p:grpSpPr>
          <a:xfrm>
            <a:off x="7735084" y="1228660"/>
            <a:ext cx="3912965" cy="2597752"/>
            <a:chOff x="6746875" y="7013511"/>
            <a:chExt cx="7887788" cy="5195496"/>
          </a:xfrm>
        </p:grpSpPr>
        <p:sp>
          <p:nvSpPr>
            <p:cNvPr id="87" name="Google Shape;2633;p92">
              <a:extLst>
                <a:ext uri="{FF2B5EF4-FFF2-40B4-BE49-F238E27FC236}">
                  <a16:creationId xmlns:a16="http://schemas.microsoft.com/office/drawing/2014/main" xmlns="" id="{F6318360-BCAD-4101-8832-0F455F874C40}"/>
                </a:ext>
              </a:extLst>
            </p:cNvPr>
            <p:cNvSpPr txBox="1"/>
            <p:nvPr/>
          </p:nvSpPr>
          <p:spPr>
            <a:xfrm>
              <a:off x="7868112" y="7013511"/>
              <a:ext cx="6766551" cy="5195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marL="171450" lvl="0" indent="-171450">
                <a:lnSpc>
                  <a:spcPct val="110000"/>
                </a:lnSpc>
                <a:buClr>
                  <a:schemeClr val="dk2"/>
                </a:buClr>
                <a:buSzPts val="1200"/>
                <a:buFontTx/>
                <a:buChar char="-"/>
              </a:pPr>
              <a:r>
                <a:rPr lang="es-CO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Código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CSS (</a:t>
              </a:r>
              <a:r>
                <a:rPr lang="es-CO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Estética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de la </a:t>
              </a:r>
              <a:r>
                <a:rPr lang="es-CO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Pagina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)</a:t>
              </a:r>
            </a:p>
            <a:p>
              <a:pPr marL="171450" lvl="0" indent="-171450">
                <a:lnSpc>
                  <a:spcPct val="110000"/>
                </a:lnSpc>
                <a:buClr>
                  <a:schemeClr val="dk2"/>
                </a:buClr>
                <a:buSzPts val="1200"/>
                <a:buFontTx/>
                <a:buChar char="-"/>
              </a:pPr>
              <a:r>
                <a:rPr lang="en-US" sz="1600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 </a:t>
              </a:r>
              <a:r>
                <a:rPr lang="en-US" sz="1600" b="1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Uso</a:t>
              </a:r>
              <a:r>
                <a:rPr lang="en-US" sz="1600" b="1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de </a:t>
              </a:r>
              <a:r>
                <a:rPr lang="en-US" sz="1600" b="1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Selectores</a:t>
              </a:r>
              <a:endParaRPr lang="en-US" sz="1600" b="1" dirty="0" smtClean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marL="171450" lvl="0" indent="-171450">
                <a:lnSpc>
                  <a:spcPct val="110000"/>
                </a:lnSpc>
                <a:buClr>
                  <a:schemeClr val="dk2"/>
                </a:buClr>
                <a:buSzPts val="1200"/>
                <a:buFontTx/>
                <a:buChar char="-"/>
              </a:pP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  </a:t>
              </a:r>
              <a:r>
                <a:rPr lang="en-US" sz="1600" b="1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Uso</a:t>
              </a:r>
              <a:r>
                <a:rPr lang="en-US" sz="1600" b="1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de </a:t>
              </a:r>
              <a:r>
                <a:rPr lang="en-US" sz="1600" b="1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Atributos</a:t>
              </a:r>
              <a:endParaRPr lang="en-US" sz="1600" b="1" dirty="0" smtClean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marL="171450" lvl="0" indent="-171450">
                <a:lnSpc>
                  <a:spcPct val="110000"/>
                </a:lnSpc>
                <a:buClr>
                  <a:schemeClr val="dk2"/>
                </a:buClr>
                <a:buSzPts val="1200"/>
                <a:buFontTx/>
                <a:buChar char="-"/>
              </a:pP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  </a:t>
              </a:r>
              <a:r>
                <a:rPr lang="en-US" sz="1600" b="1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Uso</a:t>
              </a:r>
              <a:r>
                <a:rPr lang="en-US" sz="1600" b="1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 de CSS  grid</a:t>
              </a:r>
              <a:r>
                <a:rPr lang="en-US" sz="1600" b="1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. </a:t>
              </a:r>
              <a:endParaRPr lang="en-US" sz="1600" b="1" dirty="0" smtClean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marL="171450" lvl="0" indent="-171450">
                <a:lnSpc>
                  <a:spcPct val="110000"/>
                </a:lnSpc>
                <a:buClr>
                  <a:schemeClr val="dk2"/>
                </a:buClr>
                <a:buSzPts val="1200"/>
                <a:buFontTx/>
                <a:buChar char="-"/>
              </a:pPr>
              <a:r>
                <a:rPr lang="en-US" sz="1600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          Mayor </a:t>
              </a:r>
              <a:r>
                <a:rPr lang="en-US" sz="1600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flexibilidad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,</a:t>
              </a:r>
            </a:p>
            <a:p>
              <a:pPr marL="171450" lvl="0" indent="-171450">
                <a:lnSpc>
                  <a:spcPct val="110000"/>
                </a:lnSpc>
                <a:buClr>
                  <a:schemeClr val="dk2"/>
                </a:buClr>
                <a:buSzPts val="1200"/>
                <a:buFontTx/>
                <a:buChar char="-"/>
              </a:pPr>
              <a:r>
                <a:rPr lang="en-US" sz="1600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          </a:t>
              </a:r>
              <a:r>
                <a:rPr lang="en-US" sz="1600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Optimización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sz="1600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codigo</a:t>
              </a:r>
              <a:r>
                <a:rPr lang="en-US" sz="1600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, </a:t>
              </a:r>
              <a:endParaRPr lang="en-US" sz="1600" dirty="0" smtClean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marL="171450" lvl="0" indent="-171450">
                <a:lnSpc>
                  <a:spcPct val="110000"/>
                </a:lnSpc>
                <a:buClr>
                  <a:schemeClr val="dk2"/>
                </a:buClr>
                <a:buSzPts val="1200"/>
                <a:buFontTx/>
                <a:buChar char="-"/>
              </a:pPr>
              <a:r>
                <a:rPr lang="en-US" sz="1600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          Responsive </a:t>
              </a:r>
              <a:r>
                <a:rPr lang="en-US" sz="1600" dirty="0" err="1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más</a:t>
              </a:r>
              <a:r>
                <a:rPr lang="en-US" sz="1600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sz="1600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sencillo</a:t>
              </a:r>
              <a:endParaRPr sz="1600" dirty="0"/>
            </a:p>
          </p:txBody>
        </p:sp>
        <p:sp>
          <p:nvSpPr>
            <p:cNvPr id="88" name="Google Shape;2634;p92">
              <a:extLst>
                <a:ext uri="{FF2B5EF4-FFF2-40B4-BE49-F238E27FC236}">
                  <a16:creationId xmlns:a16="http://schemas.microsoft.com/office/drawing/2014/main" xmlns="" id="{E431B40B-363B-4A68-B972-4644B1DA67C3}"/>
                </a:ext>
              </a:extLst>
            </p:cNvPr>
            <p:cNvSpPr/>
            <p:nvPr/>
          </p:nvSpPr>
          <p:spPr>
            <a:xfrm rot="10800000" flipH="1">
              <a:off x="7736447" y="7055485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9" name="Google Shape;2635;p92">
              <a:extLst>
                <a:ext uri="{FF2B5EF4-FFF2-40B4-BE49-F238E27FC236}">
                  <a16:creationId xmlns:a16="http://schemas.microsoft.com/office/drawing/2014/main" xmlns="" id="{42B5DCC1-1438-4A1D-A2B6-FC411659774B}"/>
                </a:ext>
              </a:extLst>
            </p:cNvPr>
            <p:cNvSpPr/>
            <p:nvPr/>
          </p:nvSpPr>
          <p:spPr>
            <a:xfrm>
              <a:off x="6746875" y="7189165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" y="2709709"/>
            <a:ext cx="2241570" cy="222203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0" y="4700908"/>
            <a:ext cx="378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Fuente: https</a:t>
            </a:r>
            <a:r>
              <a:rPr lang="es-CO" sz="1200" dirty="0"/>
              <a:t>://www.istockphoto.com/es/foto/lenguaje-de-marcado-html-hyper-text-gm1153739515-313460667</a:t>
            </a:r>
          </a:p>
        </p:txBody>
      </p:sp>
      <p:grpSp>
        <p:nvGrpSpPr>
          <p:cNvPr id="25" name="Google Shape;2632;p92">
            <a:extLst>
              <a:ext uri="{FF2B5EF4-FFF2-40B4-BE49-F238E27FC236}">
                <a16:creationId xmlns:a16="http://schemas.microsoft.com/office/drawing/2014/main" xmlns="" id="{ABA83D50-6F38-4B17-9011-9781C68B5EA8}"/>
              </a:ext>
            </a:extLst>
          </p:cNvPr>
          <p:cNvGrpSpPr/>
          <p:nvPr/>
        </p:nvGrpSpPr>
        <p:grpSpPr>
          <a:xfrm>
            <a:off x="3143713" y="1293899"/>
            <a:ext cx="4591368" cy="5444525"/>
            <a:chOff x="6720071" y="7013508"/>
            <a:chExt cx="11204093" cy="9441796"/>
          </a:xfrm>
        </p:grpSpPr>
        <p:sp>
          <p:nvSpPr>
            <p:cNvPr id="26" name="Google Shape;2633;p92">
              <a:extLst>
                <a:ext uri="{FF2B5EF4-FFF2-40B4-BE49-F238E27FC236}">
                  <a16:creationId xmlns:a16="http://schemas.microsoft.com/office/drawing/2014/main" xmlns="" id="{F6318360-BCAD-4101-8832-0F455F874C40}"/>
                </a:ext>
              </a:extLst>
            </p:cNvPr>
            <p:cNvSpPr txBox="1"/>
            <p:nvPr/>
          </p:nvSpPr>
          <p:spPr>
            <a:xfrm>
              <a:off x="7868113" y="7013508"/>
              <a:ext cx="10056051" cy="9441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marL="171450" lvl="0" indent="-171450">
                <a:lnSpc>
                  <a:spcPct val="110000"/>
                </a:lnSpc>
                <a:buClr>
                  <a:schemeClr val="dk2"/>
                </a:buClr>
                <a:buSzPts val="1200"/>
                <a:buFontTx/>
                <a:buChar char="-"/>
              </a:pPr>
              <a:r>
                <a:rPr lang="es-CO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Código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HTML. (</a:t>
              </a:r>
              <a:r>
                <a:rPr lang="es-CO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Contenido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de la </a:t>
              </a:r>
              <a:r>
                <a:rPr lang="es-CO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Pagina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)</a:t>
              </a:r>
            </a:p>
            <a:p>
              <a:pPr marL="171450" lvl="0" indent="-171450">
                <a:lnSpc>
                  <a:spcPct val="110000"/>
                </a:lnSpc>
                <a:buClr>
                  <a:schemeClr val="dk2"/>
                </a:buClr>
                <a:buSzPts val="1200"/>
                <a:buFontTx/>
                <a:buChar char="-"/>
              </a:pP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  </a:t>
              </a:r>
              <a:r>
                <a:rPr lang="en-US" sz="1600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Estructura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Base</a:t>
              </a:r>
            </a:p>
            <a:p>
              <a:pPr marL="285750" lvl="0" indent="-285750">
                <a:lnSpc>
                  <a:spcPct val="110000"/>
                </a:lnSpc>
                <a:buClr>
                  <a:schemeClr val="dk2"/>
                </a:buClr>
                <a:buSzPts val="1200"/>
                <a:buFontTx/>
                <a:buChar char="-"/>
              </a:pPr>
              <a:r>
                <a:rPr lang="en-US" sz="1600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Etiquetas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Meta (author,   </a:t>
              </a:r>
              <a:r>
                <a:rPr lang="en-US" sz="1600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descripcion,keywords</a:t>
              </a:r>
              <a:r>
                <a:rPr lang="en-US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)</a:t>
              </a:r>
            </a:p>
            <a:p>
              <a:pPr marL="285750" lvl="0" indent="-285750">
                <a:lnSpc>
                  <a:spcPct val="110000"/>
                </a:lnSpc>
                <a:buClr>
                  <a:schemeClr val="dk2"/>
                </a:buClr>
                <a:buSzPts val="1200"/>
                <a:buFontTx/>
                <a:buChar char="-"/>
              </a:pPr>
              <a:endParaRPr lang="en-US" sz="1600" dirty="0" smtClean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r>
                <a:rPr lang="en-US" sz="1050" b="1" dirty="0"/>
                <a:t>&lt;!</a:t>
              </a:r>
              <a:r>
                <a:rPr lang="en-US" sz="1050" b="1" dirty="0" err="1"/>
                <a:t>doctype</a:t>
              </a:r>
              <a:r>
                <a:rPr lang="en-US" sz="1050" b="1" dirty="0"/>
                <a:t> html&gt;</a:t>
              </a:r>
              <a:endParaRPr lang="es-ES" sz="1050" b="1" dirty="0"/>
            </a:p>
            <a:p>
              <a:r>
                <a:rPr lang="en-US" sz="1050" b="1" dirty="0"/>
                <a:t> &lt;html&gt;</a:t>
              </a:r>
              <a:endParaRPr lang="es-ES" sz="1050" b="1" dirty="0"/>
            </a:p>
            <a:p>
              <a:r>
                <a:rPr lang="en-US" sz="1050" b="1" dirty="0"/>
                <a:t> </a:t>
              </a:r>
              <a:r>
                <a:rPr lang="en-US" sz="1050" b="1" dirty="0" smtClean="0"/>
                <a:t>   </a:t>
              </a:r>
              <a:r>
                <a:rPr lang="en-US" sz="1050" b="1" dirty="0"/>
                <a:t>&lt;head&gt;</a:t>
              </a:r>
              <a:endParaRPr lang="es-ES" sz="1050" b="1" dirty="0"/>
            </a:p>
            <a:p>
              <a:r>
                <a:rPr lang="en-US" sz="1050" b="1" dirty="0"/>
                <a:t>      &lt;meta charset="utf-8"/&gt;</a:t>
              </a:r>
              <a:endParaRPr lang="es-ES" sz="1050" b="1" dirty="0"/>
            </a:p>
            <a:p>
              <a:r>
                <a:rPr lang="en-US" sz="1050" b="1" dirty="0"/>
                <a:t>      </a:t>
              </a:r>
              <a:r>
                <a:rPr lang="es-ES" sz="1050" b="1" dirty="0"/>
                <a:t>&lt;meta </a:t>
              </a:r>
              <a:r>
                <a:rPr lang="es-ES" sz="1050" b="1" dirty="0" err="1"/>
                <a:t>name</a:t>
              </a:r>
              <a:r>
                <a:rPr lang="es-ES" sz="1050" b="1" dirty="0"/>
                <a:t>="</a:t>
              </a:r>
              <a:r>
                <a:rPr lang="es-ES" sz="1050" b="1" dirty="0" err="1"/>
                <a:t>description</a:t>
              </a:r>
              <a:r>
                <a:rPr lang="es-ES" sz="1050" b="1" dirty="0"/>
                <a:t>" </a:t>
              </a:r>
              <a:r>
                <a:rPr lang="es-ES" sz="1050" b="1" dirty="0" err="1"/>
                <a:t>content</a:t>
              </a:r>
              <a:r>
                <a:rPr lang="es-ES" sz="1050" b="1" dirty="0"/>
                <a:t>="Resumen del contenido de la página"&gt;   </a:t>
              </a:r>
            </a:p>
            <a:p>
              <a:r>
                <a:rPr lang="es-ES" sz="1050" b="1" dirty="0"/>
                <a:t>      &lt;</a:t>
              </a:r>
              <a:r>
                <a:rPr lang="es-ES" sz="1050" b="1" dirty="0" err="1"/>
                <a:t>title</a:t>
              </a:r>
              <a:r>
                <a:rPr lang="es-ES" sz="1050" b="1" dirty="0"/>
                <a:t>&gt;Título de la página&lt;/</a:t>
              </a:r>
              <a:r>
                <a:rPr lang="es-ES" sz="1050" b="1" dirty="0" err="1"/>
                <a:t>title</a:t>
              </a:r>
              <a:r>
                <a:rPr lang="es-ES" sz="1050" b="1" dirty="0"/>
                <a:t>&gt;</a:t>
              </a:r>
            </a:p>
            <a:p>
              <a:r>
                <a:rPr lang="es-ES" sz="1050" b="1" dirty="0"/>
                <a:t>      </a:t>
              </a:r>
              <a:r>
                <a:rPr lang="en-US" sz="1050" b="1" dirty="0"/>
                <a:t>&lt;link </a:t>
              </a:r>
              <a:r>
                <a:rPr lang="en-US" sz="1050" b="1" dirty="0" err="1"/>
                <a:t>rel</a:t>
              </a:r>
              <a:r>
                <a:rPr lang="en-US" sz="1050" b="1" dirty="0"/>
                <a:t>="stylesheet" </a:t>
              </a:r>
              <a:r>
                <a:rPr lang="en-US" sz="1050" b="1" dirty="0" err="1"/>
                <a:t>href</a:t>
              </a:r>
              <a:r>
                <a:rPr lang="en-US" sz="1050" b="1" dirty="0"/>
                <a:t>="</a:t>
              </a:r>
              <a:r>
                <a:rPr lang="en-US" sz="1050" b="1" dirty="0" err="1"/>
                <a:t>css</a:t>
              </a:r>
              <a:r>
                <a:rPr lang="en-US" sz="1050" b="1" dirty="0"/>
                <a:t>/estilo.css" type="text/</a:t>
              </a:r>
              <a:r>
                <a:rPr lang="en-US" sz="1050" b="1" dirty="0" err="1"/>
                <a:t>css</a:t>
              </a:r>
              <a:r>
                <a:rPr lang="en-US" sz="1050" b="1" dirty="0"/>
                <a:t>"/&gt;</a:t>
              </a:r>
              <a:endParaRPr lang="es-ES" sz="1050" b="1" dirty="0"/>
            </a:p>
            <a:p>
              <a:r>
                <a:rPr lang="en-US" sz="1050" b="1" dirty="0"/>
                <a:t>      &lt;script type="text/</a:t>
              </a:r>
              <a:r>
                <a:rPr lang="en-US" sz="1050" b="1" dirty="0" err="1"/>
                <a:t>javascript</a:t>
              </a:r>
              <a:r>
                <a:rPr lang="en-US" sz="1050" b="1" dirty="0"/>
                <a:t>" </a:t>
              </a:r>
              <a:r>
                <a:rPr lang="en-US" sz="1050" b="1" dirty="0" err="1"/>
                <a:t>src</a:t>
              </a:r>
              <a:r>
                <a:rPr lang="en-US" sz="1050" b="1" dirty="0"/>
                <a:t>="</a:t>
              </a:r>
              <a:r>
                <a:rPr lang="en-US" sz="1050" b="1" dirty="0" err="1"/>
                <a:t>js</a:t>
              </a:r>
              <a:r>
                <a:rPr lang="en-US" sz="1050" b="1" dirty="0"/>
                <a:t>/codigo.js"&gt;&lt;/script&gt;</a:t>
              </a:r>
              <a:endParaRPr lang="es-ES" sz="1050" b="1" dirty="0"/>
            </a:p>
            <a:p>
              <a:r>
                <a:rPr lang="en-US" sz="1050" b="1" dirty="0"/>
                <a:t>      &lt;meta name="viewport" content="width=device-width, initial-scale=1.0"&gt;</a:t>
              </a:r>
              <a:endParaRPr lang="es-ES" sz="1050" b="1" dirty="0"/>
            </a:p>
            <a:p>
              <a:r>
                <a:rPr lang="en-US" sz="1050" b="1" dirty="0"/>
                <a:t>   &lt;/head&gt;</a:t>
              </a:r>
              <a:endParaRPr lang="es-ES" sz="1050" b="1" dirty="0"/>
            </a:p>
            <a:p>
              <a:r>
                <a:rPr lang="en-US" sz="1050" b="1" dirty="0"/>
                <a:t> </a:t>
              </a:r>
              <a:r>
                <a:rPr lang="en-US" sz="1050" b="1" dirty="0" smtClean="0"/>
                <a:t>   </a:t>
              </a:r>
              <a:r>
                <a:rPr lang="en-US" sz="1050" b="1" dirty="0"/>
                <a:t>&lt;body&gt;</a:t>
              </a:r>
              <a:endParaRPr lang="es-ES" sz="1050" b="1" dirty="0"/>
            </a:p>
            <a:p>
              <a:r>
                <a:rPr lang="en-US" sz="1050" b="1" dirty="0"/>
                <a:t>   	&lt;header&gt;</a:t>
              </a:r>
              <a:r>
                <a:rPr lang="en-US" sz="1050" b="1" dirty="0" err="1"/>
                <a:t>cabecera</a:t>
              </a:r>
              <a:r>
                <a:rPr lang="en-US" sz="1050" b="1" dirty="0"/>
                <a:t>&lt;/header&gt;</a:t>
              </a:r>
              <a:endParaRPr lang="es-ES" sz="1050" b="1" dirty="0"/>
            </a:p>
            <a:p>
              <a:r>
                <a:rPr lang="en-US" sz="1050" b="1" dirty="0"/>
                <a:t>   	&lt;</a:t>
              </a:r>
              <a:r>
                <a:rPr lang="en-US" sz="1050" b="1" dirty="0" err="1"/>
                <a:t>nav</a:t>
              </a:r>
              <a:r>
                <a:rPr lang="en-US" sz="1050" b="1" dirty="0"/>
                <a:t>&gt;</a:t>
              </a:r>
              <a:endParaRPr lang="es-ES" sz="1050" b="1" dirty="0"/>
            </a:p>
            <a:p>
              <a:r>
                <a:rPr lang="en-US" sz="1050" b="1" dirty="0"/>
                <a:t>   	    enlace1</a:t>
              </a:r>
              <a:endParaRPr lang="es-ES" sz="1050" b="1" dirty="0"/>
            </a:p>
            <a:p>
              <a:r>
                <a:rPr lang="en-US" sz="1050" b="1" dirty="0"/>
                <a:t>   	&lt;/</a:t>
              </a:r>
              <a:r>
                <a:rPr lang="en-US" sz="1050" b="1" dirty="0" err="1"/>
                <a:t>nav</a:t>
              </a:r>
              <a:r>
                <a:rPr lang="en-US" sz="1050" b="1" dirty="0"/>
                <a:t>&gt;</a:t>
              </a:r>
              <a:endParaRPr lang="es-ES" sz="1050" b="1" dirty="0"/>
            </a:p>
            <a:p>
              <a:r>
                <a:rPr lang="en-US" sz="1050" b="1" dirty="0"/>
                <a:t>   	&lt;main&gt;</a:t>
              </a:r>
              <a:endParaRPr lang="es-ES" sz="1050" b="1" dirty="0"/>
            </a:p>
            <a:p>
              <a:r>
                <a:rPr lang="en-US" sz="1050" b="1" dirty="0"/>
                <a:t>   	   </a:t>
              </a:r>
              <a:r>
                <a:rPr lang="es-ES" sz="1050" b="1" dirty="0"/>
                <a:t>&lt;</a:t>
              </a:r>
              <a:r>
                <a:rPr lang="es-ES" sz="1050" b="1" dirty="0" err="1"/>
                <a:t>section</a:t>
              </a:r>
              <a:r>
                <a:rPr lang="es-ES" sz="1050" b="1" dirty="0"/>
                <a:t>&gt;</a:t>
              </a:r>
            </a:p>
            <a:p>
              <a:r>
                <a:rPr lang="es-ES" sz="1050" b="1" dirty="0"/>
                <a:t>   	  	&lt;</a:t>
              </a:r>
              <a:r>
                <a:rPr lang="es-ES" sz="1050" b="1" dirty="0" err="1"/>
                <a:t>article</a:t>
              </a:r>
              <a:r>
                <a:rPr lang="es-ES" sz="1050" b="1" dirty="0"/>
                <a:t>&gt; contenido &lt;/</a:t>
              </a:r>
              <a:r>
                <a:rPr lang="es-ES" sz="1050" b="1" dirty="0" err="1"/>
                <a:t>article</a:t>
              </a:r>
              <a:r>
                <a:rPr lang="es-ES" sz="1050" b="1" dirty="0"/>
                <a:t>&gt;</a:t>
              </a:r>
            </a:p>
            <a:p>
              <a:r>
                <a:rPr lang="es-ES" sz="1050" b="1" dirty="0"/>
                <a:t>   	   &lt;/</a:t>
              </a:r>
              <a:r>
                <a:rPr lang="es-ES" sz="1050" b="1" dirty="0" err="1"/>
                <a:t>section</a:t>
              </a:r>
              <a:r>
                <a:rPr lang="es-ES" sz="1050" b="1" dirty="0"/>
                <a:t>&gt;</a:t>
              </a:r>
            </a:p>
            <a:p>
              <a:r>
                <a:rPr lang="es-ES" sz="1050" b="1" dirty="0"/>
                <a:t>   	&lt;/</a:t>
              </a:r>
              <a:r>
                <a:rPr lang="es-ES" sz="1050" b="1" dirty="0" err="1"/>
                <a:t>main</a:t>
              </a:r>
              <a:r>
                <a:rPr lang="es-ES" sz="1050" b="1" dirty="0"/>
                <a:t>&gt;</a:t>
              </a:r>
            </a:p>
            <a:p>
              <a:r>
                <a:rPr lang="es-ES" sz="1050" b="1" dirty="0"/>
                <a:t>   	&lt;</a:t>
              </a:r>
              <a:r>
                <a:rPr lang="es-ES" sz="1050" b="1" dirty="0" err="1"/>
                <a:t>footer</a:t>
              </a:r>
              <a:r>
                <a:rPr lang="es-ES" sz="1050" b="1" dirty="0"/>
                <a:t>&gt; © pie de la página &lt;/</a:t>
              </a:r>
              <a:r>
                <a:rPr lang="es-ES" sz="1050" b="1" dirty="0" err="1"/>
                <a:t>footer</a:t>
              </a:r>
              <a:r>
                <a:rPr lang="es-ES" sz="1050" b="1" dirty="0"/>
                <a:t>&gt;</a:t>
              </a:r>
            </a:p>
            <a:p>
              <a:r>
                <a:rPr lang="es-ES" sz="1050" b="1" dirty="0"/>
                <a:t>   &lt;/</a:t>
              </a:r>
              <a:r>
                <a:rPr lang="es-ES" sz="1050" b="1" dirty="0" err="1"/>
                <a:t>body</a:t>
              </a:r>
              <a:r>
                <a:rPr lang="es-ES" sz="1050" b="1" dirty="0"/>
                <a:t>&gt;</a:t>
              </a:r>
            </a:p>
            <a:p>
              <a:r>
                <a:rPr lang="es-ES" sz="1050" b="1" dirty="0"/>
                <a:t> </a:t>
              </a:r>
              <a:r>
                <a:rPr lang="es-ES" sz="1050" b="1" dirty="0" smtClean="0"/>
                <a:t> </a:t>
              </a:r>
              <a:r>
                <a:rPr lang="es-ES" sz="1050" b="1" dirty="0"/>
                <a:t>&lt;/</a:t>
              </a:r>
              <a:r>
                <a:rPr lang="es-ES" sz="1050" b="1" dirty="0" err="1"/>
                <a:t>html</a:t>
              </a:r>
              <a:r>
                <a:rPr lang="es-ES" sz="1050" b="1" dirty="0"/>
                <a:t>&gt;</a:t>
              </a:r>
            </a:p>
            <a:p>
              <a:pPr marL="171450" lvl="0" indent="-171450">
                <a:lnSpc>
                  <a:spcPct val="110000"/>
                </a:lnSpc>
                <a:buClr>
                  <a:schemeClr val="dk2"/>
                </a:buClr>
                <a:buSzPts val="1200"/>
                <a:buFontTx/>
                <a:buChar char="-"/>
              </a:pPr>
              <a:r>
                <a:rPr lang="en-US" sz="1050" b="1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	</a:t>
              </a:r>
              <a:endParaRPr b="1" dirty="0"/>
            </a:p>
          </p:txBody>
        </p:sp>
        <p:sp>
          <p:nvSpPr>
            <p:cNvPr id="27" name="Google Shape;2634;p92">
              <a:extLst>
                <a:ext uri="{FF2B5EF4-FFF2-40B4-BE49-F238E27FC236}">
                  <a16:creationId xmlns:a16="http://schemas.microsoft.com/office/drawing/2014/main" xmlns="" id="{E431B40B-363B-4A68-B972-4644B1DA67C3}"/>
                </a:ext>
              </a:extLst>
            </p:cNvPr>
            <p:cNvSpPr/>
            <p:nvPr/>
          </p:nvSpPr>
          <p:spPr>
            <a:xfrm rot="10800000" flipH="1">
              <a:off x="7736447" y="7055485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8" name="Google Shape;2635;p92">
              <a:extLst>
                <a:ext uri="{FF2B5EF4-FFF2-40B4-BE49-F238E27FC236}">
                  <a16:creationId xmlns:a16="http://schemas.microsoft.com/office/drawing/2014/main" xmlns="" id="{42B5DCC1-1438-4A1D-A2B6-FC411659774B}"/>
                </a:ext>
              </a:extLst>
            </p:cNvPr>
            <p:cNvSpPr/>
            <p:nvPr/>
          </p:nvSpPr>
          <p:spPr>
            <a:xfrm>
              <a:off x="6720071" y="7189165"/>
              <a:ext cx="673719" cy="515104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15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Diseño</a:t>
            </a:r>
            <a:endParaRPr lang="es-CO" sz="3000" dirty="0">
              <a:solidFill>
                <a:schemeClr val="bg1"/>
              </a:solidFill>
            </a:endParaRPr>
          </a:p>
        </p:txBody>
      </p:sp>
      <p:grpSp>
        <p:nvGrpSpPr>
          <p:cNvPr id="81" name="Google Shape;2627;p92">
            <a:extLst>
              <a:ext uri="{FF2B5EF4-FFF2-40B4-BE49-F238E27FC236}">
                <a16:creationId xmlns:a16="http://schemas.microsoft.com/office/drawing/2014/main" xmlns="" id="{39C0EECB-AB72-48F6-B869-8BBAB3AC0761}"/>
              </a:ext>
            </a:extLst>
          </p:cNvPr>
          <p:cNvGrpSpPr/>
          <p:nvPr/>
        </p:nvGrpSpPr>
        <p:grpSpPr>
          <a:xfrm>
            <a:off x="557247" y="1979049"/>
            <a:ext cx="5924235" cy="1099507"/>
            <a:chOff x="6763349" y="5575525"/>
            <a:chExt cx="11848470" cy="2199014"/>
          </a:xfrm>
        </p:grpSpPr>
        <p:sp>
          <p:nvSpPr>
            <p:cNvPr id="82" name="Google Shape;2628;p92">
              <a:extLst>
                <a:ext uri="{FF2B5EF4-FFF2-40B4-BE49-F238E27FC236}">
                  <a16:creationId xmlns:a16="http://schemas.microsoft.com/office/drawing/2014/main" xmlns="" id="{59505F44-5605-4E15-993A-CB43A3AD30B2}"/>
                </a:ext>
              </a:extLst>
            </p:cNvPr>
            <p:cNvSpPr txBox="1"/>
            <p:nvPr/>
          </p:nvSpPr>
          <p:spPr>
            <a:xfrm>
              <a:off x="7868115" y="5575525"/>
              <a:ext cx="10743704" cy="2199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algn="just"/>
              <a:r>
                <a:rPr lang="es-CO" sz="1600" b="1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Diseño</a:t>
              </a:r>
              <a:r>
                <a:rPr lang="en-US" sz="1600" b="1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Responsive</a:t>
              </a:r>
              <a:endParaRPr lang="en-US" sz="1600" b="1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. 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Diseño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adaptable y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Ajustable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al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tamaño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de las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pantallas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de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dife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rentes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dispositivos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(PC, Tablet,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Samerphone</a:t>
              </a:r>
              <a:r>
                <a:rPr lang="en-US" sz="1600" dirty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)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endParaRPr sz="1600" dirty="0"/>
            </a:p>
          </p:txBody>
        </p:sp>
        <p:sp>
          <p:nvSpPr>
            <p:cNvPr id="83" name="Google Shape;2629;p92">
              <a:extLst>
                <a:ext uri="{FF2B5EF4-FFF2-40B4-BE49-F238E27FC236}">
                  <a16:creationId xmlns:a16="http://schemas.microsoft.com/office/drawing/2014/main" xmlns="" id="{14D81E0A-9949-4FB0-8C51-D846AC6D5A97}"/>
                </a:ext>
              </a:extLst>
            </p:cNvPr>
            <p:cNvSpPr/>
            <p:nvPr/>
          </p:nvSpPr>
          <p:spPr>
            <a:xfrm rot="10800000" flipH="1">
              <a:off x="7736447" y="5598472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4" name="Google Shape;2630;p92">
              <a:extLst>
                <a:ext uri="{FF2B5EF4-FFF2-40B4-BE49-F238E27FC236}">
                  <a16:creationId xmlns:a16="http://schemas.microsoft.com/office/drawing/2014/main" xmlns="" id="{50D653DC-C9A9-4B5A-AD1D-FB0E25200AD4}"/>
                </a:ext>
              </a:extLst>
            </p:cNvPr>
            <p:cNvSpPr/>
            <p:nvPr/>
          </p:nvSpPr>
          <p:spPr>
            <a:xfrm rot="10800000" flipH="1">
              <a:off x="7736447" y="5607944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5" name="Google Shape;2631;p92">
              <a:extLst>
                <a:ext uri="{FF2B5EF4-FFF2-40B4-BE49-F238E27FC236}">
                  <a16:creationId xmlns:a16="http://schemas.microsoft.com/office/drawing/2014/main" xmlns="" id="{6A7D682E-172B-4288-A290-65B88B7125BE}"/>
                </a:ext>
              </a:extLst>
            </p:cNvPr>
            <p:cNvSpPr/>
            <p:nvPr/>
          </p:nvSpPr>
          <p:spPr>
            <a:xfrm>
              <a:off x="6763349" y="5765073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86" name="Google Shape;2632;p92">
            <a:extLst>
              <a:ext uri="{FF2B5EF4-FFF2-40B4-BE49-F238E27FC236}">
                <a16:creationId xmlns:a16="http://schemas.microsoft.com/office/drawing/2014/main" xmlns="" id="{ABA83D50-6F38-4B17-9011-9781C68B5EA8}"/>
              </a:ext>
            </a:extLst>
          </p:cNvPr>
          <p:cNvGrpSpPr/>
          <p:nvPr/>
        </p:nvGrpSpPr>
        <p:grpSpPr>
          <a:xfrm>
            <a:off x="549011" y="3128344"/>
            <a:ext cx="6241754" cy="1352209"/>
            <a:chOff x="6746875" y="7013508"/>
            <a:chExt cx="12231322" cy="2704418"/>
          </a:xfrm>
        </p:grpSpPr>
        <p:sp>
          <p:nvSpPr>
            <p:cNvPr id="87" name="Google Shape;2633;p92">
              <a:extLst>
                <a:ext uri="{FF2B5EF4-FFF2-40B4-BE49-F238E27FC236}">
                  <a16:creationId xmlns:a16="http://schemas.microsoft.com/office/drawing/2014/main" xmlns="" id="{F6318360-BCAD-4101-8832-0F455F874C40}"/>
                </a:ext>
              </a:extLst>
            </p:cNvPr>
            <p:cNvSpPr txBox="1"/>
            <p:nvPr/>
          </p:nvSpPr>
          <p:spPr>
            <a:xfrm>
              <a:off x="7868113" y="7013508"/>
              <a:ext cx="11110084" cy="2704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lvl="0">
                <a:lnSpc>
                  <a:spcPct val="110000"/>
                </a:lnSpc>
                <a:buClr>
                  <a:schemeClr val="dk2"/>
                </a:buClr>
                <a:buSzPts val="1200"/>
              </a:pPr>
              <a:r>
                <a:rPr lang="es-CO" sz="1600" b="1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Imágenes</a:t>
              </a:r>
            </a:p>
            <a:p>
              <a:pPr lvl="0">
                <a:lnSpc>
                  <a:spcPct val="110000"/>
                </a:lnSpc>
                <a:buClr>
                  <a:schemeClr val="dk2"/>
                </a:buClr>
                <a:buSzPts val="1200"/>
              </a:pPr>
              <a:r>
                <a:rPr lang="es-CO" sz="1600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   </a:t>
              </a:r>
              <a:r>
                <a:rPr lang="es-CO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 Imágenes grandes , llamativas , de impacto (relacionadas con  objetivos)</a:t>
              </a:r>
            </a:p>
            <a:p>
              <a:pPr lvl="0">
                <a:lnSpc>
                  <a:spcPct val="110000"/>
                </a:lnSpc>
                <a:buClr>
                  <a:schemeClr val="dk2"/>
                </a:buClr>
                <a:buSzPts val="1200"/>
              </a:pPr>
              <a:r>
                <a:rPr lang="es-CO" sz="1600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s-CO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    </a:t>
              </a:r>
              <a:r>
                <a:rPr lang="es-CO" sz="1600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Imágenes pesadas = sitio web </a:t>
              </a:r>
              <a:r>
                <a:rPr lang="es-CO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lento = Perdida de cliente </a:t>
              </a:r>
            </a:p>
            <a:p>
              <a:pPr lvl="0">
                <a:lnSpc>
                  <a:spcPct val="110000"/>
                </a:lnSpc>
                <a:buClr>
                  <a:schemeClr val="dk2"/>
                </a:buClr>
                <a:buSzPts val="1200"/>
              </a:pPr>
              <a:r>
                <a:rPr lang="es-CO" sz="1600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s-CO" sz="1600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   Uso de Optimizador </a:t>
              </a:r>
              <a:r>
                <a:rPr lang="es-CO" sz="1600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de Imágenes</a:t>
              </a:r>
              <a:endParaRPr lang="es-CO" sz="1600" dirty="0" smtClean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lvl="0">
                <a:lnSpc>
                  <a:spcPct val="110000"/>
                </a:lnSpc>
                <a:buClr>
                  <a:schemeClr val="dk2"/>
                </a:buClr>
                <a:buSzPts val="1200"/>
              </a:pPr>
              <a:endParaRPr lang="es-CO" sz="1600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8" name="Google Shape;2634;p92">
              <a:extLst>
                <a:ext uri="{FF2B5EF4-FFF2-40B4-BE49-F238E27FC236}">
                  <a16:creationId xmlns:a16="http://schemas.microsoft.com/office/drawing/2014/main" xmlns="" id="{E431B40B-363B-4A68-B972-4644B1DA67C3}"/>
                </a:ext>
              </a:extLst>
            </p:cNvPr>
            <p:cNvSpPr/>
            <p:nvPr/>
          </p:nvSpPr>
          <p:spPr>
            <a:xfrm rot="10800000" flipH="1">
              <a:off x="7736447" y="7055485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9" name="Google Shape;2635;p92">
              <a:extLst>
                <a:ext uri="{FF2B5EF4-FFF2-40B4-BE49-F238E27FC236}">
                  <a16:creationId xmlns:a16="http://schemas.microsoft.com/office/drawing/2014/main" xmlns="" id="{42B5DCC1-1438-4A1D-A2B6-FC411659774B}"/>
                </a:ext>
              </a:extLst>
            </p:cNvPr>
            <p:cNvSpPr/>
            <p:nvPr/>
          </p:nvSpPr>
          <p:spPr>
            <a:xfrm>
              <a:off x="6746875" y="7189165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90" name="Google Shape;2636;p92">
            <a:extLst>
              <a:ext uri="{FF2B5EF4-FFF2-40B4-BE49-F238E27FC236}">
                <a16:creationId xmlns:a16="http://schemas.microsoft.com/office/drawing/2014/main" xmlns="" id="{0D65429D-655B-46DB-8FA0-3C9851EDA3FC}"/>
              </a:ext>
            </a:extLst>
          </p:cNvPr>
          <p:cNvGrpSpPr/>
          <p:nvPr/>
        </p:nvGrpSpPr>
        <p:grpSpPr>
          <a:xfrm>
            <a:off x="581680" y="4746384"/>
            <a:ext cx="5605363" cy="480114"/>
            <a:chOff x="6763349" y="8557859"/>
            <a:chExt cx="11210725" cy="960227"/>
          </a:xfrm>
        </p:grpSpPr>
        <p:sp>
          <p:nvSpPr>
            <p:cNvPr id="91" name="Google Shape;2637;p92">
              <a:extLst>
                <a:ext uri="{FF2B5EF4-FFF2-40B4-BE49-F238E27FC236}">
                  <a16:creationId xmlns:a16="http://schemas.microsoft.com/office/drawing/2014/main" xmlns="" id="{A9DE23AE-3D37-43A7-8861-769EAE062476}"/>
                </a:ext>
              </a:extLst>
            </p:cNvPr>
            <p:cNvSpPr txBox="1"/>
            <p:nvPr/>
          </p:nvSpPr>
          <p:spPr>
            <a:xfrm>
              <a:off x="7918023" y="8557860"/>
              <a:ext cx="10056051" cy="960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algn="just"/>
              <a:r>
                <a:rPr lang="en-US" sz="1600" b="1" dirty="0" err="1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Manejo</a:t>
              </a:r>
              <a:r>
                <a:rPr lang="en-US" sz="1600" b="1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sz="1600" b="1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Color, </a:t>
              </a:r>
              <a:r>
                <a:rPr lang="en-US" sz="1600" b="1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tamaño</a:t>
              </a:r>
              <a:r>
                <a:rPr lang="en-US" sz="1600" b="1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y </a:t>
              </a:r>
              <a:r>
                <a:rPr lang="en-US" sz="1600" b="1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tipo</a:t>
              </a:r>
              <a:r>
                <a:rPr lang="en-US" sz="1600" b="1" dirty="0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de </a:t>
              </a:r>
              <a:r>
                <a:rPr lang="en-US" sz="1600" b="1" dirty="0" err="1" smtClean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letra</a:t>
              </a:r>
              <a:endParaRPr lang="en-US" sz="16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.</a:t>
              </a:r>
              <a:endParaRPr sz="1600" dirty="0"/>
            </a:p>
          </p:txBody>
        </p:sp>
        <p:sp>
          <p:nvSpPr>
            <p:cNvPr id="151" name="Google Shape;2638;p92">
              <a:extLst>
                <a:ext uri="{FF2B5EF4-FFF2-40B4-BE49-F238E27FC236}">
                  <a16:creationId xmlns:a16="http://schemas.microsoft.com/office/drawing/2014/main" xmlns="" id="{6B0EA646-A1B8-43AF-A37F-31F633BCFAC9}"/>
                </a:ext>
              </a:extLst>
            </p:cNvPr>
            <p:cNvSpPr/>
            <p:nvPr/>
          </p:nvSpPr>
          <p:spPr>
            <a:xfrm rot="10800000" flipH="1">
              <a:off x="7736447" y="855785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52" name="Google Shape;2639;p92">
              <a:extLst>
                <a:ext uri="{FF2B5EF4-FFF2-40B4-BE49-F238E27FC236}">
                  <a16:creationId xmlns:a16="http://schemas.microsoft.com/office/drawing/2014/main" xmlns="" id="{0CD2272F-67E5-4A97-A695-B404792246EA}"/>
                </a:ext>
              </a:extLst>
            </p:cNvPr>
            <p:cNvSpPr/>
            <p:nvPr/>
          </p:nvSpPr>
          <p:spPr>
            <a:xfrm>
              <a:off x="6763349" y="8718798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742" y="1702191"/>
            <a:ext cx="4079629" cy="38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Navegabilidad</a:t>
            </a:r>
            <a:endParaRPr lang="es-CO" sz="3000" dirty="0">
              <a:solidFill>
                <a:schemeClr val="bg1"/>
              </a:solidFill>
            </a:endParaRPr>
          </a:p>
        </p:txBody>
      </p:sp>
      <p:grpSp>
        <p:nvGrpSpPr>
          <p:cNvPr id="81" name="Google Shape;2627;p92">
            <a:extLst>
              <a:ext uri="{FF2B5EF4-FFF2-40B4-BE49-F238E27FC236}">
                <a16:creationId xmlns:a16="http://schemas.microsoft.com/office/drawing/2014/main" xmlns="" id="{39C0EECB-AB72-48F6-B869-8BBAB3AC0761}"/>
              </a:ext>
            </a:extLst>
          </p:cNvPr>
          <p:cNvGrpSpPr/>
          <p:nvPr/>
        </p:nvGrpSpPr>
        <p:grpSpPr>
          <a:xfrm>
            <a:off x="5674804" y="1856657"/>
            <a:ext cx="5580409" cy="480113"/>
            <a:chOff x="6763349" y="5575527"/>
            <a:chExt cx="11160818" cy="960226"/>
          </a:xfrm>
        </p:grpSpPr>
        <p:sp>
          <p:nvSpPr>
            <p:cNvPr id="82" name="Google Shape;2628;p92">
              <a:extLst>
                <a:ext uri="{FF2B5EF4-FFF2-40B4-BE49-F238E27FC236}">
                  <a16:creationId xmlns:a16="http://schemas.microsoft.com/office/drawing/2014/main" xmlns="" id="{59505F44-5605-4E15-993A-CB43A3AD30B2}"/>
                </a:ext>
              </a:extLst>
            </p:cNvPr>
            <p:cNvSpPr txBox="1"/>
            <p:nvPr/>
          </p:nvSpPr>
          <p:spPr>
            <a:xfrm>
              <a:off x="7868115" y="5575527"/>
              <a:ext cx="10056052" cy="960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lvl="0" algn="just"/>
              <a:r>
                <a:rPr lang="es-CO" sz="1600" dirty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La navegabilidad es la facilidad con que pueden recorrerse las distintas secciones de un sitio web sin perderse en él</a:t>
              </a:r>
              <a:endParaRPr sz="1600" dirty="0"/>
            </a:p>
          </p:txBody>
        </p:sp>
        <p:sp>
          <p:nvSpPr>
            <p:cNvPr id="83" name="Google Shape;2629;p92">
              <a:extLst>
                <a:ext uri="{FF2B5EF4-FFF2-40B4-BE49-F238E27FC236}">
                  <a16:creationId xmlns:a16="http://schemas.microsoft.com/office/drawing/2014/main" xmlns="" id="{14D81E0A-9949-4FB0-8C51-D846AC6D5A97}"/>
                </a:ext>
              </a:extLst>
            </p:cNvPr>
            <p:cNvSpPr/>
            <p:nvPr/>
          </p:nvSpPr>
          <p:spPr>
            <a:xfrm rot="10800000" flipH="1">
              <a:off x="7736447" y="5598472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4" name="Google Shape;2630;p92">
              <a:extLst>
                <a:ext uri="{FF2B5EF4-FFF2-40B4-BE49-F238E27FC236}">
                  <a16:creationId xmlns:a16="http://schemas.microsoft.com/office/drawing/2014/main" xmlns="" id="{50D653DC-C9A9-4B5A-AD1D-FB0E25200AD4}"/>
                </a:ext>
              </a:extLst>
            </p:cNvPr>
            <p:cNvSpPr/>
            <p:nvPr/>
          </p:nvSpPr>
          <p:spPr>
            <a:xfrm rot="10800000" flipH="1">
              <a:off x="7736447" y="5607944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5" name="Google Shape;2631;p92">
              <a:extLst>
                <a:ext uri="{FF2B5EF4-FFF2-40B4-BE49-F238E27FC236}">
                  <a16:creationId xmlns:a16="http://schemas.microsoft.com/office/drawing/2014/main" xmlns="" id="{6A7D682E-172B-4288-A290-65B88B7125BE}"/>
                </a:ext>
              </a:extLst>
            </p:cNvPr>
            <p:cNvSpPr/>
            <p:nvPr/>
          </p:nvSpPr>
          <p:spPr>
            <a:xfrm>
              <a:off x="6763349" y="5765073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86" name="Google Shape;2632;p92">
            <a:extLst>
              <a:ext uri="{FF2B5EF4-FFF2-40B4-BE49-F238E27FC236}">
                <a16:creationId xmlns:a16="http://schemas.microsoft.com/office/drawing/2014/main" xmlns="" id="{ABA83D50-6F38-4B17-9011-9781C68B5EA8}"/>
              </a:ext>
            </a:extLst>
          </p:cNvPr>
          <p:cNvGrpSpPr/>
          <p:nvPr/>
        </p:nvGrpSpPr>
        <p:grpSpPr>
          <a:xfrm>
            <a:off x="5711957" y="2871221"/>
            <a:ext cx="5588645" cy="1109108"/>
            <a:chOff x="6746875" y="7013508"/>
            <a:chExt cx="11177289" cy="2218216"/>
          </a:xfrm>
        </p:grpSpPr>
        <p:sp>
          <p:nvSpPr>
            <p:cNvPr id="87" name="Google Shape;2633;p92">
              <a:extLst>
                <a:ext uri="{FF2B5EF4-FFF2-40B4-BE49-F238E27FC236}">
                  <a16:creationId xmlns:a16="http://schemas.microsoft.com/office/drawing/2014/main" xmlns="" id="{F6318360-BCAD-4101-8832-0F455F874C40}"/>
                </a:ext>
              </a:extLst>
            </p:cNvPr>
            <p:cNvSpPr txBox="1"/>
            <p:nvPr/>
          </p:nvSpPr>
          <p:spPr>
            <a:xfrm>
              <a:off x="7868113" y="7013508"/>
              <a:ext cx="10056051" cy="2218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lvl="0" algn="just"/>
              <a:r>
                <a:rPr lang="es-CO" sz="1600" dirty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El menú de navegación hacia las principales secciones del sitio web debe repetirse en todas sus páginas.. </a:t>
              </a:r>
              <a:r>
                <a:rPr lang="es-CO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No Enlaces rotos,- </a:t>
              </a:r>
              <a:r>
                <a:rPr lang="es-CO" sz="1600" dirty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Uso de </a:t>
              </a:r>
              <a:r>
                <a:rPr lang="es-CO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Menus</a:t>
              </a:r>
              <a:r>
                <a:rPr lang="es-CO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, Uso </a:t>
              </a:r>
              <a:r>
                <a:rPr lang="es-CO" sz="1600" dirty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botones o enlaces CTA (</a:t>
              </a:r>
              <a:r>
                <a:rPr lang="es-CO" sz="1600" dirty="0" err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Call</a:t>
              </a:r>
              <a:r>
                <a:rPr lang="es-CO" sz="1600" dirty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to </a:t>
              </a:r>
              <a:r>
                <a:rPr lang="es-CO" sz="1600" dirty="0" err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Action</a:t>
              </a:r>
              <a:r>
                <a:rPr lang="es-CO" sz="1600" dirty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)</a:t>
              </a:r>
              <a:endParaRPr sz="1600" dirty="0"/>
            </a:p>
          </p:txBody>
        </p:sp>
        <p:sp>
          <p:nvSpPr>
            <p:cNvPr id="88" name="Google Shape;2634;p92">
              <a:extLst>
                <a:ext uri="{FF2B5EF4-FFF2-40B4-BE49-F238E27FC236}">
                  <a16:creationId xmlns:a16="http://schemas.microsoft.com/office/drawing/2014/main" xmlns="" id="{E431B40B-363B-4A68-B972-4644B1DA67C3}"/>
                </a:ext>
              </a:extLst>
            </p:cNvPr>
            <p:cNvSpPr/>
            <p:nvPr/>
          </p:nvSpPr>
          <p:spPr>
            <a:xfrm rot="10800000" flipH="1">
              <a:off x="7736447" y="7055485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9" name="Google Shape;2635;p92">
              <a:extLst>
                <a:ext uri="{FF2B5EF4-FFF2-40B4-BE49-F238E27FC236}">
                  <a16:creationId xmlns:a16="http://schemas.microsoft.com/office/drawing/2014/main" xmlns="" id="{42B5DCC1-1438-4A1D-A2B6-FC411659774B}"/>
                </a:ext>
              </a:extLst>
            </p:cNvPr>
            <p:cNvSpPr/>
            <p:nvPr/>
          </p:nvSpPr>
          <p:spPr>
            <a:xfrm>
              <a:off x="6746875" y="7189165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90" name="Google Shape;2636;p92">
            <a:extLst>
              <a:ext uri="{FF2B5EF4-FFF2-40B4-BE49-F238E27FC236}">
                <a16:creationId xmlns:a16="http://schemas.microsoft.com/office/drawing/2014/main" xmlns="" id="{0D65429D-655B-46DB-8FA0-3C9851EDA3FC}"/>
              </a:ext>
            </a:extLst>
          </p:cNvPr>
          <p:cNvGrpSpPr/>
          <p:nvPr/>
        </p:nvGrpSpPr>
        <p:grpSpPr>
          <a:xfrm>
            <a:off x="5685790" y="4157516"/>
            <a:ext cx="5569423" cy="480113"/>
            <a:chOff x="6763349" y="8530118"/>
            <a:chExt cx="11138845" cy="960226"/>
          </a:xfrm>
        </p:grpSpPr>
        <p:sp>
          <p:nvSpPr>
            <p:cNvPr id="91" name="Google Shape;2637;p92">
              <a:extLst>
                <a:ext uri="{FF2B5EF4-FFF2-40B4-BE49-F238E27FC236}">
                  <a16:creationId xmlns:a16="http://schemas.microsoft.com/office/drawing/2014/main" xmlns="" id="{A9DE23AE-3D37-43A7-8861-769EAE062476}"/>
                </a:ext>
              </a:extLst>
            </p:cNvPr>
            <p:cNvSpPr txBox="1"/>
            <p:nvPr/>
          </p:nvSpPr>
          <p:spPr>
            <a:xfrm>
              <a:off x="7846143" y="8530118"/>
              <a:ext cx="10056051" cy="960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lvl="0" algn="just"/>
              <a:r>
                <a:rPr lang="es-CO" sz="1600" dirty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Los </a:t>
              </a:r>
              <a:r>
                <a:rPr lang="es-CO" sz="1600" dirty="0" err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breadcrumbs</a:t>
              </a:r>
              <a:r>
                <a:rPr lang="es-CO" sz="1600" dirty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o migas de pan son ayudas visuales</a:t>
              </a:r>
              <a:endParaRPr sz="1600" dirty="0"/>
            </a:p>
          </p:txBody>
        </p:sp>
        <p:sp>
          <p:nvSpPr>
            <p:cNvPr id="151" name="Google Shape;2638;p92">
              <a:extLst>
                <a:ext uri="{FF2B5EF4-FFF2-40B4-BE49-F238E27FC236}">
                  <a16:creationId xmlns:a16="http://schemas.microsoft.com/office/drawing/2014/main" xmlns="" id="{6B0EA646-A1B8-43AF-A37F-31F633BCFAC9}"/>
                </a:ext>
              </a:extLst>
            </p:cNvPr>
            <p:cNvSpPr/>
            <p:nvPr/>
          </p:nvSpPr>
          <p:spPr>
            <a:xfrm rot="10800000" flipH="1">
              <a:off x="7736447" y="855785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52" name="Google Shape;2639;p92">
              <a:extLst>
                <a:ext uri="{FF2B5EF4-FFF2-40B4-BE49-F238E27FC236}">
                  <a16:creationId xmlns:a16="http://schemas.microsoft.com/office/drawing/2014/main" xmlns="" id="{0CD2272F-67E5-4A97-A695-B404792246EA}"/>
                </a:ext>
              </a:extLst>
            </p:cNvPr>
            <p:cNvSpPr/>
            <p:nvPr/>
          </p:nvSpPr>
          <p:spPr>
            <a:xfrm>
              <a:off x="6763349" y="8718798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5" y="1885490"/>
            <a:ext cx="3966882" cy="336491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8052" y="5535676"/>
            <a:ext cx="428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Fuente: https</a:t>
            </a:r>
            <a:r>
              <a:rPr lang="es-CO" sz="1200" dirty="0"/>
              <a:t>://www.workana.com/i/wp-content/uploads/2019/10/Navegabilidad-web-glosario-workana-850x400.jpg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5657122" y="4918212"/>
            <a:ext cx="5562478" cy="480113"/>
            <a:chOff x="5711957" y="4632923"/>
            <a:chExt cx="5562478" cy="480113"/>
          </a:xfrm>
        </p:grpSpPr>
        <p:grpSp>
          <p:nvGrpSpPr>
            <p:cNvPr id="77" name="Google Shape;2623;p92">
              <a:extLst>
                <a:ext uri="{FF2B5EF4-FFF2-40B4-BE49-F238E27FC236}">
                  <a16:creationId xmlns:a16="http://schemas.microsoft.com/office/drawing/2014/main" xmlns="" id="{BD0E4318-44DF-4C7E-AD47-78A050914565}"/>
                </a:ext>
              </a:extLst>
            </p:cNvPr>
            <p:cNvGrpSpPr/>
            <p:nvPr/>
          </p:nvGrpSpPr>
          <p:grpSpPr>
            <a:xfrm>
              <a:off x="6180575" y="4632923"/>
              <a:ext cx="5093860" cy="480113"/>
              <a:chOff x="7736447" y="9968875"/>
              <a:chExt cx="10187720" cy="960225"/>
            </a:xfrm>
          </p:grpSpPr>
          <p:sp>
            <p:nvSpPr>
              <p:cNvPr id="78" name="Google Shape;2624;p92">
                <a:extLst>
                  <a:ext uri="{FF2B5EF4-FFF2-40B4-BE49-F238E27FC236}">
                    <a16:creationId xmlns:a16="http://schemas.microsoft.com/office/drawing/2014/main" xmlns="" id="{69A0CFA7-F6FD-4619-BD4D-3C886BD597EA}"/>
                  </a:ext>
                </a:extLst>
              </p:cNvPr>
              <p:cNvSpPr txBox="1"/>
              <p:nvPr/>
            </p:nvSpPr>
            <p:spPr>
              <a:xfrm>
                <a:off x="7868115" y="9968875"/>
                <a:ext cx="10056052" cy="96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9700" tIns="54850" rIns="109700" bIns="54850" anchor="t" anchorCtr="0">
                <a:noAutofit/>
              </a:bodyPr>
              <a:lstStyle/>
              <a:p>
                <a:pPr lvl="0" algn="just"/>
                <a:r>
                  <a:rPr lang="es-CO" sz="1600" dirty="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El mapa del sitio muestra todas sus páginas internas organizadas jerárquicamente. </a:t>
                </a:r>
                <a:r>
                  <a:rPr lang="en-US" sz="1600" dirty="0" smtClean="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.</a:t>
                </a:r>
                <a:endParaRPr sz="1600" dirty="0"/>
              </a:p>
            </p:txBody>
          </p:sp>
          <p:sp>
            <p:nvSpPr>
              <p:cNvPr id="79" name="Google Shape;2625;p92">
                <a:extLst>
                  <a:ext uri="{FF2B5EF4-FFF2-40B4-BE49-F238E27FC236}">
                    <a16:creationId xmlns:a16="http://schemas.microsoft.com/office/drawing/2014/main" xmlns="" id="{AF7309F8-037A-4132-9752-09315365DB8D}"/>
                  </a:ext>
                </a:extLst>
              </p:cNvPr>
              <p:cNvSpPr/>
              <p:nvPr/>
            </p:nvSpPr>
            <p:spPr>
              <a:xfrm rot="10800000" flipH="1">
                <a:off x="7736447" y="9992193"/>
                <a:ext cx="109697" cy="91359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sp>
          <p:nvSpPr>
            <p:cNvPr id="23" name="Google Shape;2639;p92">
              <a:extLst>
                <a:ext uri="{FF2B5EF4-FFF2-40B4-BE49-F238E27FC236}">
                  <a16:creationId xmlns:a16="http://schemas.microsoft.com/office/drawing/2014/main" xmlns="" id="{0CD2272F-67E5-4A97-A695-B404792246EA}"/>
                </a:ext>
              </a:extLst>
            </p:cNvPr>
            <p:cNvSpPr/>
            <p:nvPr/>
          </p:nvSpPr>
          <p:spPr>
            <a:xfrm>
              <a:off x="5711957" y="4684716"/>
              <a:ext cx="323457" cy="32488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5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Contenido</a:t>
            </a:r>
            <a:endParaRPr lang="es-CO" sz="3000" dirty="0">
              <a:solidFill>
                <a:schemeClr val="bg1"/>
              </a:solidFill>
            </a:endParaRPr>
          </a:p>
        </p:txBody>
      </p:sp>
      <p:grpSp>
        <p:nvGrpSpPr>
          <p:cNvPr id="77" name="Google Shape;2623;p92">
            <a:extLst>
              <a:ext uri="{FF2B5EF4-FFF2-40B4-BE49-F238E27FC236}">
                <a16:creationId xmlns:a16="http://schemas.microsoft.com/office/drawing/2014/main" xmlns="" id="{BD0E4318-44DF-4C7E-AD47-78A050914565}"/>
              </a:ext>
            </a:extLst>
          </p:cNvPr>
          <p:cNvGrpSpPr/>
          <p:nvPr/>
        </p:nvGrpSpPr>
        <p:grpSpPr>
          <a:xfrm>
            <a:off x="1043796" y="4632923"/>
            <a:ext cx="5093860" cy="480113"/>
            <a:chOff x="7736447" y="9968875"/>
            <a:chExt cx="10187720" cy="960225"/>
          </a:xfrm>
        </p:grpSpPr>
        <p:sp>
          <p:nvSpPr>
            <p:cNvPr id="78" name="Google Shape;2624;p92">
              <a:extLst>
                <a:ext uri="{FF2B5EF4-FFF2-40B4-BE49-F238E27FC236}">
                  <a16:creationId xmlns:a16="http://schemas.microsoft.com/office/drawing/2014/main" xmlns="" id="{69A0CFA7-F6FD-4619-BD4D-3C886BD597EA}"/>
                </a:ext>
              </a:extLst>
            </p:cNvPr>
            <p:cNvSpPr txBox="1"/>
            <p:nvPr/>
          </p:nvSpPr>
          <p:spPr>
            <a:xfrm>
              <a:off x="7868115" y="9968875"/>
              <a:ext cx="10056052" cy="960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lvl="0" algn="just"/>
              <a:r>
                <a:rPr lang="es-CO" sz="1600" b="1" dirty="0"/>
                <a:t>Vídeos:</a:t>
              </a:r>
              <a:endParaRPr sz="1600" dirty="0"/>
            </a:p>
          </p:txBody>
        </p:sp>
        <p:sp>
          <p:nvSpPr>
            <p:cNvPr id="79" name="Google Shape;2625;p92">
              <a:extLst>
                <a:ext uri="{FF2B5EF4-FFF2-40B4-BE49-F238E27FC236}">
                  <a16:creationId xmlns:a16="http://schemas.microsoft.com/office/drawing/2014/main" xmlns="" id="{AF7309F8-037A-4132-9752-09315365DB8D}"/>
                </a:ext>
              </a:extLst>
            </p:cNvPr>
            <p:cNvSpPr/>
            <p:nvPr/>
          </p:nvSpPr>
          <p:spPr>
            <a:xfrm rot="10800000" flipH="1">
              <a:off x="7736447" y="9992193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81" name="Google Shape;2627;p92">
            <a:extLst>
              <a:ext uri="{FF2B5EF4-FFF2-40B4-BE49-F238E27FC236}">
                <a16:creationId xmlns:a16="http://schemas.microsoft.com/office/drawing/2014/main" xmlns="" id="{39C0EECB-AB72-48F6-B869-8BBAB3AC0761}"/>
              </a:ext>
            </a:extLst>
          </p:cNvPr>
          <p:cNvGrpSpPr/>
          <p:nvPr/>
        </p:nvGrpSpPr>
        <p:grpSpPr>
          <a:xfrm>
            <a:off x="557247" y="2436248"/>
            <a:ext cx="5580409" cy="480113"/>
            <a:chOff x="6763349" y="5575527"/>
            <a:chExt cx="11160818" cy="960226"/>
          </a:xfrm>
        </p:grpSpPr>
        <p:sp>
          <p:nvSpPr>
            <p:cNvPr id="82" name="Google Shape;2628;p92">
              <a:extLst>
                <a:ext uri="{FF2B5EF4-FFF2-40B4-BE49-F238E27FC236}">
                  <a16:creationId xmlns:a16="http://schemas.microsoft.com/office/drawing/2014/main" xmlns="" id="{59505F44-5605-4E15-993A-CB43A3AD30B2}"/>
                </a:ext>
              </a:extLst>
            </p:cNvPr>
            <p:cNvSpPr txBox="1"/>
            <p:nvPr/>
          </p:nvSpPr>
          <p:spPr>
            <a:xfrm>
              <a:off x="7868115" y="5575527"/>
              <a:ext cx="10056052" cy="960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lvl="0" algn="just"/>
              <a:r>
                <a:rPr lang="es-CO" sz="1600" b="1" dirty="0" smtClean="0"/>
                <a:t>El contenido es el REY. </a:t>
              </a:r>
            </a:p>
            <a:p>
              <a:pPr lvl="0" algn="just"/>
              <a:r>
                <a:rPr lang="es-CO" sz="1600" b="1" dirty="0" smtClean="0"/>
                <a:t>Redacción </a:t>
              </a:r>
              <a:r>
                <a:rPr lang="es-CO" sz="1600" b="1" dirty="0"/>
                <a:t>de contenidos web de calidad</a:t>
              </a:r>
              <a:endParaRPr sz="1600" dirty="0"/>
            </a:p>
          </p:txBody>
        </p:sp>
        <p:sp>
          <p:nvSpPr>
            <p:cNvPr id="83" name="Google Shape;2629;p92">
              <a:extLst>
                <a:ext uri="{FF2B5EF4-FFF2-40B4-BE49-F238E27FC236}">
                  <a16:creationId xmlns:a16="http://schemas.microsoft.com/office/drawing/2014/main" xmlns="" id="{14D81E0A-9949-4FB0-8C51-D846AC6D5A97}"/>
                </a:ext>
              </a:extLst>
            </p:cNvPr>
            <p:cNvSpPr/>
            <p:nvPr/>
          </p:nvSpPr>
          <p:spPr>
            <a:xfrm rot="10800000" flipH="1">
              <a:off x="7736447" y="5598472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4" name="Google Shape;2630;p92">
              <a:extLst>
                <a:ext uri="{FF2B5EF4-FFF2-40B4-BE49-F238E27FC236}">
                  <a16:creationId xmlns:a16="http://schemas.microsoft.com/office/drawing/2014/main" xmlns="" id="{50D653DC-C9A9-4B5A-AD1D-FB0E25200AD4}"/>
                </a:ext>
              </a:extLst>
            </p:cNvPr>
            <p:cNvSpPr/>
            <p:nvPr/>
          </p:nvSpPr>
          <p:spPr>
            <a:xfrm rot="10800000" flipH="1">
              <a:off x="7736447" y="5607944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5" name="Google Shape;2631;p92">
              <a:extLst>
                <a:ext uri="{FF2B5EF4-FFF2-40B4-BE49-F238E27FC236}">
                  <a16:creationId xmlns:a16="http://schemas.microsoft.com/office/drawing/2014/main" xmlns="" id="{6A7D682E-172B-4288-A290-65B88B7125BE}"/>
                </a:ext>
              </a:extLst>
            </p:cNvPr>
            <p:cNvSpPr/>
            <p:nvPr/>
          </p:nvSpPr>
          <p:spPr>
            <a:xfrm>
              <a:off x="6763349" y="5765073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86" name="Google Shape;2632;p92">
            <a:extLst>
              <a:ext uri="{FF2B5EF4-FFF2-40B4-BE49-F238E27FC236}">
                <a16:creationId xmlns:a16="http://schemas.microsoft.com/office/drawing/2014/main" xmlns="" id="{ABA83D50-6F38-4B17-9011-9781C68B5EA8}"/>
              </a:ext>
            </a:extLst>
          </p:cNvPr>
          <p:cNvGrpSpPr/>
          <p:nvPr/>
        </p:nvGrpSpPr>
        <p:grpSpPr>
          <a:xfrm>
            <a:off x="549011" y="3155238"/>
            <a:ext cx="5588645" cy="480113"/>
            <a:chOff x="6746875" y="7013508"/>
            <a:chExt cx="11177289" cy="960226"/>
          </a:xfrm>
        </p:grpSpPr>
        <p:sp>
          <p:nvSpPr>
            <p:cNvPr id="87" name="Google Shape;2633;p92">
              <a:extLst>
                <a:ext uri="{FF2B5EF4-FFF2-40B4-BE49-F238E27FC236}">
                  <a16:creationId xmlns:a16="http://schemas.microsoft.com/office/drawing/2014/main" xmlns="" id="{F6318360-BCAD-4101-8832-0F455F874C40}"/>
                </a:ext>
              </a:extLst>
            </p:cNvPr>
            <p:cNvSpPr txBox="1"/>
            <p:nvPr/>
          </p:nvSpPr>
          <p:spPr>
            <a:xfrm>
              <a:off x="7868113" y="7013508"/>
              <a:ext cx="10056051" cy="960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lvl="0" algn="just"/>
              <a:r>
                <a:rPr lang="es-CO" sz="1600" b="1" dirty="0"/>
                <a:t>Contenidos para </a:t>
              </a:r>
              <a:r>
                <a:rPr lang="es-CO" sz="1600" b="1" dirty="0" smtClean="0"/>
                <a:t>blog</a:t>
              </a:r>
              <a:endParaRPr sz="1600" dirty="0"/>
            </a:p>
          </p:txBody>
        </p:sp>
        <p:sp>
          <p:nvSpPr>
            <p:cNvPr id="88" name="Google Shape;2634;p92">
              <a:extLst>
                <a:ext uri="{FF2B5EF4-FFF2-40B4-BE49-F238E27FC236}">
                  <a16:creationId xmlns:a16="http://schemas.microsoft.com/office/drawing/2014/main" xmlns="" id="{E431B40B-363B-4A68-B972-4644B1DA67C3}"/>
                </a:ext>
              </a:extLst>
            </p:cNvPr>
            <p:cNvSpPr/>
            <p:nvPr/>
          </p:nvSpPr>
          <p:spPr>
            <a:xfrm rot="10800000" flipH="1">
              <a:off x="7736447" y="7055485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9" name="Google Shape;2635;p92">
              <a:extLst>
                <a:ext uri="{FF2B5EF4-FFF2-40B4-BE49-F238E27FC236}">
                  <a16:creationId xmlns:a16="http://schemas.microsoft.com/office/drawing/2014/main" xmlns="" id="{42B5DCC1-1438-4A1D-A2B6-FC411659774B}"/>
                </a:ext>
              </a:extLst>
            </p:cNvPr>
            <p:cNvSpPr/>
            <p:nvPr/>
          </p:nvSpPr>
          <p:spPr>
            <a:xfrm>
              <a:off x="6746875" y="7189165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90" name="Google Shape;2636;p92">
            <a:extLst>
              <a:ext uri="{FF2B5EF4-FFF2-40B4-BE49-F238E27FC236}">
                <a16:creationId xmlns:a16="http://schemas.microsoft.com/office/drawing/2014/main" xmlns="" id="{0D65429D-655B-46DB-8FA0-3C9851EDA3FC}"/>
              </a:ext>
            </a:extLst>
          </p:cNvPr>
          <p:cNvGrpSpPr/>
          <p:nvPr/>
        </p:nvGrpSpPr>
        <p:grpSpPr>
          <a:xfrm>
            <a:off x="557248" y="3887087"/>
            <a:ext cx="5580408" cy="497122"/>
            <a:chOff x="6763349" y="8477206"/>
            <a:chExt cx="11160815" cy="994244"/>
          </a:xfrm>
        </p:grpSpPr>
        <p:sp>
          <p:nvSpPr>
            <p:cNvPr id="91" name="Google Shape;2637;p92">
              <a:extLst>
                <a:ext uri="{FF2B5EF4-FFF2-40B4-BE49-F238E27FC236}">
                  <a16:creationId xmlns:a16="http://schemas.microsoft.com/office/drawing/2014/main" xmlns="" id="{A9DE23AE-3D37-43A7-8861-769EAE062476}"/>
                </a:ext>
              </a:extLst>
            </p:cNvPr>
            <p:cNvSpPr txBox="1"/>
            <p:nvPr/>
          </p:nvSpPr>
          <p:spPr>
            <a:xfrm>
              <a:off x="7868113" y="8477206"/>
              <a:ext cx="10056051" cy="960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lvl="0" algn="just"/>
              <a:r>
                <a:rPr lang="es-CO" sz="1600" b="1" dirty="0" err="1" smtClean="0"/>
                <a:t>Newsletter</a:t>
              </a:r>
              <a:endParaRPr sz="1600" dirty="0"/>
            </a:p>
          </p:txBody>
        </p:sp>
        <p:sp>
          <p:nvSpPr>
            <p:cNvPr id="151" name="Google Shape;2638;p92">
              <a:extLst>
                <a:ext uri="{FF2B5EF4-FFF2-40B4-BE49-F238E27FC236}">
                  <a16:creationId xmlns:a16="http://schemas.microsoft.com/office/drawing/2014/main" xmlns="" id="{6B0EA646-A1B8-43AF-A37F-31F633BCFAC9}"/>
                </a:ext>
              </a:extLst>
            </p:cNvPr>
            <p:cNvSpPr/>
            <p:nvPr/>
          </p:nvSpPr>
          <p:spPr>
            <a:xfrm rot="10800000" flipH="1">
              <a:off x="7736447" y="855785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52" name="Google Shape;2639;p92">
              <a:extLst>
                <a:ext uri="{FF2B5EF4-FFF2-40B4-BE49-F238E27FC236}">
                  <a16:creationId xmlns:a16="http://schemas.microsoft.com/office/drawing/2014/main" xmlns="" id="{0CD2272F-67E5-4A97-A695-B404792246EA}"/>
                </a:ext>
              </a:extLst>
            </p:cNvPr>
            <p:cNvSpPr/>
            <p:nvPr/>
          </p:nvSpPr>
          <p:spPr>
            <a:xfrm>
              <a:off x="6763349" y="8718798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043952"/>
            <a:ext cx="4235824" cy="367104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406728" y="5745364"/>
            <a:ext cx="559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Fuente: https://www.istockphoto.com/es/vector/los-empresarios-realizaci%C3%B3n-construcci%C3%B3n-de-p%C3%A1ginas-gm959414774-261985918</a:t>
            </a:r>
          </a:p>
        </p:txBody>
      </p:sp>
      <p:sp>
        <p:nvSpPr>
          <p:cNvPr id="23" name="Google Shape;2639;p92">
            <a:extLst>
              <a:ext uri="{FF2B5EF4-FFF2-40B4-BE49-F238E27FC236}">
                <a16:creationId xmlns:a16="http://schemas.microsoft.com/office/drawing/2014/main" xmlns="" id="{0CD2272F-67E5-4A97-A695-B404792246EA}"/>
              </a:ext>
            </a:extLst>
          </p:cNvPr>
          <p:cNvSpPr/>
          <p:nvPr/>
        </p:nvSpPr>
        <p:spPr>
          <a:xfrm>
            <a:off x="534837" y="4657822"/>
            <a:ext cx="323457" cy="324882"/>
          </a:xfrm>
          <a:custGeom>
            <a:avLst/>
            <a:gdLst/>
            <a:ahLst/>
            <a:cxnLst/>
            <a:rect l="l" t="t" r="r" b="b"/>
            <a:pathLst>
              <a:path w="412" h="412" extrusionOk="0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4" name="Google Shape;2636;p92">
            <a:extLst>
              <a:ext uri="{FF2B5EF4-FFF2-40B4-BE49-F238E27FC236}">
                <a16:creationId xmlns:a16="http://schemas.microsoft.com/office/drawing/2014/main" xmlns="" id="{0D65429D-655B-46DB-8FA0-3C9851EDA3FC}"/>
              </a:ext>
            </a:extLst>
          </p:cNvPr>
          <p:cNvGrpSpPr/>
          <p:nvPr/>
        </p:nvGrpSpPr>
        <p:grpSpPr>
          <a:xfrm>
            <a:off x="548284" y="5397634"/>
            <a:ext cx="5580408" cy="497122"/>
            <a:chOff x="6763349" y="8477206"/>
            <a:chExt cx="11160815" cy="994244"/>
          </a:xfrm>
        </p:grpSpPr>
        <p:sp>
          <p:nvSpPr>
            <p:cNvPr id="25" name="Google Shape;2637;p92">
              <a:extLst>
                <a:ext uri="{FF2B5EF4-FFF2-40B4-BE49-F238E27FC236}">
                  <a16:creationId xmlns:a16="http://schemas.microsoft.com/office/drawing/2014/main" xmlns="" id="{A9DE23AE-3D37-43A7-8861-769EAE062476}"/>
                </a:ext>
              </a:extLst>
            </p:cNvPr>
            <p:cNvSpPr txBox="1"/>
            <p:nvPr/>
          </p:nvSpPr>
          <p:spPr>
            <a:xfrm>
              <a:off x="7868113" y="8477206"/>
              <a:ext cx="10056051" cy="960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lvl="0" algn="just"/>
              <a:r>
                <a:rPr lang="es-CO" sz="1600" b="1" dirty="0"/>
                <a:t>Imágenes e infografías</a:t>
              </a:r>
              <a:endParaRPr sz="1600" dirty="0"/>
            </a:p>
          </p:txBody>
        </p:sp>
        <p:sp>
          <p:nvSpPr>
            <p:cNvPr id="26" name="Google Shape;2638;p92">
              <a:extLst>
                <a:ext uri="{FF2B5EF4-FFF2-40B4-BE49-F238E27FC236}">
                  <a16:creationId xmlns:a16="http://schemas.microsoft.com/office/drawing/2014/main" xmlns="" id="{6B0EA646-A1B8-43AF-A37F-31F633BCFAC9}"/>
                </a:ext>
              </a:extLst>
            </p:cNvPr>
            <p:cNvSpPr/>
            <p:nvPr/>
          </p:nvSpPr>
          <p:spPr>
            <a:xfrm rot="10800000" flipH="1">
              <a:off x="7736447" y="855785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7" name="Google Shape;2639;p92">
              <a:extLst>
                <a:ext uri="{FF2B5EF4-FFF2-40B4-BE49-F238E27FC236}">
                  <a16:creationId xmlns:a16="http://schemas.microsoft.com/office/drawing/2014/main" xmlns="" id="{0CD2272F-67E5-4A97-A695-B404792246EA}"/>
                </a:ext>
              </a:extLst>
            </p:cNvPr>
            <p:cNvSpPr/>
            <p:nvPr/>
          </p:nvSpPr>
          <p:spPr>
            <a:xfrm>
              <a:off x="6763349" y="8718798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SEO (</a:t>
            </a:r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Search</a:t>
            </a: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Engine</a:t>
            </a: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Optimization</a:t>
            </a: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)</a:t>
            </a:r>
            <a:endParaRPr lang="es-CO" sz="3000" dirty="0">
              <a:solidFill>
                <a:schemeClr val="bg1"/>
              </a:solidFill>
            </a:endParaRPr>
          </a:p>
        </p:txBody>
      </p:sp>
      <p:grpSp>
        <p:nvGrpSpPr>
          <p:cNvPr id="81" name="Google Shape;2627;p92">
            <a:extLst>
              <a:ext uri="{FF2B5EF4-FFF2-40B4-BE49-F238E27FC236}">
                <a16:creationId xmlns:a16="http://schemas.microsoft.com/office/drawing/2014/main" xmlns="" id="{39C0EECB-AB72-48F6-B869-8BBAB3AC0761}"/>
              </a:ext>
            </a:extLst>
          </p:cNvPr>
          <p:cNvGrpSpPr/>
          <p:nvPr/>
        </p:nvGrpSpPr>
        <p:grpSpPr>
          <a:xfrm>
            <a:off x="5694026" y="2436248"/>
            <a:ext cx="5580409" cy="480113"/>
            <a:chOff x="6763349" y="5575527"/>
            <a:chExt cx="11160818" cy="960226"/>
          </a:xfrm>
        </p:grpSpPr>
        <p:sp>
          <p:nvSpPr>
            <p:cNvPr id="82" name="Google Shape;2628;p92">
              <a:extLst>
                <a:ext uri="{FF2B5EF4-FFF2-40B4-BE49-F238E27FC236}">
                  <a16:creationId xmlns:a16="http://schemas.microsoft.com/office/drawing/2014/main" xmlns="" id="{59505F44-5605-4E15-993A-CB43A3AD30B2}"/>
                </a:ext>
              </a:extLst>
            </p:cNvPr>
            <p:cNvSpPr txBox="1"/>
            <p:nvPr/>
          </p:nvSpPr>
          <p:spPr>
            <a:xfrm>
              <a:off x="7868115" y="5575527"/>
              <a:ext cx="10056052" cy="960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lvl="0" algn="just"/>
              <a:r>
                <a:rPr lang="es-CO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Mejorar </a:t>
              </a:r>
              <a:r>
                <a:rPr lang="es-CO" sz="1600" dirty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la visibilidad de un sitio web en los resultados orgánicos de los diferentes buscadores.</a:t>
              </a:r>
              <a:endParaRPr sz="1600" dirty="0"/>
            </a:p>
          </p:txBody>
        </p:sp>
        <p:sp>
          <p:nvSpPr>
            <p:cNvPr id="83" name="Google Shape;2629;p92">
              <a:extLst>
                <a:ext uri="{FF2B5EF4-FFF2-40B4-BE49-F238E27FC236}">
                  <a16:creationId xmlns:a16="http://schemas.microsoft.com/office/drawing/2014/main" xmlns="" id="{14D81E0A-9949-4FB0-8C51-D846AC6D5A97}"/>
                </a:ext>
              </a:extLst>
            </p:cNvPr>
            <p:cNvSpPr/>
            <p:nvPr/>
          </p:nvSpPr>
          <p:spPr>
            <a:xfrm rot="10800000" flipH="1">
              <a:off x="7736447" y="5598472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4" name="Google Shape;2630;p92">
              <a:extLst>
                <a:ext uri="{FF2B5EF4-FFF2-40B4-BE49-F238E27FC236}">
                  <a16:creationId xmlns:a16="http://schemas.microsoft.com/office/drawing/2014/main" xmlns="" id="{50D653DC-C9A9-4B5A-AD1D-FB0E25200AD4}"/>
                </a:ext>
              </a:extLst>
            </p:cNvPr>
            <p:cNvSpPr/>
            <p:nvPr/>
          </p:nvSpPr>
          <p:spPr>
            <a:xfrm rot="10800000" flipH="1">
              <a:off x="7736447" y="5607944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5" name="Google Shape;2631;p92">
              <a:extLst>
                <a:ext uri="{FF2B5EF4-FFF2-40B4-BE49-F238E27FC236}">
                  <a16:creationId xmlns:a16="http://schemas.microsoft.com/office/drawing/2014/main" xmlns="" id="{6A7D682E-172B-4288-A290-65B88B7125BE}"/>
                </a:ext>
              </a:extLst>
            </p:cNvPr>
            <p:cNvSpPr/>
            <p:nvPr/>
          </p:nvSpPr>
          <p:spPr>
            <a:xfrm>
              <a:off x="6763349" y="5765073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86" name="Google Shape;2632;p92">
            <a:extLst>
              <a:ext uri="{FF2B5EF4-FFF2-40B4-BE49-F238E27FC236}">
                <a16:creationId xmlns:a16="http://schemas.microsoft.com/office/drawing/2014/main" xmlns="" id="{ABA83D50-6F38-4B17-9011-9781C68B5EA8}"/>
              </a:ext>
            </a:extLst>
          </p:cNvPr>
          <p:cNvGrpSpPr/>
          <p:nvPr/>
        </p:nvGrpSpPr>
        <p:grpSpPr>
          <a:xfrm>
            <a:off x="5685790" y="3155238"/>
            <a:ext cx="5588645" cy="480113"/>
            <a:chOff x="6746875" y="7013508"/>
            <a:chExt cx="11177289" cy="960226"/>
          </a:xfrm>
        </p:grpSpPr>
        <p:sp>
          <p:nvSpPr>
            <p:cNvPr id="87" name="Google Shape;2633;p92">
              <a:extLst>
                <a:ext uri="{FF2B5EF4-FFF2-40B4-BE49-F238E27FC236}">
                  <a16:creationId xmlns:a16="http://schemas.microsoft.com/office/drawing/2014/main" xmlns="" id="{F6318360-BCAD-4101-8832-0F455F874C40}"/>
                </a:ext>
              </a:extLst>
            </p:cNvPr>
            <p:cNvSpPr txBox="1"/>
            <p:nvPr/>
          </p:nvSpPr>
          <p:spPr>
            <a:xfrm>
              <a:off x="7868113" y="7013508"/>
              <a:ext cx="10056051" cy="960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Mayores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visitants =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Mayores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ventas</a:t>
              </a:r>
              <a:endParaRPr sz="1600" dirty="0"/>
            </a:p>
          </p:txBody>
        </p:sp>
        <p:sp>
          <p:nvSpPr>
            <p:cNvPr id="88" name="Google Shape;2634;p92">
              <a:extLst>
                <a:ext uri="{FF2B5EF4-FFF2-40B4-BE49-F238E27FC236}">
                  <a16:creationId xmlns:a16="http://schemas.microsoft.com/office/drawing/2014/main" xmlns="" id="{E431B40B-363B-4A68-B972-4644B1DA67C3}"/>
                </a:ext>
              </a:extLst>
            </p:cNvPr>
            <p:cNvSpPr/>
            <p:nvPr/>
          </p:nvSpPr>
          <p:spPr>
            <a:xfrm rot="10800000" flipH="1">
              <a:off x="7736447" y="7055485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9" name="Google Shape;2635;p92">
              <a:extLst>
                <a:ext uri="{FF2B5EF4-FFF2-40B4-BE49-F238E27FC236}">
                  <a16:creationId xmlns:a16="http://schemas.microsoft.com/office/drawing/2014/main" xmlns="" id="{42B5DCC1-1438-4A1D-A2B6-FC411659774B}"/>
                </a:ext>
              </a:extLst>
            </p:cNvPr>
            <p:cNvSpPr/>
            <p:nvPr/>
          </p:nvSpPr>
          <p:spPr>
            <a:xfrm>
              <a:off x="6746875" y="7189165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90" name="Google Shape;2636;p92">
            <a:extLst>
              <a:ext uri="{FF2B5EF4-FFF2-40B4-BE49-F238E27FC236}">
                <a16:creationId xmlns:a16="http://schemas.microsoft.com/office/drawing/2014/main" xmlns="" id="{0D65429D-655B-46DB-8FA0-3C9851EDA3FC}"/>
              </a:ext>
            </a:extLst>
          </p:cNvPr>
          <p:cNvGrpSpPr/>
          <p:nvPr/>
        </p:nvGrpSpPr>
        <p:grpSpPr>
          <a:xfrm>
            <a:off x="5694027" y="3913543"/>
            <a:ext cx="5569423" cy="480113"/>
            <a:chOff x="6763349" y="8530118"/>
            <a:chExt cx="11138845" cy="960226"/>
          </a:xfrm>
        </p:grpSpPr>
        <p:sp>
          <p:nvSpPr>
            <p:cNvPr id="91" name="Google Shape;2637;p92">
              <a:extLst>
                <a:ext uri="{FF2B5EF4-FFF2-40B4-BE49-F238E27FC236}">
                  <a16:creationId xmlns:a16="http://schemas.microsoft.com/office/drawing/2014/main" xmlns="" id="{A9DE23AE-3D37-43A7-8861-769EAE062476}"/>
                </a:ext>
              </a:extLst>
            </p:cNvPr>
            <p:cNvSpPr txBox="1"/>
            <p:nvPr/>
          </p:nvSpPr>
          <p:spPr>
            <a:xfrm>
              <a:off x="7846143" y="8530118"/>
              <a:ext cx="10056051" cy="960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Motores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de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busqueda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: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Rastreo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e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Indexación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de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paginas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o </a:t>
              </a:r>
              <a:r>
                <a:rPr lang="en-US" sz="1600" dirty="0" err="1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contenidos</a:t>
              </a:r>
              <a:r>
                <a:rPr lang="en-US" sz="1600" dirty="0" smtClean="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.</a:t>
              </a:r>
              <a:endParaRPr sz="1600" dirty="0"/>
            </a:p>
          </p:txBody>
        </p:sp>
        <p:sp>
          <p:nvSpPr>
            <p:cNvPr id="151" name="Google Shape;2638;p92">
              <a:extLst>
                <a:ext uri="{FF2B5EF4-FFF2-40B4-BE49-F238E27FC236}">
                  <a16:creationId xmlns:a16="http://schemas.microsoft.com/office/drawing/2014/main" xmlns="" id="{6B0EA646-A1B8-43AF-A37F-31F633BCFAC9}"/>
                </a:ext>
              </a:extLst>
            </p:cNvPr>
            <p:cNvSpPr/>
            <p:nvPr/>
          </p:nvSpPr>
          <p:spPr>
            <a:xfrm rot="10800000" flipH="1">
              <a:off x="7736447" y="855785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52" name="Google Shape;2639;p92">
              <a:extLst>
                <a:ext uri="{FF2B5EF4-FFF2-40B4-BE49-F238E27FC236}">
                  <a16:creationId xmlns:a16="http://schemas.microsoft.com/office/drawing/2014/main" xmlns="" id="{0CD2272F-67E5-4A97-A695-B404792246EA}"/>
                </a:ext>
              </a:extLst>
            </p:cNvPr>
            <p:cNvSpPr/>
            <p:nvPr/>
          </p:nvSpPr>
          <p:spPr>
            <a:xfrm>
              <a:off x="6763349" y="8718798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96" y="1798058"/>
            <a:ext cx="4787270" cy="366992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0647" y="5809129"/>
            <a:ext cx="486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Fuente: https</a:t>
            </a:r>
            <a:r>
              <a:rPr lang="es-CO" sz="1200" dirty="0"/>
              <a:t>://media.istockphoto.com/vectors/search-result-optimization-seo-marketing-analytics-flat-vector-banner-vector-id1053519140</a:t>
            </a:r>
          </a:p>
        </p:txBody>
      </p:sp>
    </p:spTree>
    <p:extLst>
      <p:ext uri="{BB962C8B-B14F-4D97-AF65-F5344CB8AC3E}">
        <p14:creationId xmlns:p14="http://schemas.microsoft.com/office/powerpoint/2010/main" val="19157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Evaluación</a:t>
            </a:r>
            <a:r>
              <a:rPr lang="pt-BR" sz="3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- </a:t>
            </a:r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Herramientas</a:t>
            </a:r>
            <a:endParaRPr lang="es-CO" sz="3000" dirty="0">
              <a:solidFill>
                <a:schemeClr val="bg1"/>
              </a:solidFill>
            </a:endParaRPr>
          </a:p>
        </p:txBody>
      </p:sp>
      <p:grpSp>
        <p:nvGrpSpPr>
          <p:cNvPr id="81" name="Google Shape;2627;p92">
            <a:extLst>
              <a:ext uri="{FF2B5EF4-FFF2-40B4-BE49-F238E27FC236}">
                <a16:creationId xmlns:a16="http://schemas.microsoft.com/office/drawing/2014/main" xmlns="" id="{39C0EECB-AB72-48F6-B869-8BBAB3AC0761}"/>
              </a:ext>
            </a:extLst>
          </p:cNvPr>
          <p:cNvGrpSpPr/>
          <p:nvPr/>
        </p:nvGrpSpPr>
        <p:grpSpPr>
          <a:xfrm>
            <a:off x="557250" y="3120074"/>
            <a:ext cx="541398" cy="461532"/>
            <a:chOff x="6763349" y="5598472"/>
            <a:chExt cx="1082795" cy="923063"/>
          </a:xfrm>
        </p:grpSpPr>
        <p:sp>
          <p:nvSpPr>
            <p:cNvPr id="83" name="Google Shape;2629;p92">
              <a:extLst>
                <a:ext uri="{FF2B5EF4-FFF2-40B4-BE49-F238E27FC236}">
                  <a16:creationId xmlns:a16="http://schemas.microsoft.com/office/drawing/2014/main" xmlns="" id="{14D81E0A-9949-4FB0-8C51-D846AC6D5A97}"/>
                </a:ext>
              </a:extLst>
            </p:cNvPr>
            <p:cNvSpPr/>
            <p:nvPr/>
          </p:nvSpPr>
          <p:spPr>
            <a:xfrm rot="10800000" flipH="1">
              <a:off x="7736447" y="5598472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4" name="Google Shape;2630;p92">
              <a:extLst>
                <a:ext uri="{FF2B5EF4-FFF2-40B4-BE49-F238E27FC236}">
                  <a16:creationId xmlns:a16="http://schemas.microsoft.com/office/drawing/2014/main" xmlns="" id="{50D653DC-C9A9-4B5A-AD1D-FB0E25200AD4}"/>
                </a:ext>
              </a:extLst>
            </p:cNvPr>
            <p:cNvSpPr/>
            <p:nvPr/>
          </p:nvSpPr>
          <p:spPr>
            <a:xfrm rot="10800000" flipH="1">
              <a:off x="7736447" y="5607944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5" name="Google Shape;2631;p92">
              <a:extLst>
                <a:ext uri="{FF2B5EF4-FFF2-40B4-BE49-F238E27FC236}">
                  <a16:creationId xmlns:a16="http://schemas.microsoft.com/office/drawing/2014/main" xmlns="" id="{6A7D682E-172B-4288-A290-65B88B7125BE}"/>
                </a:ext>
              </a:extLst>
            </p:cNvPr>
            <p:cNvSpPr/>
            <p:nvPr/>
          </p:nvSpPr>
          <p:spPr>
            <a:xfrm>
              <a:off x="6763349" y="5765073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86" name="Google Shape;2632;p92">
            <a:extLst>
              <a:ext uri="{FF2B5EF4-FFF2-40B4-BE49-F238E27FC236}">
                <a16:creationId xmlns:a16="http://schemas.microsoft.com/office/drawing/2014/main" xmlns="" id="{ABA83D50-6F38-4B17-9011-9781C68B5EA8}"/>
              </a:ext>
            </a:extLst>
          </p:cNvPr>
          <p:cNvGrpSpPr/>
          <p:nvPr/>
        </p:nvGrpSpPr>
        <p:grpSpPr>
          <a:xfrm>
            <a:off x="549011" y="3827793"/>
            <a:ext cx="5522810" cy="480113"/>
            <a:chOff x="6746875" y="7013918"/>
            <a:chExt cx="11045619" cy="960226"/>
          </a:xfrm>
        </p:grpSpPr>
        <p:sp>
          <p:nvSpPr>
            <p:cNvPr id="87" name="Google Shape;2633;p92">
              <a:extLst>
                <a:ext uri="{FF2B5EF4-FFF2-40B4-BE49-F238E27FC236}">
                  <a16:creationId xmlns:a16="http://schemas.microsoft.com/office/drawing/2014/main" xmlns="" id="{F6318360-BCAD-4101-8832-0F455F874C40}"/>
                </a:ext>
              </a:extLst>
            </p:cNvPr>
            <p:cNvSpPr txBox="1"/>
            <p:nvPr/>
          </p:nvSpPr>
          <p:spPr>
            <a:xfrm>
              <a:off x="7736443" y="7013918"/>
              <a:ext cx="10056051" cy="960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634;p92">
              <a:extLst>
                <a:ext uri="{FF2B5EF4-FFF2-40B4-BE49-F238E27FC236}">
                  <a16:creationId xmlns:a16="http://schemas.microsoft.com/office/drawing/2014/main" xmlns="" id="{E431B40B-363B-4A68-B972-4644B1DA67C3}"/>
                </a:ext>
              </a:extLst>
            </p:cNvPr>
            <p:cNvSpPr/>
            <p:nvPr/>
          </p:nvSpPr>
          <p:spPr>
            <a:xfrm rot="10800000" flipH="1">
              <a:off x="7736447" y="7055485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9" name="Google Shape;2635;p92">
              <a:extLst>
                <a:ext uri="{FF2B5EF4-FFF2-40B4-BE49-F238E27FC236}">
                  <a16:creationId xmlns:a16="http://schemas.microsoft.com/office/drawing/2014/main" xmlns="" id="{42B5DCC1-1438-4A1D-A2B6-FC411659774B}"/>
                </a:ext>
              </a:extLst>
            </p:cNvPr>
            <p:cNvSpPr/>
            <p:nvPr/>
          </p:nvSpPr>
          <p:spPr>
            <a:xfrm>
              <a:off x="6746875" y="7189165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90" name="Google Shape;2636;p92">
            <a:extLst>
              <a:ext uri="{FF2B5EF4-FFF2-40B4-BE49-F238E27FC236}">
                <a16:creationId xmlns:a16="http://schemas.microsoft.com/office/drawing/2014/main" xmlns="" id="{0D65429D-655B-46DB-8FA0-3C9851EDA3FC}"/>
              </a:ext>
            </a:extLst>
          </p:cNvPr>
          <p:cNvGrpSpPr/>
          <p:nvPr/>
        </p:nvGrpSpPr>
        <p:grpSpPr>
          <a:xfrm>
            <a:off x="557251" y="4599768"/>
            <a:ext cx="541398" cy="456796"/>
            <a:chOff x="6763349" y="8557859"/>
            <a:chExt cx="1082795" cy="913591"/>
          </a:xfrm>
        </p:grpSpPr>
        <p:sp>
          <p:nvSpPr>
            <p:cNvPr id="151" name="Google Shape;2638;p92">
              <a:extLst>
                <a:ext uri="{FF2B5EF4-FFF2-40B4-BE49-F238E27FC236}">
                  <a16:creationId xmlns:a16="http://schemas.microsoft.com/office/drawing/2014/main" xmlns="" id="{6B0EA646-A1B8-43AF-A37F-31F633BCFAC9}"/>
                </a:ext>
              </a:extLst>
            </p:cNvPr>
            <p:cNvSpPr/>
            <p:nvPr/>
          </p:nvSpPr>
          <p:spPr>
            <a:xfrm rot="10800000" flipH="1">
              <a:off x="7736447" y="855785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52" name="Google Shape;2639;p92">
              <a:extLst>
                <a:ext uri="{FF2B5EF4-FFF2-40B4-BE49-F238E27FC236}">
                  <a16:creationId xmlns:a16="http://schemas.microsoft.com/office/drawing/2014/main" xmlns="" id="{0CD2272F-67E5-4A97-A695-B404792246EA}"/>
                </a:ext>
              </a:extLst>
            </p:cNvPr>
            <p:cNvSpPr/>
            <p:nvPr/>
          </p:nvSpPr>
          <p:spPr>
            <a:xfrm>
              <a:off x="6763349" y="8718798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3" name="Rectángulo 2"/>
          <p:cNvSpPr/>
          <p:nvPr/>
        </p:nvSpPr>
        <p:spPr>
          <a:xfrm>
            <a:off x="1071220" y="46292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/>
              <a:t>Total </a:t>
            </a:r>
            <a:r>
              <a:rPr lang="es-CO" b="1" dirty="0" err="1"/>
              <a:t>Validator</a:t>
            </a:r>
            <a:r>
              <a:rPr lang="es-CO" b="1" dirty="0"/>
              <a:t>:</a:t>
            </a:r>
            <a:r>
              <a:rPr lang="es-CO" dirty="0"/>
              <a:t> </a:t>
            </a:r>
            <a:r>
              <a:rPr lang="es-CO" u="sng" dirty="0">
                <a:hlinkClick r:id="rId2"/>
              </a:rPr>
              <a:t>https://www.totalvalidator.com/</a:t>
            </a:r>
            <a:endParaRPr lang="es-ES" dirty="0"/>
          </a:p>
          <a:p>
            <a:r>
              <a:rPr lang="es-CO" dirty="0"/>
              <a:t> 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123257" y="3917472"/>
            <a:ext cx="5316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W3C CSS </a:t>
            </a:r>
            <a:r>
              <a:rPr lang="es-CO" b="1" dirty="0" err="1"/>
              <a:t>Validator</a:t>
            </a:r>
            <a:r>
              <a:rPr lang="es-CO" b="1" dirty="0"/>
              <a:t>: </a:t>
            </a:r>
            <a:r>
              <a:rPr lang="es-CO" u="sng" dirty="0">
                <a:hlinkClick r:id="rId3"/>
              </a:rPr>
              <a:t>http://jigsaw.w3.org/css-validator/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123257" y="31366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/>
              <a:t>W3C </a:t>
            </a:r>
            <a:r>
              <a:rPr lang="es-CO" b="1" dirty="0" err="1"/>
              <a:t>Marckup</a:t>
            </a:r>
            <a:r>
              <a:rPr lang="es-CO" b="1" dirty="0"/>
              <a:t> </a:t>
            </a:r>
            <a:r>
              <a:rPr lang="es-CO" b="1" dirty="0" err="1"/>
              <a:t>Validator</a:t>
            </a:r>
            <a:r>
              <a:rPr lang="es-CO" b="1" dirty="0"/>
              <a:t>: </a:t>
            </a:r>
            <a:r>
              <a:rPr lang="es-CO" u="sng" dirty="0">
                <a:hlinkClick r:id="rId4"/>
              </a:rPr>
              <a:t>http://validator.w3.org/</a:t>
            </a:r>
            <a:endParaRPr lang="es-ES" dirty="0"/>
          </a:p>
          <a:p>
            <a:r>
              <a:rPr lang="es-CO" dirty="0"/>
              <a:t> </a:t>
            </a:r>
            <a:endParaRPr lang="es-ES" dirty="0"/>
          </a:p>
        </p:txBody>
      </p:sp>
      <p:grpSp>
        <p:nvGrpSpPr>
          <p:cNvPr id="24" name="Google Shape;2627;p92">
            <a:extLst>
              <a:ext uri="{FF2B5EF4-FFF2-40B4-BE49-F238E27FC236}">
                <a16:creationId xmlns:a16="http://schemas.microsoft.com/office/drawing/2014/main" xmlns="" id="{39C0EECB-AB72-48F6-B869-8BBAB3AC0761}"/>
              </a:ext>
            </a:extLst>
          </p:cNvPr>
          <p:cNvGrpSpPr/>
          <p:nvPr/>
        </p:nvGrpSpPr>
        <p:grpSpPr>
          <a:xfrm>
            <a:off x="548286" y="2290843"/>
            <a:ext cx="541398" cy="461532"/>
            <a:chOff x="6763349" y="5598472"/>
            <a:chExt cx="1082795" cy="923063"/>
          </a:xfrm>
        </p:grpSpPr>
        <p:sp>
          <p:nvSpPr>
            <p:cNvPr id="25" name="Google Shape;2629;p92">
              <a:extLst>
                <a:ext uri="{FF2B5EF4-FFF2-40B4-BE49-F238E27FC236}">
                  <a16:creationId xmlns:a16="http://schemas.microsoft.com/office/drawing/2014/main" xmlns="" id="{14D81E0A-9949-4FB0-8C51-D846AC6D5A97}"/>
                </a:ext>
              </a:extLst>
            </p:cNvPr>
            <p:cNvSpPr/>
            <p:nvPr/>
          </p:nvSpPr>
          <p:spPr>
            <a:xfrm rot="10800000" flipH="1">
              <a:off x="7736447" y="5598472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6" name="Google Shape;2630;p92">
              <a:extLst>
                <a:ext uri="{FF2B5EF4-FFF2-40B4-BE49-F238E27FC236}">
                  <a16:creationId xmlns:a16="http://schemas.microsoft.com/office/drawing/2014/main" xmlns="" id="{50D653DC-C9A9-4B5A-AD1D-FB0E25200AD4}"/>
                </a:ext>
              </a:extLst>
            </p:cNvPr>
            <p:cNvSpPr/>
            <p:nvPr/>
          </p:nvSpPr>
          <p:spPr>
            <a:xfrm rot="10800000" flipH="1">
              <a:off x="7736447" y="5607944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7" name="Google Shape;2631;p92">
              <a:extLst>
                <a:ext uri="{FF2B5EF4-FFF2-40B4-BE49-F238E27FC236}">
                  <a16:creationId xmlns:a16="http://schemas.microsoft.com/office/drawing/2014/main" xmlns="" id="{6A7D682E-172B-4288-A290-65B88B7125BE}"/>
                </a:ext>
              </a:extLst>
            </p:cNvPr>
            <p:cNvSpPr/>
            <p:nvPr/>
          </p:nvSpPr>
          <p:spPr>
            <a:xfrm>
              <a:off x="6763349" y="5765073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28" name="Rectángulo 27"/>
          <p:cNvSpPr/>
          <p:nvPr/>
        </p:nvSpPr>
        <p:spPr>
          <a:xfrm>
            <a:off x="1114293" y="23073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smtClean="0"/>
              <a:t>Empresa Consultora Externa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76" y="1976717"/>
            <a:ext cx="4881283" cy="330844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965576" y="5325036"/>
            <a:ext cx="4948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Fuente: https</a:t>
            </a:r>
            <a:r>
              <a:rPr lang="es-CO" sz="1100" dirty="0"/>
              <a:t>://www.ionos.es/digitalguide/paginas-web/creacion-de-paginas-web/cuanto-cuesta-comprar-una-pagina-web/</a:t>
            </a:r>
          </a:p>
        </p:txBody>
      </p:sp>
    </p:spTree>
    <p:extLst>
      <p:ext uri="{BB962C8B-B14F-4D97-AF65-F5344CB8AC3E}">
        <p14:creationId xmlns:p14="http://schemas.microsoft.com/office/powerpoint/2010/main" val="38472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682" y="204109"/>
            <a:ext cx="9772768" cy="879930"/>
          </a:xfrm>
        </p:spPr>
        <p:txBody>
          <a:bodyPr>
            <a:noAutofit/>
          </a:bodyPr>
          <a:lstStyle/>
          <a:p>
            <a:r>
              <a:rPr lang="pt-BR" sz="3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Conclusiones</a:t>
            </a:r>
            <a:endParaRPr lang="es-CO" sz="3000" dirty="0">
              <a:solidFill>
                <a:schemeClr val="bg1"/>
              </a:solidFill>
            </a:endParaRPr>
          </a:p>
        </p:txBody>
      </p:sp>
      <p:grpSp>
        <p:nvGrpSpPr>
          <p:cNvPr id="81" name="Google Shape;2627;p92">
            <a:extLst>
              <a:ext uri="{FF2B5EF4-FFF2-40B4-BE49-F238E27FC236}">
                <a16:creationId xmlns:a16="http://schemas.microsoft.com/office/drawing/2014/main" xmlns="" id="{39C0EECB-AB72-48F6-B869-8BBAB3AC0761}"/>
              </a:ext>
            </a:extLst>
          </p:cNvPr>
          <p:cNvGrpSpPr/>
          <p:nvPr/>
        </p:nvGrpSpPr>
        <p:grpSpPr>
          <a:xfrm>
            <a:off x="557250" y="2138443"/>
            <a:ext cx="541398" cy="461532"/>
            <a:chOff x="6763349" y="5598472"/>
            <a:chExt cx="1082795" cy="923063"/>
          </a:xfrm>
        </p:grpSpPr>
        <p:sp>
          <p:nvSpPr>
            <p:cNvPr id="83" name="Google Shape;2629;p92">
              <a:extLst>
                <a:ext uri="{FF2B5EF4-FFF2-40B4-BE49-F238E27FC236}">
                  <a16:creationId xmlns:a16="http://schemas.microsoft.com/office/drawing/2014/main" xmlns="" id="{14D81E0A-9949-4FB0-8C51-D846AC6D5A97}"/>
                </a:ext>
              </a:extLst>
            </p:cNvPr>
            <p:cNvSpPr/>
            <p:nvPr/>
          </p:nvSpPr>
          <p:spPr>
            <a:xfrm rot="10800000" flipH="1">
              <a:off x="7736447" y="5598472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4" name="Google Shape;2630;p92">
              <a:extLst>
                <a:ext uri="{FF2B5EF4-FFF2-40B4-BE49-F238E27FC236}">
                  <a16:creationId xmlns:a16="http://schemas.microsoft.com/office/drawing/2014/main" xmlns="" id="{50D653DC-C9A9-4B5A-AD1D-FB0E25200AD4}"/>
                </a:ext>
              </a:extLst>
            </p:cNvPr>
            <p:cNvSpPr/>
            <p:nvPr/>
          </p:nvSpPr>
          <p:spPr>
            <a:xfrm rot="10800000" flipH="1">
              <a:off x="7736447" y="5607944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5" name="Google Shape;2631;p92">
              <a:extLst>
                <a:ext uri="{FF2B5EF4-FFF2-40B4-BE49-F238E27FC236}">
                  <a16:creationId xmlns:a16="http://schemas.microsoft.com/office/drawing/2014/main" xmlns="" id="{6A7D682E-172B-4288-A290-65B88B7125BE}"/>
                </a:ext>
              </a:extLst>
            </p:cNvPr>
            <p:cNvSpPr/>
            <p:nvPr/>
          </p:nvSpPr>
          <p:spPr>
            <a:xfrm>
              <a:off x="6763349" y="5765073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86" name="Google Shape;2632;p92">
            <a:extLst>
              <a:ext uri="{FF2B5EF4-FFF2-40B4-BE49-F238E27FC236}">
                <a16:creationId xmlns:a16="http://schemas.microsoft.com/office/drawing/2014/main" xmlns="" id="{ABA83D50-6F38-4B17-9011-9781C68B5EA8}"/>
              </a:ext>
            </a:extLst>
          </p:cNvPr>
          <p:cNvGrpSpPr/>
          <p:nvPr/>
        </p:nvGrpSpPr>
        <p:grpSpPr>
          <a:xfrm>
            <a:off x="549014" y="3176230"/>
            <a:ext cx="549635" cy="456796"/>
            <a:chOff x="6746875" y="7055485"/>
            <a:chExt cx="1099269" cy="913591"/>
          </a:xfrm>
        </p:grpSpPr>
        <p:sp>
          <p:nvSpPr>
            <p:cNvPr id="88" name="Google Shape;2634;p92">
              <a:extLst>
                <a:ext uri="{FF2B5EF4-FFF2-40B4-BE49-F238E27FC236}">
                  <a16:creationId xmlns:a16="http://schemas.microsoft.com/office/drawing/2014/main" xmlns="" id="{E431B40B-363B-4A68-B972-4644B1DA67C3}"/>
                </a:ext>
              </a:extLst>
            </p:cNvPr>
            <p:cNvSpPr/>
            <p:nvPr/>
          </p:nvSpPr>
          <p:spPr>
            <a:xfrm rot="10800000" flipH="1">
              <a:off x="7736447" y="7055485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89" name="Google Shape;2635;p92">
              <a:extLst>
                <a:ext uri="{FF2B5EF4-FFF2-40B4-BE49-F238E27FC236}">
                  <a16:creationId xmlns:a16="http://schemas.microsoft.com/office/drawing/2014/main" xmlns="" id="{42B5DCC1-1438-4A1D-A2B6-FC411659774B}"/>
                </a:ext>
              </a:extLst>
            </p:cNvPr>
            <p:cNvSpPr/>
            <p:nvPr/>
          </p:nvSpPr>
          <p:spPr>
            <a:xfrm>
              <a:off x="6746875" y="7189165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90" name="Google Shape;2636;p92">
            <a:extLst>
              <a:ext uri="{FF2B5EF4-FFF2-40B4-BE49-F238E27FC236}">
                <a16:creationId xmlns:a16="http://schemas.microsoft.com/office/drawing/2014/main" xmlns="" id="{0D65429D-655B-46DB-8FA0-3C9851EDA3FC}"/>
              </a:ext>
            </a:extLst>
          </p:cNvPr>
          <p:cNvGrpSpPr/>
          <p:nvPr/>
        </p:nvGrpSpPr>
        <p:grpSpPr>
          <a:xfrm>
            <a:off x="557251" y="3927418"/>
            <a:ext cx="541398" cy="456796"/>
            <a:chOff x="6763349" y="8557859"/>
            <a:chExt cx="1082795" cy="913591"/>
          </a:xfrm>
        </p:grpSpPr>
        <p:sp>
          <p:nvSpPr>
            <p:cNvPr id="151" name="Google Shape;2638;p92">
              <a:extLst>
                <a:ext uri="{FF2B5EF4-FFF2-40B4-BE49-F238E27FC236}">
                  <a16:creationId xmlns:a16="http://schemas.microsoft.com/office/drawing/2014/main" xmlns="" id="{6B0EA646-A1B8-43AF-A37F-31F633BCFAC9}"/>
                </a:ext>
              </a:extLst>
            </p:cNvPr>
            <p:cNvSpPr/>
            <p:nvPr/>
          </p:nvSpPr>
          <p:spPr>
            <a:xfrm rot="10800000" flipH="1">
              <a:off x="7736447" y="855785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52" name="Google Shape;2639;p92">
              <a:extLst>
                <a:ext uri="{FF2B5EF4-FFF2-40B4-BE49-F238E27FC236}">
                  <a16:creationId xmlns:a16="http://schemas.microsoft.com/office/drawing/2014/main" xmlns="" id="{0CD2272F-67E5-4A97-A695-B404792246EA}"/>
                </a:ext>
              </a:extLst>
            </p:cNvPr>
            <p:cNvSpPr/>
            <p:nvPr/>
          </p:nvSpPr>
          <p:spPr>
            <a:xfrm>
              <a:off x="6763349" y="8718798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3" name="Rectángulo 2"/>
          <p:cNvSpPr/>
          <p:nvPr/>
        </p:nvSpPr>
        <p:spPr>
          <a:xfrm>
            <a:off x="1109630" y="2112275"/>
            <a:ext cx="93387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La navegabilidad es uno de los aspectos más importantes en la evaluación de un sitio web. </a:t>
            </a:r>
            <a:endParaRPr lang="es-CO" dirty="0" smtClean="0"/>
          </a:p>
          <a:p>
            <a:r>
              <a:rPr lang="es-CO" dirty="0" smtClean="0"/>
              <a:t>No </a:t>
            </a:r>
            <a:r>
              <a:rPr lang="es-CO" dirty="0"/>
              <a:t>se puede permitir tener link rotos, menús escondidos, etc. ni sitios que no se puedan visualizar en dispositivos móviles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09629" y="3126953"/>
            <a:ext cx="9163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Todos los sitios web deben ser adaptables a </a:t>
            </a:r>
            <a:r>
              <a:rPr lang="es-CO" dirty="0"/>
              <a:t>dispositivos móviles (</a:t>
            </a:r>
            <a:r>
              <a:rPr lang="es-CO" dirty="0" err="1"/>
              <a:t>responsive</a:t>
            </a:r>
            <a:r>
              <a:rPr lang="es-CO" dirty="0" smtClean="0"/>
              <a:t>). 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85684" y="3879175"/>
            <a:ext cx="9011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El contenido </a:t>
            </a:r>
            <a:r>
              <a:rPr lang="es-CO" dirty="0" smtClean="0"/>
              <a:t>es el rey . El contenido o </a:t>
            </a:r>
            <a:r>
              <a:rPr lang="es-CO" dirty="0"/>
              <a:t>información del sitio debe ser relevante con el negocio.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85683" y="4575483"/>
            <a:ext cx="9262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La utilización exagerada de imágenes y audiovisuales sobrecarga el sitio, generando demoras en la navegación para el usuario </a:t>
            </a:r>
          </a:p>
        </p:txBody>
      </p:sp>
      <p:grpSp>
        <p:nvGrpSpPr>
          <p:cNvPr id="25" name="Google Shape;2627;p92">
            <a:extLst>
              <a:ext uri="{FF2B5EF4-FFF2-40B4-BE49-F238E27FC236}">
                <a16:creationId xmlns:a16="http://schemas.microsoft.com/office/drawing/2014/main" xmlns="" id="{39C0EECB-AB72-48F6-B869-8BBAB3AC0761}"/>
              </a:ext>
            </a:extLst>
          </p:cNvPr>
          <p:cNvGrpSpPr/>
          <p:nvPr/>
        </p:nvGrpSpPr>
        <p:grpSpPr>
          <a:xfrm>
            <a:off x="534839" y="4617178"/>
            <a:ext cx="541398" cy="461532"/>
            <a:chOff x="6763349" y="5598472"/>
            <a:chExt cx="1082795" cy="923063"/>
          </a:xfrm>
        </p:grpSpPr>
        <p:sp>
          <p:nvSpPr>
            <p:cNvPr id="26" name="Google Shape;2629;p92">
              <a:extLst>
                <a:ext uri="{FF2B5EF4-FFF2-40B4-BE49-F238E27FC236}">
                  <a16:creationId xmlns:a16="http://schemas.microsoft.com/office/drawing/2014/main" xmlns="" id="{14D81E0A-9949-4FB0-8C51-D846AC6D5A97}"/>
                </a:ext>
              </a:extLst>
            </p:cNvPr>
            <p:cNvSpPr/>
            <p:nvPr/>
          </p:nvSpPr>
          <p:spPr>
            <a:xfrm rot="10800000" flipH="1">
              <a:off x="7736447" y="5598472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7" name="Google Shape;2630;p92">
              <a:extLst>
                <a:ext uri="{FF2B5EF4-FFF2-40B4-BE49-F238E27FC236}">
                  <a16:creationId xmlns:a16="http://schemas.microsoft.com/office/drawing/2014/main" xmlns="" id="{50D653DC-C9A9-4B5A-AD1D-FB0E25200AD4}"/>
                </a:ext>
              </a:extLst>
            </p:cNvPr>
            <p:cNvSpPr/>
            <p:nvPr/>
          </p:nvSpPr>
          <p:spPr>
            <a:xfrm rot="10800000" flipH="1">
              <a:off x="7736447" y="5607944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8" name="Google Shape;2631;p92">
              <a:extLst>
                <a:ext uri="{FF2B5EF4-FFF2-40B4-BE49-F238E27FC236}">
                  <a16:creationId xmlns:a16="http://schemas.microsoft.com/office/drawing/2014/main" xmlns="" id="{6A7D682E-172B-4288-A290-65B88B7125BE}"/>
                </a:ext>
              </a:extLst>
            </p:cNvPr>
            <p:cNvSpPr/>
            <p:nvPr/>
          </p:nvSpPr>
          <p:spPr>
            <a:xfrm>
              <a:off x="6763349" y="5765073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29" name="Google Shape;2632;p92">
            <a:extLst>
              <a:ext uri="{FF2B5EF4-FFF2-40B4-BE49-F238E27FC236}">
                <a16:creationId xmlns:a16="http://schemas.microsoft.com/office/drawing/2014/main" xmlns="" id="{ABA83D50-6F38-4B17-9011-9781C68B5EA8}"/>
              </a:ext>
            </a:extLst>
          </p:cNvPr>
          <p:cNvGrpSpPr/>
          <p:nvPr/>
        </p:nvGrpSpPr>
        <p:grpSpPr>
          <a:xfrm>
            <a:off x="513156" y="5399472"/>
            <a:ext cx="549635" cy="456796"/>
            <a:chOff x="6746875" y="7055485"/>
            <a:chExt cx="1099269" cy="913591"/>
          </a:xfrm>
        </p:grpSpPr>
        <p:sp>
          <p:nvSpPr>
            <p:cNvPr id="30" name="Google Shape;2634;p92">
              <a:extLst>
                <a:ext uri="{FF2B5EF4-FFF2-40B4-BE49-F238E27FC236}">
                  <a16:creationId xmlns:a16="http://schemas.microsoft.com/office/drawing/2014/main" xmlns="" id="{E431B40B-363B-4A68-B972-4644B1DA67C3}"/>
                </a:ext>
              </a:extLst>
            </p:cNvPr>
            <p:cNvSpPr/>
            <p:nvPr/>
          </p:nvSpPr>
          <p:spPr>
            <a:xfrm rot="10800000" flipH="1">
              <a:off x="7736447" y="7055485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1" name="Google Shape;2635;p92">
              <a:extLst>
                <a:ext uri="{FF2B5EF4-FFF2-40B4-BE49-F238E27FC236}">
                  <a16:creationId xmlns:a16="http://schemas.microsoft.com/office/drawing/2014/main" xmlns="" id="{42B5DCC1-1438-4A1D-A2B6-FC411659774B}"/>
                </a:ext>
              </a:extLst>
            </p:cNvPr>
            <p:cNvSpPr/>
            <p:nvPr/>
          </p:nvSpPr>
          <p:spPr>
            <a:xfrm>
              <a:off x="6746875" y="7189165"/>
              <a:ext cx="646914" cy="649763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" name="Rectángulo 7"/>
          <p:cNvSpPr/>
          <p:nvPr/>
        </p:nvSpPr>
        <p:spPr>
          <a:xfrm>
            <a:off x="1185682" y="5327705"/>
            <a:ext cx="9087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1600" dirty="0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SEO (</a:t>
            </a:r>
            <a:r>
              <a:rPr lang="es-CO" sz="1600" dirty="0" err="1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Search</a:t>
            </a:r>
            <a:r>
              <a:rPr lang="es-CO" sz="1600" dirty="0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-CO" sz="1600" dirty="0" err="1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Engine</a:t>
            </a:r>
            <a:r>
              <a:rPr lang="es-CO" sz="1600" dirty="0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-CO" sz="1600" dirty="0" err="1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Optimizater</a:t>
            </a:r>
            <a:r>
              <a:rPr lang="es-CO" sz="1600" dirty="0" smtClean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 ayuda a mejorar </a:t>
            </a:r>
            <a:r>
              <a:rPr lang="es-CO" sz="16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 visibilidad de un sitio web en los resultados orgánicos de los diferentes buscadores.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7826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AD">
      <a:dk1>
        <a:srgbClr val="595959"/>
      </a:dk1>
      <a:lt1>
        <a:sysClr val="window" lastClr="FFFFFF"/>
      </a:lt1>
      <a:dk2>
        <a:srgbClr val="595959"/>
      </a:dk2>
      <a:lt2>
        <a:srgbClr val="D8D8D8"/>
      </a:lt2>
      <a:accent1>
        <a:srgbClr val="FFCA08"/>
      </a:accent1>
      <a:accent2>
        <a:srgbClr val="E3B72E"/>
      </a:accent2>
      <a:accent3>
        <a:srgbClr val="D69C29"/>
      </a:accent3>
      <a:accent4>
        <a:srgbClr val="F8931D"/>
      </a:accent4>
      <a:accent5>
        <a:srgbClr val="FF6700"/>
      </a:accent5>
      <a:accent6>
        <a:srgbClr val="D05400"/>
      </a:accent6>
      <a:hlink>
        <a:srgbClr val="F18B1B"/>
      </a:hlink>
      <a:folHlink>
        <a:srgbClr val="00539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2025</TotalTime>
  <Words>664</Words>
  <Application>Microsoft Office PowerPoint</Application>
  <PresentationFormat>Panorámica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 Light</vt:lpstr>
      <vt:lpstr>Times New Roman</vt:lpstr>
      <vt:lpstr>Office Theme</vt:lpstr>
      <vt:lpstr>Fase 5: Plan de Mejoramiento del Sitio Web - OVI</vt:lpstr>
      <vt:lpstr>Aspectos - Plan de Mejora pagina web OVI</vt:lpstr>
      <vt:lpstr>Estructura – Codigo HTML – Codigo CSS</vt:lpstr>
      <vt:lpstr>Diseño</vt:lpstr>
      <vt:lpstr>Navegabilidad</vt:lpstr>
      <vt:lpstr>Contenido</vt:lpstr>
      <vt:lpstr>SEO (Search Engine Optimization)</vt:lpstr>
      <vt:lpstr>Evaluación - Herramientas</vt:lpstr>
      <vt:lpstr>Conclusiones</vt:lpstr>
      <vt:lpstr> Bibliografía</vt:lpstr>
      <vt:lpstr>¡GRACIAS POR SU ATENCIÓN!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lm</dc:creator>
  <cp:lastModifiedBy>LAURA</cp:lastModifiedBy>
  <cp:revision>160</cp:revision>
  <dcterms:created xsi:type="dcterms:W3CDTF">2018-10-24T15:10:35Z</dcterms:created>
  <dcterms:modified xsi:type="dcterms:W3CDTF">2020-12-15T02:11:04Z</dcterms:modified>
</cp:coreProperties>
</file>