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8101F1-4357-4F06-98E1-3982CEE67F54}">
          <p14:sldIdLst>
            <p14:sldId id="257"/>
            <p14:sldId id="258"/>
            <p14:sldId id="259"/>
            <p14:sldId id="262"/>
            <p14:sldId id="263"/>
            <p14:sldId id="264"/>
            <p14:sldId id="260"/>
            <p14:sldId id="265"/>
            <p14:sldId id="266"/>
            <p14:sldId id="261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港归" initials="吴" lastIdx="1" clrIdx="0">
    <p:extLst>
      <p:ext uri="{19B8F6BF-5375-455C-9EA6-DF929625EA0E}">
        <p15:presenceInfo xmlns:p15="http://schemas.microsoft.com/office/powerpoint/2012/main" userId="c55a05e32fd95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2021-11-16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2021-11-16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2021-11-16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6600" dirty="0"/>
              <a:t>初识</a:t>
            </a:r>
            <a:r>
              <a:rPr lang="en-US" altLang="zh-CN" sz="6600" dirty="0" err="1"/>
              <a:t>SpringBoot</a:t>
            </a:r>
            <a:endParaRPr lang="zh-cn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76BF-63AD-452E-AA60-D40C320D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是如何实现自动配置？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4E47-5E81-400F-A96A-DF67F5A1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要知道</a:t>
            </a:r>
            <a:r>
              <a:rPr lang="en-US" altLang="zh-CN" dirty="0" err="1"/>
              <a:t>SpringBoot</a:t>
            </a:r>
            <a:r>
              <a:rPr lang="zh-CN" altLang="en-US" dirty="0"/>
              <a:t>是如何实现自动配置关键在于搞懂</a:t>
            </a:r>
            <a:r>
              <a:rPr lang="en-US" altLang="zh-CN" dirty="0" err="1"/>
              <a:t>SpringBoot</a:t>
            </a:r>
            <a:r>
              <a:rPr lang="zh-CN" altLang="en-US" dirty="0"/>
              <a:t>的启动：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F6C-16E2-4D5F-A247-B164E7E4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6F5369-322D-4510-94B1-8E667A8B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81" y="2578069"/>
            <a:ext cx="5805182" cy="26482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BD92AA-B3DA-4133-9DD7-A9AF00873876}"/>
              </a:ext>
            </a:extLst>
          </p:cNvPr>
          <p:cNvSpPr txBox="1"/>
          <p:nvPr/>
        </p:nvSpPr>
        <p:spPr>
          <a:xfrm>
            <a:off x="7518466" y="2827090"/>
            <a:ext cx="3984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Boot</a:t>
            </a:r>
            <a:r>
              <a:rPr lang="zh-CN" altLang="en-US" dirty="0"/>
              <a:t>的启动类中关键的地方就在于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@SpringBootApplication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注解和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SpringApplication.run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的调用。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25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778E2-76E5-4DD1-816E-9D34FDF5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是如何实现自动配置？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BED61-9B82-4C19-AE25-B16FBE32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@SpringBootApplication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139CD-E6B0-4D27-B13E-B272F5FC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B3561F-FA51-4E2D-BB4B-0DAB30E7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47005"/>
            <a:ext cx="4794589" cy="32220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8F3B44-667F-4BE4-96A0-8DF90C4DA549}"/>
              </a:ext>
            </a:extLst>
          </p:cNvPr>
          <p:cNvSpPr txBox="1"/>
          <p:nvPr/>
        </p:nvSpPr>
        <p:spPr>
          <a:xfrm>
            <a:off x="6266576" y="2446383"/>
            <a:ext cx="4889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其中重要的注解有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@Configuration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@EnableAutoConfiguration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@ComponentScan</a:t>
            </a:r>
          </a:p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而核心的注解便是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@EnableAutoConfiguration</a:t>
            </a:r>
          </a:p>
          <a:p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，再进入到该注解中可发现它是借助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@Import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注解来收集和注册特定场景相关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bean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定义加载到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IoC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容器中。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dirty="0"/>
              <a:t>根据</a:t>
            </a:r>
            <a:r>
              <a:rPr lang="en-US" altLang="zh-CN" dirty="0" err="1"/>
              <a:t>SpringFactoriesLoader</a:t>
            </a:r>
            <a:r>
              <a:rPr lang="zh-CN" altLang="en-US" dirty="0"/>
              <a:t>将各个</a:t>
            </a:r>
            <a:r>
              <a:rPr lang="en-US" altLang="zh-CN" dirty="0"/>
              <a:t>jar</a:t>
            </a:r>
            <a:r>
              <a:rPr lang="zh-CN" altLang="en-US" dirty="0"/>
              <a:t>包下</a:t>
            </a:r>
            <a:r>
              <a:rPr lang="en-US" altLang="zh-CN" dirty="0"/>
              <a:t>MATE-INF/</a:t>
            </a:r>
            <a:r>
              <a:rPr lang="en-US" altLang="zh-CN" dirty="0" err="1"/>
              <a:t>spring.factories</a:t>
            </a:r>
            <a:r>
              <a:rPr lang="zh-CN" altLang="en-US" dirty="0"/>
              <a:t>配置的全路径名加载到集合中并进行实例化和排序。</a:t>
            </a:r>
          </a:p>
        </p:txBody>
      </p:sp>
    </p:spTree>
    <p:extLst>
      <p:ext uri="{BB962C8B-B14F-4D97-AF65-F5344CB8AC3E}">
        <p14:creationId xmlns:p14="http://schemas.microsoft.com/office/powerpoint/2010/main" val="28976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5834-2ED4-47E5-A026-74E4847C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是如何实现自动配置？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50757-7655-4428-94EF-8E0F1BE9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SpringApplication.run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的主要实现：</a:t>
            </a:r>
            <a:endParaRPr lang="en-US" altLang="zh-CN" dirty="0">
              <a:solidFill>
                <a:srgbClr val="000000"/>
              </a:solidFill>
              <a:latin typeface="PingFang SC"/>
            </a:endParaRPr>
          </a:p>
          <a:p>
            <a:endParaRPr lang="en-US" altLang="zh-CN" dirty="0">
              <a:solidFill>
                <a:srgbClr val="000000"/>
              </a:solidFill>
              <a:latin typeface="PingFang SC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2D07B-4736-4226-9650-E2586625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B104FC-70D0-4090-8216-E97E1872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40" y="2116746"/>
            <a:ext cx="5933240" cy="41231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5974E6-6B6D-4E6C-9BF3-72646A701102}"/>
              </a:ext>
            </a:extLst>
          </p:cNvPr>
          <p:cNvSpPr txBox="1"/>
          <p:nvPr/>
        </p:nvSpPr>
        <p:spPr>
          <a:xfrm>
            <a:off x="880844" y="2497824"/>
            <a:ext cx="43415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计时器开始计时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</a:rPr>
              <a:t>Headless</a:t>
            </a:r>
            <a:r>
              <a:rPr lang="zh-CN" altLang="en-US" sz="1400" dirty="0">
                <a:latin typeface="+mn-ea"/>
              </a:rPr>
              <a:t>模式赋值（</a:t>
            </a:r>
            <a:r>
              <a:rPr lang="en-US" altLang="zh-CN" sz="1400" dirty="0">
                <a:latin typeface="+mn-ea"/>
              </a:rPr>
              <a:t>headless</a:t>
            </a:r>
            <a:r>
              <a:rPr lang="zh-CN" altLang="en-US" sz="1400" dirty="0">
                <a:latin typeface="+mn-ea"/>
              </a:rPr>
              <a:t>表示当前为无显示器无键盘环境）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发送</a:t>
            </a:r>
            <a:r>
              <a:rPr lang="en-US" altLang="zh-CN" sz="1400" dirty="0" err="1">
                <a:latin typeface="+mn-ea"/>
              </a:rPr>
              <a:t>ApplicationStartingEvent</a:t>
            </a:r>
            <a:r>
              <a:rPr lang="zh-CN" altLang="en-US" sz="1400" dirty="0">
                <a:latin typeface="+mn-ea"/>
              </a:rPr>
              <a:t>（）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配置环境模块（应用上下文环境，及属性信息注册到环境中，一般为一个</a:t>
            </a:r>
            <a:r>
              <a:rPr lang="en-US" altLang="zh-CN" sz="1400" dirty="0">
                <a:latin typeface="+mn-ea"/>
              </a:rPr>
              <a:t>environment</a:t>
            </a:r>
            <a:r>
              <a:rPr lang="zh-CN" altLang="en-US" sz="1400" dirty="0">
                <a:latin typeface="+mn-ea"/>
              </a:rPr>
              <a:t>对象）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打印</a:t>
            </a:r>
            <a:r>
              <a:rPr lang="en-US" altLang="zh-CN" sz="1400" dirty="0">
                <a:latin typeface="+mn-ea"/>
              </a:rPr>
              <a:t>banner</a:t>
            </a:r>
            <a:r>
              <a:rPr lang="zh-CN" altLang="en-US" sz="1400" dirty="0">
                <a:latin typeface="+mn-ea"/>
              </a:rPr>
              <a:t>对象（启动时看到的</a:t>
            </a:r>
            <a:r>
              <a:rPr lang="en-US" altLang="zh-CN" sz="1400" dirty="0">
                <a:latin typeface="+mn-ea"/>
              </a:rPr>
              <a:t>Spring</a:t>
            </a:r>
            <a:r>
              <a:rPr lang="zh-CN" altLang="en-US" sz="1400" dirty="0">
                <a:latin typeface="+mn-ea"/>
              </a:rPr>
              <a:t>字样）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创建应用上下文对象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初始化失败分析器（用于打印启动失败原因）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关联</a:t>
            </a:r>
            <a:r>
              <a:rPr lang="en-US" altLang="zh-CN" sz="1400" dirty="0" err="1">
                <a:latin typeface="+mn-ea"/>
              </a:rPr>
              <a:t>springboot</a:t>
            </a:r>
            <a:r>
              <a:rPr lang="zh-CN" altLang="en-US" sz="1400" dirty="0">
                <a:latin typeface="+mn-ea"/>
              </a:rPr>
              <a:t>组件与应用上下文对象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发送</a:t>
            </a:r>
            <a:r>
              <a:rPr lang="en-US" altLang="zh-CN" sz="1400" dirty="0" err="1">
                <a:latin typeface="+mn-ea"/>
              </a:rPr>
              <a:t>ApplicationContextInitializedEvent</a:t>
            </a:r>
            <a:r>
              <a:rPr lang="zh-CN" altLang="en-US" sz="1400" dirty="0">
                <a:latin typeface="+mn-ea"/>
              </a:rPr>
              <a:t>事件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加载</a:t>
            </a:r>
            <a:r>
              <a:rPr lang="en-US" altLang="zh-CN" sz="1400" dirty="0">
                <a:latin typeface="+mn-ea"/>
              </a:rPr>
              <a:t>sources</a:t>
            </a:r>
            <a:r>
              <a:rPr lang="zh-CN" altLang="en-US" sz="1400" dirty="0">
                <a:latin typeface="+mn-ea"/>
              </a:rPr>
              <a:t>到</a:t>
            </a:r>
            <a:r>
              <a:rPr lang="en-US" altLang="zh-CN" sz="1400" dirty="0">
                <a:latin typeface="+mn-ea"/>
              </a:rPr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发送</a:t>
            </a:r>
            <a:r>
              <a:rPr lang="en-US" altLang="zh-CN" sz="1400" dirty="0" err="1">
                <a:latin typeface="+mn-ea"/>
              </a:rPr>
              <a:t>ApplicationPreparedEvent</a:t>
            </a:r>
            <a:r>
              <a:rPr lang="zh-CN" altLang="en-US" sz="1400" dirty="0">
                <a:latin typeface="+mn-ea"/>
              </a:rPr>
              <a:t>事件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刷新上下文（此时调用</a:t>
            </a:r>
            <a:r>
              <a:rPr lang="en-US" altLang="zh-CN" sz="1400" dirty="0">
                <a:latin typeface="+mn-ea"/>
              </a:rPr>
              <a:t>spring</a:t>
            </a:r>
            <a:r>
              <a:rPr lang="zh-CN" altLang="en-US" sz="1400" dirty="0">
                <a:latin typeface="+mn-ea"/>
              </a:rPr>
              <a:t>的加载</a:t>
            </a:r>
            <a:r>
              <a:rPr lang="en-US" altLang="zh-CN" sz="1400" dirty="0">
                <a:latin typeface="+mn-ea"/>
              </a:rPr>
              <a:t>bean</a:t>
            </a:r>
            <a:r>
              <a:rPr lang="zh-CN" altLang="en-US" sz="1400" dirty="0">
                <a:latin typeface="+mn-ea"/>
              </a:rPr>
              <a:t>的方法）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计时器停止计时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调用框架启动扩展类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发送</a:t>
            </a:r>
            <a:r>
              <a:rPr lang="en-US" altLang="zh-CN" sz="1400" dirty="0" err="1">
                <a:latin typeface="+mn-ea"/>
              </a:rPr>
              <a:t>ApplicationReadyEvent</a:t>
            </a:r>
            <a:r>
              <a:rPr lang="zh-CN" altLang="en-US" sz="1400" dirty="0">
                <a:latin typeface="+mn-ea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60687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43822-2A29-409C-AE00-86A1892B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64A20-91FB-432E-99D5-DA6FA6FD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201168" lvl="1" indent="0">
              <a:buNone/>
            </a:pPr>
            <a:r>
              <a:rPr lang="zh-CN" altLang="en-US" dirty="0"/>
              <a:t>      了解了</a:t>
            </a:r>
            <a:r>
              <a:rPr lang="en-US" altLang="zh-CN" dirty="0" err="1"/>
              <a:t>SpringBoot</a:t>
            </a:r>
            <a:r>
              <a:rPr lang="zh-CN" altLang="en-US" dirty="0"/>
              <a:t>的启动流程，可以发现</a:t>
            </a:r>
            <a:r>
              <a:rPr lang="en-US" altLang="zh-CN" dirty="0" err="1"/>
              <a:t>SpringBoot</a:t>
            </a:r>
            <a:r>
              <a:rPr lang="zh-CN" altLang="en-US" dirty="0"/>
              <a:t>是在</a:t>
            </a:r>
            <a:r>
              <a:rPr lang="en-US" altLang="zh-CN" dirty="0"/>
              <a:t>Spring</a:t>
            </a:r>
            <a:r>
              <a:rPr lang="zh-CN" altLang="en-US" dirty="0"/>
              <a:t>框架的基础上对于一些场景进行了固化和升华。也恰恰是这样的处理，让开发人员在使用</a:t>
            </a:r>
            <a:r>
              <a:rPr lang="en-US" altLang="zh-CN" dirty="0" err="1"/>
              <a:t>SpringBoot</a:t>
            </a:r>
            <a:r>
              <a:rPr lang="zh-CN" altLang="en-US" dirty="0"/>
              <a:t>时能更加注重于业务，而不是话过多的时间在处理</a:t>
            </a:r>
            <a:r>
              <a:rPr lang="en-US" altLang="zh-CN" dirty="0"/>
              <a:t>bean</a:t>
            </a:r>
            <a:r>
              <a:rPr lang="zh-CN" altLang="en-US" dirty="0"/>
              <a:t>的关系上。而</a:t>
            </a:r>
            <a:r>
              <a:rPr lang="en-US" altLang="zh-CN" dirty="0" err="1"/>
              <a:t>SpringBoot</a:t>
            </a:r>
            <a:r>
              <a:rPr lang="zh-CN" altLang="en-US" dirty="0"/>
              <a:t>的可以不依赖于容器独立运行的特性，为后来微服务</a:t>
            </a:r>
            <a:r>
              <a:rPr lang="en-US" altLang="zh-CN" dirty="0" err="1"/>
              <a:t>SpringCloud</a:t>
            </a:r>
            <a:r>
              <a:rPr lang="zh-CN" altLang="en-US" dirty="0"/>
              <a:t>奠定了基础。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18055-4DB4-485A-B353-CE443463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6375" y="2407639"/>
            <a:ext cx="503338" cy="807623"/>
          </a:xfrm>
        </p:spPr>
        <p:txBody>
          <a:bodyPr rtlCol="0" anchor="ctr">
            <a:normAutofit/>
          </a:bodyPr>
          <a:lstStyle/>
          <a:p>
            <a:pPr lvl="0" rtl="0"/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1600" dirty="0">
                <a:solidFill>
                  <a:srgbClr val="FFFFFF"/>
                </a:solidFill>
              </a:rPr>
              <a:t>	Spring Boot</a:t>
            </a:r>
            <a:r>
              <a:rPr lang="zh-CN" altLang="en-US" sz="1600" dirty="0">
                <a:solidFill>
                  <a:srgbClr val="FFFFFF"/>
                </a:solidFill>
              </a:rPr>
              <a:t>是由</a:t>
            </a:r>
            <a:r>
              <a:rPr lang="en-US" altLang="zh-CN" sz="1600" dirty="0">
                <a:solidFill>
                  <a:srgbClr val="FFFFFF"/>
                </a:solidFill>
              </a:rPr>
              <a:t>Pivotal</a:t>
            </a:r>
            <a:r>
              <a:rPr lang="zh-CN" altLang="en-US" sz="1600" dirty="0">
                <a:solidFill>
                  <a:srgbClr val="FFFFFF"/>
                </a:solidFill>
              </a:rPr>
              <a:t>团队提供的全新框架，其设计目的是用来简化新</a:t>
            </a:r>
            <a:r>
              <a:rPr lang="en-US" altLang="zh-CN" sz="1600" dirty="0">
                <a:solidFill>
                  <a:srgbClr val="FFFFFF"/>
                </a:solidFill>
              </a:rPr>
              <a:t>Spring</a:t>
            </a:r>
            <a:r>
              <a:rPr lang="zh-CN" altLang="en-US" sz="1600" dirty="0">
                <a:solidFill>
                  <a:srgbClr val="FFFFFF"/>
                </a:solidFill>
              </a:rPr>
              <a:t>应用的初始搭建以及开发过程。该框架使用了特定的方式来进行配置，从而使开发人员不再需要定义样板化的配置。通过这种方式，</a:t>
            </a:r>
            <a:r>
              <a:rPr lang="en-US" altLang="zh-CN" sz="1600" dirty="0">
                <a:solidFill>
                  <a:srgbClr val="FFFFFF"/>
                </a:solidFill>
              </a:rPr>
              <a:t>Spring Boot</a:t>
            </a:r>
            <a:r>
              <a:rPr lang="zh-CN" altLang="en-US" sz="1600" dirty="0">
                <a:solidFill>
                  <a:srgbClr val="FFFFFF"/>
                </a:solidFill>
              </a:rPr>
              <a:t>致力于在蓬勃发展的快速应用开发领域</a:t>
            </a:r>
            <a:r>
              <a:rPr lang="en-US" altLang="zh-CN" sz="1600" dirty="0">
                <a:solidFill>
                  <a:srgbClr val="FFFFFF"/>
                </a:solidFill>
              </a:rPr>
              <a:t>(rapid application development)</a:t>
            </a:r>
            <a:r>
              <a:rPr lang="zh-CN" altLang="en-US" sz="1600" dirty="0">
                <a:solidFill>
                  <a:srgbClr val="FFFFFF"/>
                </a:solidFill>
              </a:rPr>
              <a:t>成为领导者。</a:t>
            </a:r>
            <a:r>
              <a:rPr lang="en-US" altLang="zh-CN" sz="1600" dirty="0">
                <a:solidFill>
                  <a:srgbClr val="FFFFFF"/>
                </a:solidFill>
              </a:rPr>
              <a:t>					--</a:t>
            </a:r>
            <a:r>
              <a:rPr lang="zh-CN" altLang="en-US" sz="1600" dirty="0">
                <a:solidFill>
                  <a:srgbClr val="FFFFFF"/>
                </a:solidFill>
              </a:rPr>
              <a:t>摘自百度百科</a:t>
            </a:r>
            <a:endParaRPr lang="zh-cn" sz="1600" dirty="0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5FF9C5-2F66-412B-90DE-0C179A72CCC6}"/>
              </a:ext>
            </a:extLst>
          </p:cNvPr>
          <p:cNvSpPr txBox="1"/>
          <p:nvPr/>
        </p:nvSpPr>
        <p:spPr>
          <a:xfrm>
            <a:off x="1553344" y="912482"/>
            <a:ext cx="908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发展史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844E8-F1BB-455C-AE6E-23C9ACE3387F}"/>
              </a:ext>
            </a:extLst>
          </p:cNvPr>
          <p:cNvSpPr txBox="1"/>
          <p:nvPr/>
        </p:nvSpPr>
        <p:spPr>
          <a:xfrm>
            <a:off x="1553344" y="2740689"/>
            <a:ext cx="909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i="1" dirty="0">
                <a:solidFill>
                  <a:srgbClr val="FFFFFF"/>
                </a:solidFill>
              </a:rPr>
              <a:t>为何使用</a:t>
            </a: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？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12C67A-4857-4B9D-AD9E-37D7DA20347A}"/>
              </a:ext>
            </a:extLst>
          </p:cNvPr>
          <p:cNvSpPr txBox="1"/>
          <p:nvPr/>
        </p:nvSpPr>
        <p:spPr>
          <a:xfrm>
            <a:off x="1553344" y="3554457"/>
            <a:ext cx="880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是如何实现自动配置的？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277566-20EB-4834-B80C-F3CC438A2E23}"/>
              </a:ext>
            </a:extLst>
          </p:cNvPr>
          <p:cNvSpPr txBox="1"/>
          <p:nvPr/>
        </p:nvSpPr>
        <p:spPr>
          <a:xfrm>
            <a:off x="1553344" y="1863527"/>
            <a:ext cx="6520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i="1" dirty="0">
                <a:solidFill>
                  <a:srgbClr val="FFFFFF"/>
                </a:solidFill>
              </a:rPr>
              <a:t>什么是</a:t>
            </a:r>
            <a:r>
              <a:rPr lang="en-US" altLang="zh-CN" sz="3200" i="1" dirty="0">
                <a:solidFill>
                  <a:srgbClr val="FFFFFF"/>
                </a:solidFill>
              </a:rPr>
              <a:t>Spring Boot</a:t>
            </a:r>
            <a:r>
              <a:rPr lang="zh-CN" altLang="en-US" sz="3200" i="1" dirty="0">
                <a:solidFill>
                  <a:srgbClr val="FFFFFF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B7992-7CC2-4053-8E06-DA2BB50A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发展史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E8E52C-993E-49FD-A6FF-3C42933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05" y="3429000"/>
            <a:ext cx="3125074" cy="24381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B2CF8-9BF0-4D34-B34C-C658A744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起点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2002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Rod Johnson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撰写了一本名为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Expert One-on-One J2EE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设计和开发的书。本书由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Wrox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出版，介绍了当时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企业应用程序开发的情况，并指出了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EE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EJB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组件框架中的存在的一些主要缺陷。在这本书中，他提出了一个基于普通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类和依赖注入的更简单的解决方案。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在书中，他展示了如何在不使用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EJB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的情况下构建高质量，可扩展的在线座位预留系统。为了构建应用程序，他编写了超过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30,000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行的基础结构代码。包含许多可重用的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接口和类，如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ApplicationContext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BeanFactory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接口是依赖注入的基本构建块，因此他将这些类的根包命名为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com.interface21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。这便是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Spring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的前身。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03C47-E223-448E-B508-99F818BF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0104-048A-4588-BB14-17124EB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en-US" dirty="0"/>
              <a:t>发展史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D34F-20A4-4E49-8A52-8D4AF4D9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Rod Johnson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和同伴在此框架的基础上开发了一个全新的框架命名为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据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Rod Johnson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介绍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是传统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J2EE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新的开始。随后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发展进入快车道。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2004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版发布。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2006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2.0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版发布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2013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月，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Pivotal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宣布发布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框架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4.0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Spring4.0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的版本是基于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JavaConfig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的开发也就是基于注解的开发，从而促使了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SpringBoot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的横空出世。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4D55-5307-4FA6-A61B-C30CDAF4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BC8B-8D66-41E2-AA03-79E0B67B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Spring Boot</a:t>
            </a:r>
            <a:r>
              <a:rPr lang="zh-CN" altLang="en-US" sz="4400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D259-0973-4748-84BC-A089ACB8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是由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Pivotal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团队提供的全新框架，其设计目的是用来简化新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应用的初始搭建以及开发过程。该框架使用了特定的方式来进行配置，从而使开发人员不再需要定义样板化的配置。用我的话来理解，就是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其实不是什么新的框架，它默认配置了很多框架的使用方式，就像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maven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整合了所有的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jar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整合了所有热门的第三方框架。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简化了基于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的应用开发，通过少量的代码就能创建一个独立的、产品级别的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应用。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平台及第三方库提供开箱即用的设置，这样你就可以有条不紊地开始。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的核心思想就是</a:t>
            </a:r>
            <a:r>
              <a:rPr lang="zh-CN" altLang="en-US" b="1" i="0" u="sng" dirty="0">
                <a:solidFill>
                  <a:srgbClr val="FF0000"/>
                </a:solidFill>
                <a:effectLst/>
                <a:latin typeface="-apple-system"/>
              </a:rPr>
              <a:t>约定大于配置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，多数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应用只需要很少的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配置。采用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Spring Boot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可以大大的简化你的开发模式，所有你想集成的常用框架，它都有对应的组件支持。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CEA10-7173-4819-B160-1670F75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15CA9-4FDB-4837-B8A6-020968B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Spring Boot</a:t>
            </a:r>
            <a:r>
              <a:rPr lang="zh-CN" altLang="en-US" sz="4400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DBA1E-11D0-4D1E-B557-6ADDFB6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如何理解约定大于配置</a:t>
            </a:r>
            <a:endParaRPr lang="en-US" altLang="zh-CN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01168" lvl="1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可以从以下两个方面来理解：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第一，对于需要特殊规定的地方可由开发自行规定；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84048" lvl="2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第二，对于没有规定配置的地方，可使用默认的规则进行配置。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84048" lvl="2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那么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Spring Boot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中有哪些约定呢？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的目录结构。默认有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resources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文件夹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存放资源配置文件。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src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-main-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resources,src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-main-java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。默认的编译生成的类都在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targe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文件夹下面。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spring boot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默认的配置文件必须是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application.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命名的</a:t>
            </a:r>
            <a:r>
              <a:rPr lang="en-US" altLang="zh-CN" sz="1600" dirty="0" err="1">
                <a:solidFill>
                  <a:srgbClr val="333333"/>
                </a:solidFill>
                <a:latin typeface="arial" panose="020B0604020202020204" pitchFamily="34" charset="0"/>
              </a:rPr>
              <a:t>yml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文件或者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</a:rPr>
              <a:t>properties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文件，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且唯一</a:t>
            </a:r>
          </a:p>
          <a:p>
            <a:pPr marL="384048" lvl="2" indent="0">
              <a:buNone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B637C-9EDE-4C6F-8494-3F10F352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2D436-3452-428E-84A9-E7BBC50F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91" y="1996580"/>
            <a:ext cx="2067089" cy="36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75159-776F-4709-98EB-C79493AD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Spring Boot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F977-8622-426F-A06F-5071B759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只使用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spring</a:t>
            </a:r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构建项目：</a:t>
            </a:r>
            <a:endParaRPr lang="en-US" altLang="zh-CN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首先新建一个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webapp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maven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原型；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其次需要自行创建源文件和配置文件的文件夹并做指定；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需要自行导入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的相关依赖包；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在配置文件夹中新建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applicationContext.xml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配置文件，配置需要注入的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  此处只以配置放入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容器的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举例，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需要人为配置的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多而繁杂，且容易出错。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404B3-E709-45DE-9B2A-51B1934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F55EA-F03F-47CA-B9A9-F2FAAB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2" y="2217258"/>
            <a:ext cx="5103302" cy="27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F9EF0-A9B6-4F9F-9890-C99975F3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Spring Boot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EFBE8-5A38-434A-AD2D-B9DF85B9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JavaConfig</a:t>
            </a:r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的方式来管理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bean: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此时已经可以摆脱复杂的配置文件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来配置管理所有的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对象，通过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代码的方式来标识和生成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bean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对象；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右图的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MyConfig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的配置类就相当于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一个备案容器。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E3D4-8A48-48B1-B149-5F76F7B4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DB86EC-E153-4B05-A685-3D7B24CB1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67" y="2567154"/>
            <a:ext cx="6613321" cy="30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88E2A-0765-49DA-BEA9-C9E4CCAF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为何使用</a:t>
            </a:r>
            <a:r>
              <a:rPr lang="en-US" altLang="zh-CN" dirty="0"/>
              <a:t>Spring Boot?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75203-9E4D-47FB-9CCB-B56E58D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构建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Spring Boot</a:t>
            </a:r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项目：</a:t>
            </a:r>
            <a:endParaRPr lang="en-US" altLang="zh-CN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项目的构建非常便捷，无论是项目的结构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还是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使用时的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jar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包依赖都一并按照约定生成和适配；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在根目录下会生成一个执行类，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这个类控制着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项目的执行和关闭。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21E53-F96C-4B77-BAE3-60036A72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2021-11-16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8FDED-B5F3-4A05-A7DA-E6452A01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0" y="3951215"/>
            <a:ext cx="7908107" cy="22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13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{FE1751FC-640B-4A4A-8A8F-2EC721A899E4}tf56160789_win32</Template>
  <TotalTime>403</TotalTime>
  <Words>1231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-apple-system</vt:lpstr>
      <vt:lpstr>Microsoft YaHei UI</vt:lpstr>
      <vt:lpstr>PingFang SC</vt:lpstr>
      <vt:lpstr>宋体</vt:lpstr>
      <vt:lpstr>新宋体</vt:lpstr>
      <vt:lpstr>arial</vt:lpstr>
      <vt:lpstr>arial</vt:lpstr>
      <vt:lpstr>Calibri</vt:lpstr>
      <vt:lpstr>Franklin Gothic Book</vt:lpstr>
      <vt:lpstr>Verdana</vt:lpstr>
      <vt:lpstr>Wingdings</vt:lpstr>
      <vt:lpstr>1_RetrospectVTI</vt:lpstr>
      <vt:lpstr>初识SpringBoot</vt:lpstr>
      <vt:lpstr>PowerPoint 演示文稿</vt:lpstr>
      <vt:lpstr>Spring Boot发展史</vt:lpstr>
      <vt:lpstr>Spring Boot发展史</vt:lpstr>
      <vt:lpstr>什么是Spring Boot？</vt:lpstr>
      <vt:lpstr>什么是Spring Boot？</vt:lpstr>
      <vt:lpstr>为何使用Spring Boot？</vt:lpstr>
      <vt:lpstr>为何使用Spring Boot？</vt:lpstr>
      <vt:lpstr>为何使用Spring Boot?</vt:lpstr>
      <vt:lpstr>SpringBoot是如何实现自动配置？</vt:lpstr>
      <vt:lpstr>SpringBoot是如何实现自动配置？</vt:lpstr>
      <vt:lpstr>SpringBoot是如何实现自动配置？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初识SpringBoot</dc:title>
  <dc:creator>吴 港归</dc:creator>
  <cp:lastModifiedBy>吴 港归</cp:lastModifiedBy>
  <cp:revision>5</cp:revision>
  <dcterms:created xsi:type="dcterms:W3CDTF">2021-11-10T15:59:03Z</dcterms:created>
  <dcterms:modified xsi:type="dcterms:W3CDTF">2021-11-16T16:06:27Z</dcterms:modified>
</cp:coreProperties>
</file>