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719" r:id="rId2"/>
    <p:sldId id="311" r:id="rId3"/>
    <p:sldId id="352" r:id="rId4"/>
    <p:sldId id="409" r:id="rId5"/>
    <p:sldId id="431" r:id="rId6"/>
    <p:sldId id="355" r:id="rId7"/>
    <p:sldId id="403" r:id="rId8"/>
    <p:sldId id="404" r:id="rId9"/>
    <p:sldId id="356" r:id="rId10"/>
    <p:sldId id="721" r:id="rId11"/>
    <p:sldId id="360" r:id="rId12"/>
    <p:sldId id="370" r:id="rId13"/>
    <p:sldId id="359" r:id="rId14"/>
    <p:sldId id="432" r:id="rId15"/>
    <p:sldId id="361" r:id="rId16"/>
    <p:sldId id="433" r:id="rId17"/>
    <p:sldId id="362" r:id="rId18"/>
    <p:sldId id="720" r:id="rId19"/>
    <p:sldId id="364" r:id="rId20"/>
    <p:sldId id="365" r:id="rId21"/>
    <p:sldId id="371" r:id="rId22"/>
    <p:sldId id="723" r:id="rId23"/>
    <p:sldId id="372" r:id="rId24"/>
    <p:sldId id="422" r:id="rId25"/>
    <p:sldId id="423" r:id="rId26"/>
    <p:sldId id="425" r:id="rId27"/>
    <p:sldId id="426" r:id="rId28"/>
    <p:sldId id="717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3A4"/>
    <a:srgbClr val="2E49D2"/>
    <a:srgbClr val="006600"/>
    <a:srgbClr val="996633"/>
    <a:srgbClr val="660066"/>
    <a:srgbClr val="993300"/>
    <a:srgbClr val="00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94415" autoAdjust="0"/>
  </p:normalViewPr>
  <p:slideViewPr>
    <p:cSldViewPr>
      <p:cViewPr varScale="1">
        <p:scale>
          <a:sx n="81" d="100"/>
          <a:sy n="81" d="100"/>
        </p:scale>
        <p:origin x="15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778D51C-778B-4711-9970-4C32F4A9BB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6444541-6375-43BF-8FBD-179409B580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FE7F1D27-3CD2-4294-8C85-3F666AEC35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AF12C2A7-FC1D-43EA-BD6A-051386C636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3379D0-DECB-4A66-8983-BC87107AD0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540F3DB-B165-475E-A982-11EEE89F06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CB1CC27-811F-4808-82E9-EB577F38B0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5F7447A-D9F0-4769-BD6E-50C8B897D2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68D3C54D-5A27-462C-BABC-AB95D4CE35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7B031B7D-A551-460B-A713-86A2CA9628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418A0AB5-7AED-4F2E-AC6F-CBADFF44E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53BCE5-9C2E-409F-B249-F786305541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20FCD9-155F-434A-9B9E-92C96DE0C08C}"/>
              </a:ext>
            </a:extLst>
          </p:cNvPr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31EB550-CD57-446E-B284-824915330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6EB6516-431F-446B-A6E7-CC4C9BCD9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950E0D6-1BE7-4C76-B1C3-C964CFBFA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F4FA4ED-704D-487B-BB16-D5C95DE7A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03E1196-C6C9-4B14-960D-389BD0656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56A4C0D-E134-431B-834D-DA7284AB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EC85837-EB64-40A2-A0B3-3F6B0DBD8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5383B1F-D18A-4B15-8D61-F71E4AA17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49F868B-FA7C-495F-AEC1-E4D3AA4971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2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2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DA26A6F-0B1E-4B7E-BCF3-48947A225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90C5BD-234F-428A-B268-437E6A3A0E46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7AA357C-D49D-441B-9FEF-728232E8E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89C0BCF-1854-42FA-AB5B-7649F3EC4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D44C10-B5F5-4CA4-920A-6DF51C1A6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851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A10AD3-C802-4A5C-ADFE-89667B5E9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FEF7D-BA0A-4E8F-BB08-AC7D54E6D7BE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9A66D-9B89-47D4-A987-75F8984BB0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CA07F-1C46-4553-A3B5-2A4160F0FC8C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804477354"/>
      </p:ext>
    </p:extLst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44450"/>
            <a:ext cx="20701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4450"/>
            <a:ext cx="60579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C2AC2-8435-44FA-824F-7ED908BF7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DDB53-3179-4455-9870-9E54A041329B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719F7C-56F5-4AA7-BC8D-D945A425B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E3716-B3EA-42F5-91C6-04AD5409D630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2074875884"/>
      </p:ext>
    </p:extLst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44450"/>
            <a:ext cx="7793037" cy="795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064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96975"/>
            <a:ext cx="4064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10A63-2DA9-40DA-8F6A-A7D2B2AF9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5B77-7BF1-43E4-81CD-66686AF579CB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2B2FB-5CDA-4508-A1BB-1CAF0C7FE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85BB9-31C3-474D-BDFD-A6A2BE69CDB7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2138301872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440467" y="0"/>
            <a:ext cx="7703533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8621395" y="6257927"/>
            <a:ext cx="522605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5"/>
          <p:cNvSpPr txBox="1"/>
          <p:nvPr userDrawn="1"/>
        </p:nvSpPr>
        <p:spPr>
          <a:xfrm>
            <a:off x="8790308" y="630932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5"/>
          <p:cNvSpPr txBox="1"/>
          <p:nvPr userDrawn="1"/>
        </p:nvSpPr>
        <p:spPr>
          <a:xfrm>
            <a:off x="468612" y="917207"/>
            <a:ext cx="97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  <a:endParaRPr lang="zh-CN" altLang="en-US" sz="12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468612" y="476672"/>
            <a:ext cx="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ea typeface="微软雅黑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15349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68F68A-27EB-4E1C-AD30-C8427D614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3BA5D-21F1-4404-B020-0423AD66492B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08829C-FC6E-4A51-A922-91E8188D9B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22C5E-C21B-4A5B-87EA-EDBA152936EF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435725732"/>
      </p:ext>
    </p:extLst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0FD303-9883-45B7-8766-8F4491C30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0866-75E2-4686-B879-981F2B04552E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8A679C-8EA8-4D57-8061-6BAA6B075F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85153-640E-42E7-95DD-62A542D83838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031720152"/>
      </p:ext>
    </p:extLst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96975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B4A62-94C7-4D1F-997B-BE894ECAC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1679-D27F-41E3-9157-302A07F38CC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5CF4C-BF13-490E-85EB-2C17F5B845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DE339-95BA-42C3-B2D8-38EB92DD3CA8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640756122"/>
      </p:ext>
    </p:extLst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BD6190-B2AA-41C9-BE8B-CE7F7DFD49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770F-BC9D-49CC-97EE-CB9A02DA132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431DA8-2B5C-40A8-80F7-CB8CB9CB92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111E5-6B79-41DF-8FF4-B269D0A31EC1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94873945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29F3E9-806D-4C32-8D11-952274734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1E9F-1290-42E4-AD88-E558ACC3ABCE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4B4941-8B6E-4EEA-85BF-DDD3A1F9E3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8495F-2615-4453-B2FA-919652797BB5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357697210"/>
      </p:ext>
    </p:extLst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69103D-A799-49BD-A509-07924866F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F51E-A2AA-4DAA-AB08-63B3388B2AB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5EE77D2-179F-4632-AF29-136139577F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D7AAA-71C1-4AC2-8BB9-279B7AD8ABE9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441451022"/>
      </p:ext>
    </p:extLst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395E8-677F-4DDF-9093-D54A08026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158E-08A9-4EF5-9A06-C034A810E9B8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7B895-EFD1-4A8C-89AB-6A16A001C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4996A-E6D9-42FB-973E-ED5614D1D007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189290153"/>
      </p:ext>
    </p:extLst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715D5-127A-4E0A-9976-D8FFCC665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DABD2-C7BC-4A31-A922-40E3BEFEEE2D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04F03-5993-48C8-A460-8133A4BDF5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7E5EA-6859-4186-ADA0-B64FB0AE9F54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1375777924"/>
      </p:ext>
    </p:extLst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2EEBED-7995-4995-9C1E-745D66F8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4450"/>
            <a:ext cx="7793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48DA64-B801-45FF-A13A-9AE995D66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96975"/>
            <a:ext cx="8280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46293B79-3FC4-4CC5-849B-E59A1C08B8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797740BB-6F89-45F6-803A-AEC83511E92C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126F1BDB-6B3E-49F9-B709-795160A6CF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700EB911-0257-4294-81C8-1E3CDEBF16D7}" type="slidenum">
              <a:rPr lang="en-US" altLang="zh-CN"/>
              <a:pPr/>
              <a:t>‹#›</a:t>
            </a:fld>
            <a:r>
              <a:rPr lang="en-US" altLang="zh-CN"/>
              <a:t>/75</a:t>
            </a:r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1235CF2C-C1B3-42BB-926A-8E2C7BE23F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6988" y="115888"/>
            <a:ext cx="9009062" cy="1052512"/>
            <a:chOff x="0" y="1536"/>
            <a:chExt cx="5675" cy="663"/>
          </a:xfrm>
        </p:grpSpPr>
        <p:grpSp>
          <p:nvGrpSpPr>
            <p:cNvPr id="1031" name="Group 7">
              <a:extLst>
                <a:ext uri="{FF2B5EF4-FFF2-40B4-BE49-F238E27FC236}">
                  <a16:creationId xmlns:a16="http://schemas.microsoft.com/office/drawing/2014/main" id="{5ECF6BAF-7B61-4E85-9D62-E48C8F7C8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38" name="Rectangle 8">
                <a:extLst>
                  <a:ext uri="{FF2B5EF4-FFF2-40B4-BE49-F238E27FC236}">
                    <a16:creationId xmlns:a16="http://schemas.microsoft.com/office/drawing/2014/main" id="{21B92F78-6872-40F0-976A-C508EF30A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9" name="Rectangle 9">
                <a:extLst>
                  <a:ext uri="{FF2B5EF4-FFF2-40B4-BE49-F238E27FC236}">
                    <a16:creationId xmlns:a16="http://schemas.microsoft.com/office/drawing/2014/main" id="{C881F342-C9D0-461F-BF6A-3B34FACF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2" name="Group 10">
              <a:extLst>
                <a:ext uri="{FF2B5EF4-FFF2-40B4-BE49-F238E27FC236}">
                  <a16:creationId xmlns:a16="http://schemas.microsoft.com/office/drawing/2014/main" id="{4E263ECB-51E6-4AC6-8E8E-4A194E322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36" name="Rectangle 11">
                <a:extLst>
                  <a:ext uri="{FF2B5EF4-FFF2-40B4-BE49-F238E27FC236}">
                    <a16:creationId xmlns:a16="http://schemas.microsoft.com/office/drawing/2014/main" id="{AB86B235-EA9A-4795-AE9D-4F08C2113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" name="Rectangle 12">
                <a:extLst>
                  <a:ext uri="{FF2B5EF4-FFF2-40B4-BE49-F238E27FC236}">
                    <a16:creationId xmlns:a16="http://schemas.microsoft.com/office/drawing/2014/main" id="{D39ACC8B-2FB0-43E1-A44C-42FA68E8C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33" name="Rectangle 13">
              <a:extLst>
                <a:ext uri="{FF2B5EF4-FFF2-40B4-BE49-F238E27FC236}">
                  <a16:creationId xmlns:a16="http://schemas.microsoft.com/office/drawing/2014/main" id="{B21DAC99-9226-4D84-B97E-B6EB547B2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" name="Rectangle 14">
              <a:extLst>
                <a:ext uri="{FF2B5EF4-FFF2-40B4-BE49-F238E27FC236}">
                  <a16:creationId xmlns:a16="http://schemas.microsoft.com/office/drawing/2014/main" id="{3AD9C7F5-42A3-44D7-98BA-BBE49828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Rectangle 15">
              <a:extLst>
                <a:ext uri="{FF2B5EF4-FFF2-40B4-BE49-F238E27FC236}">
                  <a16:creationId xmlns:a16="http://schemas.microsoft.com/office/drawing/2014/main" id="{9D78048D-2073-4C1A-9012-6B8E38D626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  <p:sldLayoutId id="2147483696" r:id="rId14"/>
  </p:sldLayoutIdLst>
  <p:transition>
    <p:cover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3016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52450" indent="31432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2pPr>
      <a:lvl3pPr marL="1046163" indent="35401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79563" indent="30797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66925" indent="4000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24125" indent="40005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81325" indent="40005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38525" indent="40005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95725" indent="40005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5300266" y="4123928"/>
            <a:ext cx="2188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 SERVER 2008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358331" y="2476957"/>
            <a:ext cx="1565766" cy="41537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99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Database</a:t>
            </a:r>
            <a:endParaRPr lang="zh-CN" altLang="en-US" sz="2099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224500" y="3118397"/>
            <a:ext cx="6301682" cy="9232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53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数据库原理及技术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980387" y="4071168"/>
            <a:ext cx="550860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appdata\roaming\360se6\User Data\temp\u=636834678,2431268886&amp;fm=21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95" y="2457145"/>
            <a:ext cx="431936" cy="4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28CC-F465-4E9C-BA29-E91E7957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92" y="2708920"/>
            <a:ext cx="7793037" cy="795338"/>
          </a:xfrm>
        </p:spPr>
        <p:txBody>
          <a:bodyPr/>
          <a:lstStyle/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二、创建和调用存储过程</a:t>
            </a:r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2DAD-6862-4A7F-B44F-E6C942D2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C5B77-7BF1-43E4-81CD-66686AF579CB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ED3-70EC-4753-9EBB-C9677F1BB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85BB9-31C3-474D-BDFD-A6A2BE69CDB7}" type="slidenum">
              <a:rPr lang="en-US" altLang="zh-CN" smtClean="0"/>
              <a:pPr/>
              <a:t>10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4131079134"/>
      </p:ext>
    </p:extLst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6E4DC-1D29-4071-9BCB-C28D58051C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B9AA35-C4D5-43BD-B237-F84A4923A249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D5BB5E-7E39-4997-B194-1E06B4C7B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A19552-DBBA-4CCE-BB5B-D5F11C1750D8}" type="slidenum">
              <a:rPr lang="en-US" altLang="zh-CN">
                <a:latin typeface="Tahoma" panose="020B0604030504040204" pitchFamily="34" charset="0"/>
              </a:rPr>
              <a:pPr eaLnBrk="1" hangingPunct="1"/>
              <a:t>11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879F102-2068-487D-A1CE-60392D0CF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EE8720BD-DBB6-4C42-8A67-6803DC768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616575"/>
          </a:xfrm>
        </p:spPr>
        <p:txBody>
          <a:bodyPr/>
          <a:lstStyle/>
          <a:p>
            <a:pPr marL="0" indent="373063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400" dirty="0">
                <a:solidFill>
                  <a:srgbClr val="0000CC"/>
                </a:solidFill>
              </a:rPr>
              <a:t>存储过程定义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CREATE </a:t>
            </a:r>
            <a:r>
              <a:rPr lang="en-US" altLang="zh-CN" dirty="0" err="1">
                <a:solidFill>
                  <a:srgbClr val="993300"/>
                </a:solidFill>
              </a:rPr>
              <a:t>PROCEDURE|PROC</a:t>
            </a:r>
            <a:r>
              <a:rPr lang="en-US" altLang="zh-CN" dirty="0">
                <a:solidFill>
                  <a:srgbClr val="006600"/>
                </a:solidFill>
              </a:rPr>
              <a:t>&lt;</a:t>
            </a:r>
            <a:r>
              <a:rPr lang="zh-CN" altLang="en-US" dirty="0">
                <a:solidFill>
                  <a:srgbClr val="006600"/>
                </a:solidFill>
              </a:rPr>
              <a:t>存储过程名</a:t>
            </a:r>
            <a:r>
              <a:rPr lang="en-US" altLang="zh-CN" dirty="0">
                <a:solidFill>
                  <a:srgbClr val="006600"/>
                </a:solidFill>
              </a:rPr>
              <a:t>&gt;[;n]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  [&lt;@</a:t>
            </a:r>
            <a:r>
              <a:rPr lang="zh-CN" altLang="en-US" dirty="0">
                <a:solidFill>
                  <a:srgbClr val="006600"/>
                </a:solidFill>
              </a:rPr>
              <a:t>形参名</a:t>
            </a:r>
            <a:r>
              <a:rPr lang="en-US" altLang="zh-CN" dirty="0">
                <a:solidFill>
                  <a:srgbClr val="006600"/>
                </a:solidFill>
              </a:rPr>
              <a:t>&gt; &lt;</a:t>
            </a:r>
            <a:r>
              <a:rPr lang="zh-CN" altLang="en-US" dirty="0">
                <a:solidFill>
                  <a:srgbClr val="006600"/>
                </a:solidFill>
              </a:rPr>
              <a:t>数据类型</a:t>
            </a:r>
            <a:r>
              <a:rPr lang="en-US" altLang="zh-CN" dirty="0">
                <a:solidFill>
                  <a:srgbClr val="006600"/>
                </a:solidFill>
              </a:rPr>
              <a:t>1&gt;[,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06600"/>
                </a:solidFill>
              </a:rPr>
              <a:t> n]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[&lt;@</a:t>
            </a:r>
            <a:r>
              <a:rPr lang="zh-CN" altLang="en-US" dirty="0">
                <a:solidFill>
                  <a:srgbClr val="006600"/>
                </a:solidFill>
              </a:rPr>
              <a:t>变参名</a:t>
            </a:r>
            <a:r>
              <a:rPr lang="en-US" altLang="zh-CN" dirty="0">
                <a:solidFill>
                  <a:srgbClr val="006600"/>
                </a:solidFill>
              </a:rPr>
              <a:t>&gt; &lt;</a:t>
            </a:r>
            <a:r>
              <a:rPr lang="zh-CN" altLang="en-US" dirty="0">
                <a:solidFill>
                  <a:srgbClr val="006600"/>
                </a:solidFill>
              </a:rPr>
              <a:t>数据类型</a:t>
            </a:r>
            <a:r>
              <a:rPr lang="en-US" altLang="zh-CN" dirty="0">
                <a:solidFill>
                  <a:srgbClr val="006600"/>
                </a:solidFill>
              </a:rPr>
              <a:t>2&gt;[OUTPUT][,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06600"/>
                </a:solidFill>
              </a:rPr>
              <a:t> n]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  [</a:t>
            </a:r>
            <a:r>
              <a:rPr lang="en-US" altLang="zh-CN" dirty="0">
                <a:solidFill>
                  <a:srgbClr val="993300"/>
                </a:solidFill>
              </a:rPr>
              <a:t>FOR REPLICATION</a:t>
            </a:r>
            <a:r>
              <a:rPr lang="en-US" altLang="zh-CN" dirty="0">
                <a:solidFill>
                  <a:srgbClr val="006600"/>
                </a:solidFill>
              </a:rPr>
              <a:t>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</a:t>
            </a:r>
            <a:r>
              <a:rPr lang="en-US" altLang="zh-CN" dirty="0">
                <a:solidFill>
                  <a:srgbClr val="993300"/>
                </a:solidFill>
              </a:rPr>
              <a:t>AS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&lt;T-SQL</a:t>
            </a:r>
            <a:r>
              <a:rPr lang="zh-CN" altLang="en-US" dirty="0">
                <a:solidFill>
                  <a:srgbClr val="006600"/>
                </a:solidFill>
              </a:rPr>
              <a:t>语句</a:t>
            </a:r>
            <a:r>
              <a:rPr lang="en-US" altLang="zh-CN" dirty="0">
                <a:solidFill>
                  <a:srgbClr val="006600"/>
                </a:solidFill>
              </a:rPr>
              <a:t>&gt;|&lt;</a:t>
            </a:r>
            <a:r>
              <a:rPr lang="zh-CN" altLang="en-US" dirty="0">
                <a:solidFill>
                  <a:srgbClr val="006600"/>
                </a:solidFill>
              </a:rPr>
              <a:t>语句块</a:t>
            </a:r>
            <a:r>
              <a:rPr lang="en-US" altLang="zh-CN" dirty="0">
                <a:solidFill>
                  <a:srgbClr val="006600"/>
                </a:solidFill>
              </a:rPr>
              <a:t>&gt;</a:t>
            </a:r>
          </a:p>
          <a:p>
            <a:pPr marL="0" indent="373063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66"/>
                </a:solidFill>
              </a:rPr>
              <a:t>&lt;@</a:t>
            </a:r>
            <a:r>
              <a:rPr lang="zh-CN" altLang="en-US" dirty="0">
                <a:solidFill>
                  <a:srgbClr val="660066"/>
                </a:solidFill>
              </a:rPr>
              <a:t>形参名</a:t>
            </a:r>
            <a:r>
              <a:rPr lang="en-US" altLang="zh-CN" dirty="0">
                <a:solidFill>
                  <a:srgbClr val="660066"/>
                </a:solidFill>
              </a:rPr>
              <a:t>&gt;</a:t>
            </a:r>
            <a:r>
              <a:rPr lang="zh-CN" altLang="en-US" dirty="0">
                <a:solidFill>
                  <a:srgbClr val="660066"/>
                </a:solidFill>
              </a:rPr>
              <a:t>：</a:t>
            </a:r>
            <a:r>
              <a:rPr lang="zh-CN" altLang="en-US" dirty="0"/>
              <a:t>过程中的参数。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66"/>
                </a:solidFill>
              </a:rPr>
              <a:t>&lt;@</a:t>
            </a:r>
            <a:r>
              <a:rPr lang="zh-CN" altLang="en-US" dirty="0">
                <a:solidFill>
                  <a:srgbClr val="660066"/>
                </a:solidFill>
              </a:rPr>
              <a:t>变参名</a:t>
            </a:r>
            <a:r>
              <a:rPr lang="en-US" altLang="zh-CN" dirty="0">
                <a:solidFill>
                  <a:srgbClr val="660066"/>
                </a:solidFill>
              </a:rPr>
              <a:t>&gt;</a:t>
            </a:r>
            <a:r>
              <a:rPr lang="zh-CN" altLang="en-US" dirty="0"/>
              <a:t>：指定作为输出参数支持的结果集。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66"/>
                </a:solidFill>
              </a:rPr>
              <a:t>FOR REPLICATION</a:t>
            </a:r>
            <a:r>
              <a:rPr lang="zh-CN" altLang="en-US" dirty="0">
                <a:solidFill>
                  <a:srgbClr val="660066"/>
                </a:solidFill>
              </a:rPr>
              <a:t>：</a:t>
            </a:r>
            <a:r>
              <a:rPr lang="zh-CN" altLang="en-US" dirty="0"/>
              <a:t>使用该选项创建的存储过程可用作存储过程的筛选器，且只能在复制过程中执行。 </a:t>
            </a:r>
          </a:p>
        </p:txBody>
      </p:sp>
    </p:spTree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1D8BA-12CD-4058-B8D1-7902F68C37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3730C9-575F-44D1-B05D-CE36B589E6C9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4140B-3DD9-4A59-BBF9-21DBFE3DE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8BE043-12AD-4572-928D-F7A481FC071D}" type="slidenum">
              <a:rPr lang="en-US" altLang="zh-CN">
                <a:latin typeface="Tahoma" panose="020B0604030504040204" pitchFamily="34" charset="0"/>
              </a:rPr>
              <a:pPr eaLnBrk="1" hangingPunct="1"/>
              <a:t>12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8D9AC33-FC9F-4F5A-A031-F327BF1BD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/>
              <a:t>调用存储过程</a:t>
            </a:r>
            <a:r>
              <a:rPr lang="zh-CN" altLang="en-US"/>
              <a:t> </a:t>
            </a:r>
            <a:r>
              <a:rPr lang="en-US" altLang="zh-CN" sz="3600"/>
              <a:t>(1)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ACFF67C-1B28-48F8-97A6-D51126C4B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616575"/>
          </a:xfrm>
        </p:spPr>
        <p:txBody>
          <a:bodyPr/>
          <a:lstStyle/>
          <a:p>
            <a:pPr marL="0" indent="373063" eaLnBrk="1" hangingPunct="1">
              <a:buNone/>
            </a:pPr>
            <a:r>
              <a:rPr lang="zh-CN" altLang="en-US" sz="2000" dirty="0">
                <a:solidFill>
                  <a:srgbClr val="0000CC"/>
                </a:solidFill>
              </a:rPr>
              <a:t>存储过程的调用</a:t>
            </a:r>
            <a:endParaRPr lang="en-US" altLang="zh-CN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</a:t>
            </a:r>
            <a:r>
              <a:rPr lang="en-US" altLang="zh-CN" dirty="0" err="1">
                <a:solidFill>
                  <a:srgbClr val="993300"/>
                </a:solidFill>
              </a:rPr>
              <a:t>EXEC|EXECUTE</a:t>
            </a:r>
            <a:r>
              <a:rPr lang="en-US" altLang="zh-CN" dirty="0">
                <a:solidFill>
                  <a:srgbClr val="006600"/>
                </a:solidFill>
              </a:rPr>
              <a:t>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{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[&lt;@</a:t>
            </a:r>
            <a:r>
              <a:rPr lang="zh-CN" altLang="en-US" dirty="0">
                <a:solidFill>
                  <a:srgbClr val="006600"/>
                </a:solidFill>
              </a:rPr>
              <a:t>整型变量</a:t>
            </a:r>
            <a:r>
              <a:rPr lang="en-US" altLang="zh-CN" dirty="0">
                <a:solidFill>
                  <a:srgbClr val="006600"/>
                </a:solidFill>
              </a:rPr>
              <a:t>&gt;=]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&lt;</a:t>
            </a:r>
            <a:r>
              <a:rPr lang="zh-CN" altLang="en-US" dirty="0">
                <a:solidFill>
                  <a:srgbClr val="006600"/>
                </a:solidFill>
              </a:rPr>
              <a:t>存储过程名</a:t>
            </a:r>
            <a:r>
              <a:rPr lang="en-US" altLang="zh-CN" dirty="0">
                <a:solidFill>
                  <a:srgbClr val="006600"/>
                </a:solidFill>
              </a:rPr>
              <a:t>&gt;[,n]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[[&lt;@</a:t>
            </a:r>
            <a:r>
              <a:rPr lang="zh-CN" altLang="en-US" dirty="0">
                <a:solidFill>
                  <a:srgbClr val="006600"/>
                </a:solidFill>
              </a:rPr>
              <a:t>过程参数</a:t>
            </a:r>
            <a:r>
              <a:rPr lang="en-US" altLang="zh-CN" dirty="0">
                <a:solidFill>
                  <a:srgbClr val="006600"/>
                </a:solidFill>
              </a:rPr>
              <a:t>&gt;]=&lt;</a:t>
            </a:r>
            <a:r>
              <a:rPr lang="zh-CN" altLang="en-US" dirty="0">
                <a:solidFill>
                  <a:srgbClr val="006600"/>
                </a:solidFill>
              </a:rPr>
              <a:t>参数值</a:t>
            </a:r>
            <a:r>
              <a:rPr lang="en-US" altLang="zh-CN" dirty="0">
                <a:solidFill>
                  <a:srgbClr val="006600"/>
                </a:solidFill>
              </a:rPr>
              <a:t>&gt;|&lt;@</a:t>
            </a:r>
            <a:r>
              <a:rPr lang="zh-CN" altLang="en-US" dirty="0">
                <a:solidFill>
                  <a:srgbClr val="006600"/>
                </a:solidFill>
              </a:rPr>
              <a:t>变参名</a:t>
            </a:r>
            <a:r>
              <a:rPr lang="en-US" altLang="zh-CN" dirty="0">
                <a:solidFill>
                  <a:srgbClr val="006600"/>
                </a:solidFill>
              </a:rPr>
              <a:t>&gt;[</a:t>
            </a:r>
            <a:r>
              <a:rPr lang="en-US" altLang="zh-CN" dirty="0">
                <a:solidFill>
                  <a:srgbClr val="993300"/>
                </a:solidFill>
              </a:rPr>
              <a:t>OUTPUT</a:t>
            </a:r>
            <a:r>
              <a:rPr lang="en-US" altLang="zh-CN" dirty="0">
                <a:solidFill>
                  <a:srgbClr val="006600"/>
                </a:solidFill>
              </a:rPr>
              <a:t>]|[</a:t>
            </a:r>
            <a:r>
              <a:rPr lang="en-US" altLang="zh-CN" dirty="0">
                <a:solidFill>
                  <a:srgbClr val="993300"/>
                </a:solidFill>
              </a:rPr>
              <a:t>DEFAULT</a:t>
            </a:r>
            <a:r>
              <a:rPr lang="en-US" altLang="zh-CN" dirty="0">
                <a:solidFill>
                  <a:srgbClr val="006600"/>
                </a:solidFill>
              </a:rPr>
              <a:t>]]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[,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06600"/>
                </a:solidFill>
              </a:rPr>
              <a:t> n]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[</a:t>
            </a:r>
            <a:r>
              <a:rPr lang="en-US" altLang="zh-CN" dirty="0">
                <a:solidFill>
                  <a:srgbClr val="993300"/>
                </a:solidFill>
              </a:rPr>
              <a:t>WITH RECOMPILE</a:t>
            </a:r>
            <a:r>
              <a:rPr lang="en-US" altLang="zh-CN" dirty="0">
                <a:solidFill>
                  <a:srgbClr val="006600"/>
                </a:solidFill>
              </a:rPr>
              <a:t>]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}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66"/>
                </a:solidFill>
              </a:rPr>
              <a:t>&lt;@</a:t>
            </a:r>
            <a:r>
              <a:rPr lang="zh-CN" altLang="en-US" dirty="0">
                <a:solidFill>
                  <a:srgbClr val="660066"/>
                </a:solidFill>
              </a:rPr>
              <a:t>整型变量</a:t>
            </a:r>
            <a:r>
              <a:rPr lang="en-US" altLang="zh-CN" dirty="0">
                <a:solidFill>
                  <a:srgbClr val="660066"/>
                </a:solidFill>
              </a:rPr>
              <a:t>&gt;</a:t>
            </a:r>
            <a:r>
              <a:rPr lang="zh-CN" altLang="en-US" dirty="0">
                <a:solidFill>
                  <a:srgbClr val="660066"/>
                </a:solidFill>
              </a:rPr>
              <a:t>：</a:t>
            </a:r>
            <a:r>
              <a:rPr lang="zh-CN" altLang="en-US" dirty="0"/>
              <a:t>是一个可选的整型变量，保存存储过程的返回状态。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66"/>
                </a:solidFill>
              </a:rPr>
              <a:t>&lt;</a:t>
            </a:r>
            <a:r>
              <a:rPr lang="zh-CN" altLang="en-US" dirty="0">
                <a:solidFill>
                  <a:srgbClr val="660066"/>
                </a:solidFill>
              </a:rPr>
              <a:t>存储过程名</a:t>
            </a:r>
            <a:r>
              <a:rPr lang="en-US" altLang="zh-CN" dirty="0">
                <a:solidFill>
                  <a:srgbClr val="660066"/>
                </a:solidFill>
              </a:rPr>
              <a:t>&gt;</a:t>
            </a:r>
            <a:r>
              <a:rPr lang="zh-CN" altLang="en-US" dirty="0">
                <a:solidFill>
                  <a:srgbClr val="660066"/>
                </a:solidFill>
              </a:rPr>
              <a:t>：</a:t>
            </a:r>
            <a:r>
              <a:rPr lang="zh-CN" altLang="en-US" dirty="0"/>
              <a:t>要调用的存储过程名称。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660066"/>
                </a:solidFill>
              </a:rPr>
              <a:t>OUTPUT</a:t>
            </a:r>
            <a:r>
              <a:rPr lang="zh-CN" altLang="en-US" dirty="0">
                <a:solidFill>
                  <a:srgbClr val="660066"/>
                </a:solidFill>
              </a:rPr>
              <a:t>：</a:t>
            </a:r>
            <a:r>
              <a:rPr lang="zh-CN" altLang="en-US" dirty="0"/>
              <a:t>指定存储过程必须返回一个参数。   </a:t>
            </a:r>
          </a:p>
        </p:txBody>
      </p:sp>
    </p:spTree>
  </p:cSld>
  <p:clrMapOvr>
    <a:masterClrMapping/>
  </p:clrMapOvr>
  <p:transition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D41A3-583A-450C-B59B-DF704B67A4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50904A-6BF5-4BE2-8C01-53D0A7BC174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B1A98-7204-4A0A-BD36-B01EEF858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DE79C7-6CBF-47FE-BE13-5895AEB7027A}" type="slidenum">
              <a:rPr lang="en-US" altLang="zh-CN">
                <a:latin typeface="Tahoma" panose="020B0604030504040204" pitchFamily="34" charset="0"/>
              </a:rPr>
              <a:pPr eaLnBrk="1" hangingPunct="1"/>
              <a:t>13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74A138F-8C73-421D-95A7-B8A78ACCD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 </a:t>
            </a:r>
            <a:r>
              <a:rPr lang="en-US" altLang="zh-CN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(1)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E861BE2-1D5E-4C82-A8CA-35E51BF1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3816647"/>
          </a:xfrm>
        </p:spPr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D13A4"/>
                </a:solidFill>
              </a:rPr>
              <a:t>例</a:t>
            </a:r>
            <a:r>
              <a:rPr lang="en-US" altLang="zh-CN" dirty="0">
                <a:solidFill>
                  <a:srgbClr val="ED13A4"/>
                </a:solidFill>
              </a:rPr>
              <a:t>  </a:t>
            </a:r>
            <a:r>
              <a:rPr lang="zh-CN" altLang="en-US" dirty="0">
                <a:solidFill>
                  <a:srgbClr val="ED13A4"/>
                </a:solidFill>
              </a:rPr>
              <a:t>在教学管理数据库中，利用</a:t>
            </a:r>
            <a:r>
              <a:rPr lang="zh-CN" altLang="en-US" dirty="0">
                <a:solidFill>
                  <a:srgbClr val="ED13A4"/>
                </a:solidFill>
                <a:latin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rgbClr val="ED13A4"/>
                </a:solidFill>
              </a:rPr>
              <a:t>新建存储过程</a:t>
            </a:r>
            <a:r>
              <a:rPr lang="zh-CN" altLang="en-US" dirty="0">
                <a:solidFill>
                  <a:srgbClr val="ED13A4"/>
                </a:solidFill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ED13A4"/>
                </a:solidFill>
              </a:rPr>
              <a:t>面板，创建学号和课程号参数的成绩查询存储过程</a:t>
            </a:r>
            <a:r>
              <a:rPr lang="en-US" altLang="zh-CN" dirty="0" err="1">
                <a:solidFill>
                  <a:srgbClr val="ED13A4"/>
                </a:solidFill>
              </a:rPr>
              <a:t>SC_GRADE</a:t>
            </a:r>
            <a:r>
              <a:rPr lang="zh-CN" altLang="en-US" dirty="0">
                <a:solidFill>
                  <a:srgbClr val="ED13A4"/>
                </a:solidFill>
              </a:rPr>
              <a:t>。</a:t>
            </a:r>
            <a:endParaRPr lang="en-US" altLang="zh-CN" dirty="0">
              <a:solidFill>
                <a:srgbClr val="ED13A4"/>
              </a:solidFill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SC_GRADE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par_SNO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par_CNO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关闭返回计数的信息，比如返回：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(1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行受影响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GRADE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SC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par_SNO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CNO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par_CNO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2E49D2"/>
              </a:solidFill>
            </a:endParaRPr>
          </a:p>
          <a:p>
            <a:pPr marL="0" indent="373063" eaLnBrk="1" hangingPunct="1">
              <a:buNone/>
            </a:pPr>
            <a:r>
              <a:rPr lang="zh-CN" altLang="en-US" dirty="0"/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SC_GRADE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200215121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>
    <p:comb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C8387E6B-4919-495A-AE53-5073A592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 </a:t>
            </a:r>
            <a:r>
              <a:rPr lang="en-US" altLang="zh-CN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(3)</a:t>
            </a:r>
            <a:endParaRPr lang="zh-CN" altLang="en-US" sz="36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034E2-DBE0-43A6-9EFF-C023A17B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80400" cy="56162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altLang="zh-CN" sz="2200" dirty="0"/>
          </a:p>
          <a:p>
            <a:pPr marL="0" indent="0" eaLnBrk="1" hangingPunct="1">
              <a:buNone/>
              <a:defRPr/>
            </a:pP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zh-CN" altLang="zh-CN" sz="2200" dirty="0"/>
              <a:t>简单的存储过程</a:t>
            </a:r>
            <a:endParaRPr lang="en-US" altLang="zh-CN" sz="2200" dirty="0"/>
          </a:p>
          <a:p>
            <a:pPr marL="0" indent="0" eaLnBrk="1" hangingPunct="1">
              <a:buNone/>
              <a:defRPr/>
            </a:pPr>
            <a:r>
              <a:rPr lang="zh-CN" altLang="zh-CN" sz="2200" dirty="0"/>
              <a:t>存储过程不使用任何参数。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solidFill>
                  <a:srgbClr val="006600"/>
                </a:solidFill>
              </a:rPr>
              <a:t>     </a:t>
            </a:r>
            <a:r>
              <a:rPr lang="zh-CN" altLang="zh-CN" sz="2200" dirty="0">
                <a:solidFill>
                  <a:srgbClr val="ED13A4"/>
                </a:solidFill>
              </a:rPr>
              <a:t>例</a:t>
            </a:r>
            <a:r>
              <a:rPr lang="en-US" altLang="zh-CN" sz="2200" dirty="0">
                <a:solidFill>
                  <a:srgbClr val="ED13A4"/>
                </a:solidFill>
              </a:rPr>
              <a:t> </a:t>
            </a:r>
            <a:r>
              <a:rPr lang="zh-CN" altLang="zh-CN" sz="2200" dirty="0">
                <a:solidFill>
                  <a:srgbClr val="ED13A4"/>
                </a:solidFill>
              </a:rPr>
              <a:t>利用教学管理数据库“</a:t>
            </a:r>
            <a:r>
              <a:rPr lang="en-US" altLang="zh-CN" sz="2200" dirty="0">
                <a:solidFill>
                  <a:srgbClr val="ED13A4"/>
                </a:solidFill>
              </a:rPr>
              <a:t>SC</a:t>
            </a:r>
            <a:r>
              <a:rPr lang="zh-CN" altLang="zh-CN" sz="2200" dirty="0">
                <a:solidFill>
                  <a:srgbClr val="ED13A4"/>
                </a:solidFill>
              </a:rPr>
              <a:t>”表，返回学号为“</a:t>
            </a:r>
            <a:r>
              <a:rPr lang="en-US" altLang="zh-CN" sz="2200" dirty="0">
                <a:solidFill>
                  <a:srgbClr val="ED13A4"/>
                </a:solidFill>
              </a:rPr>
              <a:t>S3</a:t>
            </a:r>
            <a:r>
              <a:rPr lang="zh-CN" altLang="zh-CN" sz="2200" dirty="0">
                <a:solidFill>
                  <a:srgbClr val="ED13A4"/>
                </a:solidFill>
              </a:rPr>
              <a:t>”的学生的成绩情况。</a:t>
            </a:r>
          </a:p>
          <a:p>
            <a:pPr indent="0"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S3_Grade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SC</a:t>
            </a:r>
          </a:p>
          <a:p>
            <a:pPr indent="0">
              <a:buNone/>
            </a:pP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S3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</a:p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EXEC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S3_grade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endParaRPr lang="zh-CN" altLang="en-US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E7C82-C808-4977-80EF-E962E31E64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63D855-444F-4B7E-BD52-4D08A6808C4D}" type="datetime1">
              <a:rPr lang="zh-CN" altLang="en-US"/>
              <a:pPr>
                <a:defRPr/>
              </a:pPr>
              <a:t>2021/12/16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CFDDED-47B2-4BD4-A6F8-D6E3CD2D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08C6B-F6D1-435E-8734-9DBD9BC41F37}" type="slidenum">
              <a:rPr lang="en-US" altLang="zh-CN">
                <a:latin typeface="Tahoma" panose="020B0604030504040204" pitchFamily="34" charset="0"/>
              </a:rPr>
              <a:pPr eaLnBrk="1" hangingPunct="1"/>
              <a:t>14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</p:spTree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56662-0982-4F1B-B1E1-4659EC3883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6BDC05-8B5B-408C-A45B-E4627A397869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B4BD-EC29-4D74-B390-C6AB44933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AA1FE1-31A8-48AA-97FB-F5DB0924D2CC}" type="slidenum">
              <a:rPr lang="en-US" altLang="zh-CN">
                <a:latin typeface="Tahoma" panose="020B0604030504040204" pitchFamily="34" charset="0"/>
              </a:rPr>
              <a:pPr eaLnBrk="1" hangingPunct="1"/>
              <a:t>15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E28FDD8-9C09-478F-8B72-9091F22D7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 </a:t>
            </a:r>
            <a:r>
              <a:rPr lang="en-US" altLang="zh-CN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(4)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3C525D7-D6A3-4620-9888-DF788F275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064500" cy="56165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zh-CN" altLang="zh-CN" sz="2200" dirty="0"/>
              <a:t>带输入参数的存储过程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/>
              <a:t>    </a:t>
            </a:r>
            <a:r>
              <a:rPr lang="zh-CN" altLang="zh-CN" sz="2200" dirty="0"/>
              <a:t>存储过程可以使用输入参数，将值传进存储过程。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2200" dirty="0">
                <a:solidFill>
                  <a:srgbClr val="ED13A4"/>
                </a:solidFill>
              </a:rPr>
              <a:t>例</a:t>
            </a:r>
            <a:r>
              <a:rPr lang="en-US" altLang="zh-CN" sz="2200" dirty="0">
                <a:solidFill>
                  <a:srgbClr val="ED13A4"/>
                </a:solidFill>
              </a:rPr>
              <a:t>  </a:t>
            </a:r>
            <a:r>
              <a:rPr lang="zh-CN" altLang="en-US" sz="2200" dirty="0">
                <a:solidFill>
                  <a:srgbClr val="ED13A4"/>
                </a:solidFill>
              </a:rPr>
              <a:t>利用教学管理数据库的三个基本表，创建一个存储过程</a:t>
            </a:r>
            <a:r>
              <a:rPr lang="en-US" altLang="zh-CN" sz="2200" dirty="0">
                <a:solidFill>
                  <a:srgbClr val="ED13A4"/>
                </a:solidFill>
              </a:rPr>
              <a:t>PS_GRADE</a:t>
            </a:r>
            <a:r>
              <a:rPr lang="zh-CN" altLang="en-US" sz="2200" dirty="0">
                <a:solidFill>
                  <a:srgbClr val="ED13A4"/>
                </a:solidFill>
              </a:rPr>
              <a:t>，输出指定学生的</a:t>
            </a:r>
            <a:r>
              <a:rPr lang="zh-CN" altLang="en-US" sz="2200" dirty="0">
                <a:solidFill>
                  <a:srgbClr val="2E49D2"/>
                </a:solidFill>
                <a:highlight>
                  <a:srgbClr val="FFFF00"/>
                </a:highlight>
              </a:rPr>
              <a:t>姓名</a:t>
            </a:r>
            <a:r>
              <a:rPr lang="zh-CN" altLang="en-US" sz="2200" dirty="0">
                <a:solidFill>
                  <a:srgbClr val="ED13A4"/>
                </a:solidFill>
              </a:rPr>
              <a:t>及课程名称、成绩信息</a:t>
            </a:r>
            <a:r>
              <a:rPr lang="zh-CN" altLang="en-US" sz="2200" dirty="0"/>
              <a:t>。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ps_grade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s_name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cname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grade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s_name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fi-FI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  <a:r>
              <a:rPr lang="fi-FI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sc</a:t>
            </a:r>
            <a:r>
              <a:rPr lang="fi-FI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cno</a:t>
            </a:r>
            <a:r>
              <a:rPr lang="fi-FI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fi-FI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cno </a:t>
            </a:r>
          </a:p>
          <a:p>
            <a:pPr indent="0">
              <a:buNone/>
            </a:pPr>
            <a:endParaRPr lang="fi-FI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ps_grade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李勇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调用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fi-FI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@S_NAME</a:t>
            </a:r>
            <a:r>
              <a:rPr lang="zh-CN" altLang="en-US" sz="1800" dirty="0"/>
              <a:t>作为输入参数，为存储过程传送指定学生的姓名。</a:t>
            </a: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7EAF7F11-1C9E-47B5-B1A0-420764DF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zh-CN" sz="3600">
                <a:solidFill>
                  <a:srgbClr val="33339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 </a:t>
            </a:r>
            <a:r>
              <a:rPr lang="en-US" altLang="zh-CN" sz="3600">
                <a:solidFill>
                  <a:srgbClr val="333399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(5)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BEC37-3F81-4C45-AC26-3F1AEF95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80400" cy="56610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zh-CN" dirty="0">
                <a:solidFill>
                  <a:srgbClr val="ED13A4"/>
                </a:solidFill>
              </a:rPr>
              <a:t>例</a:t>
            </a:r>
            <a:r>
              <a:rPr lang="en-US" altLang="zh-CN" dirty="0">
                <a:solidFill>
                  <a:srgbClr val="ED13A4"/>
                </a:solidFill>
              </a:rPr>
              <a:t>  </a:t>
            </a:r>
            <a:r>
              <a:rPr lang="zh-CN" altLang="zh-CN" dirty="0">
                <a:solidFill>
                  <a:srgbClr val="ED13A4"/>
                </a:solidFill>
              </a:rPr>
              <a:t>先判断存储过程“</a:t>
            </a:r>
            <a:r>
              <a:rPr lang="en-US" altLang="zh-CN" dirty="0" err="1">
                <a:solidFill>
                  <a:srgbClr val="ED13A4"/>
                </a:solidFill>
              </a:rPr>
              <a:t>Insert_S</a:t>
            </a:r>
            <a:r>
              <a:rPr lang="zh-CN" altLang="zh-CN" dirty="0">
                <a:solidFill>
                  <a:srgbClr val="ED13A4"/>
                </a:solidFill>
              </a:rPr>
              <a:t>”是否存在，如果不存在，创建一个带参数的存储过程“</a:t>
            </a:r>
            <a:r>
              <a:rPr lang="en-US" altLang="zh-CN" dirty="0" err="1">
                <a:solidFill>
                  <a:srgbClr val="ED13A4"/>
                </a:solidFill>
              </a:rPr>
              <a:t>Insert_S</a:t>
            </a:r>
            <a:r>
              <a:rPr lang="zh-CN" altLang="zh-CN" dirty="0">
                <a:solidFill>
                  <a:srgbClr val="ED13A4"/>
                </a:solidFill>
              </a:rPr>
              <a:t>”，用于向表</a:t>
            </a:r>
            <a:r>
              <a:rPr lang="en-US" altLang="zh-CN" dirty="0">
                <a:solidFill>
                  <a:srgbClr val="ED13A4"/>
                </a:solidFill>
              </a:rPr>
              <a:t>S</a:t>
            </a:r>
            <a:r>
              <a:rPr lang="zh-CN" altLang="zh-CN" dirty="0">
                <a:solidFill>
                  <a:srgbClr val="ED13A4"/>
                </a:solidFill>
              </a:rPr>
              <a:t>表添加一个新元组。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name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FF00"/>
                </a:solidFill>
                <a:latin typeface="Consolas" panose="020B0609020204030204" pitchFamily="49" charset="0"/>
              </a:rPr>
              <a:t>sysobjects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insert_s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'p'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insert_s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insert_s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s_no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s_name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s_sex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s_age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s_dept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nchar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s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ssex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sage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sdept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@s_no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@s_name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@s_sex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s_age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</a:rPr>
              <a:t>s_dept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buNone/>
              <a:defRPr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8B89C-509A-49D6-B104-C3B77CAAAE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63D855-444F-4B7E-BD52-4D08A6808C4D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5AE1C-7532-46AB-A51B-1403C9E90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F8260C-845F-42EB-AB19-A4F791EA80C4}" type="slidenum">
              <a:rPr lang="en-US" altLang="zh-CN">
                <a:latin typeface="Tahoma" panose="020B0604030504040204" pitchFamily="34" charset="0"/>
              </a:rPr>
              <a:pPr eaLnBrk="1" hangingPunct="1"/>
              <a:t>16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</p:spTree>
  </p:cSld>
  <p:clrMapOvr>
    <a:masterClrMapping/>
  </p:clrMapOvr>
  <p:transition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820C-5956-4602-86C1-0E1AF124E2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B78D78-49C1-402A-B269-70A4602B29A6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F3696-3FB3-4FA7-AC09-8A3205FB4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7422D-37B5-44BB-B0C9-6AB56DEF5B2E}" type="slidenum">
              <a:rPr lang="en-US" altLang="zh-CN">
                <a:latin typeface="Tahoma" panose="020B0604030504040204" pitchFamily="34" charset="0"/>
              </a:rPr>
              <a:pPr eaLnBrk="1" hangingPunct="1"/>
              <a:t>17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FC71A90-E9DB-4545-9974-F71A2DE94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创建存储过程 </a:t>
            </a:r>
            <a:r>
              <a:rPr lang="en-US" altLang="zh-CN" sz="36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(6)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05B27F93-CF0D-4682-8100-1FD5F5BC3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6165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200" dirty="0"/>
              <a:t>3</a:t>
            </a:r>
            <a:r>
              <a:rPr lang="zh-CN" altLang="en-US" sz="2200" dirty="0"/>
              <a:t>、</a:t>
            </a:r>
            <a:r>
              <a:rPr lang="zh-CN" altLang="zh-CN" sz="2200" dirty="0"/>
              <a:t>带输出参数的存储过程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/>
              <a:t>     OUTPUT</a:t>
            </a:r>
            <a:r>
              <a:rPr lang="zh-CN" altLang="zh-CN" sz="2200" dirty="0"/>
              <a:t>用于指明参数为输出参数。</a:t>
            </a:r>
          </a:p>
          <a:p>
            <a:pPr marL="0" indent="0" eaLnBrk="1" hangingPunct="1">
              <a:buNone/>
              <a:defRPr/>
            </a:pPr>
            <a:r>
              <a:rPr lang="zh-CN" altLang="en-US" dirty="0">
                <a:solidFill>
                  <a:srgbClr val="ED13A4"/>
                </a:solidFill>
              </a:rPr>
              <a:t>例</a:t>
            </a:r>
            <a:r>
              <a:rPr lang="en-US" altLang="zh-CN" dirty="0">
                <a:solidFill>
                  <a:srgbClr val="ED13A4"/>
                </a:solidFill>
              </a:rPr>
              <a:t>  </a:t>
            </a:r>
            <a:r>
              <a:rPr lang="zh-CN" altLang="en-US" dirty="0">
                <a:solidFill>
                  <a:srgbClr val="ED13A4"/>
                </a:solidFill>
              </a:rPr>
              <a:t>利用教学管理数据库的三个基本表，创建一个存储过程</a:t>
            </a:r>
            <a:r>
              <a:rPr lang="en-US" altLang="zh-CN" dirty="0">
                <a:solidFill>
                  <a:srgbClr val="ED13A4"/>
                </a:solidFill>
              </a:rPr>
              <a:t>PV_GRADE</a:t>
            </a:r>
            <a:r>
              <a:rPr lang="zh-CN" altLang="en-US" dirty="0">
                <a:solidFill>
                  <a:srgbClr val="ED13A4"/>
                </a:solidFill>
              </a:rPr>
              <a:t>，输入一个学生姓名，输出该学生所有选修课程的平均成绩。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PV_GRADE1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S_NAME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)=NULL,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S_AVG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S_AVG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GRADE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S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SC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S_NAME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zh-CN" altLang="en-US" dirty="0"/>
              <a:t>  调用：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S_AVG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REAL  --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先定义输出变量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PV_GRADE1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刘晨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S_AVG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刘晨平均成绩为：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S_AVG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C2F-B034-4532-A9C8-AE36FE25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420888"/>
            <a:ext cx="7793037" cy="7953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三、管理存储过程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37DD-2598-4AF0-BBA3-A0A132ED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3BA5D-21F1-4404-B020-0423AD66492B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10B1-6571-41A4-85E5-6904E2AE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322C5E-C21B-4A5B-87EA-EDBA152936EF}" type="slidenum">
              <a:rPr lang="en-US" altLang="zh-CN" smtClean="0"/>
              <a:pPr/>
              <a:t>18</a:t>
            </a:fld>
            <a:r>
              <a:rPr lang="en-US" altLang="zh-CN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151563315"/>
      </p:ext>
    </p:extLst>
  </p:cSld>
  <p:clrMapOvr>
    <a:masterClrMapping/>
  </p:clrMapOvr>
  <p:transition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99BD61-E969-4DE1-B025-AAAF3AB0CC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001F33-7245-4EF1-889D-34241DC5E15A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58C8AFF-73F9-4574-BF58-5FC3F2C44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2C4CA6-DA70-40AC-AEC6-DC536EB6960F}" type="slidenum">
              <a:rPr lang="en-US" altLang="zh-CN">
                <a:latin typeface="Tahoma" panose="020B0604030504040204" pitchFamily="34" charset="0"/>
              </a:rPr>
              <a:pPr eaLnBrk="1" hangingPunct="1"/>
              <a:t>19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CB10022-816E-4961-8634-4CEB37A39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sz="3600" dirty="0"/>
              <a:t>管理存储过程</a:t>
            </a:r>
            <a:r>
              <a:rPr lang="zh-CN" altLang="en-US" dirty="0"/>
              <a:t> </a:t>
            </a:r>
            <a:r>
              <a:rPr lang="en-US" altLang="zh-CN" sz="3600" dirty="0"/>
              <a:t>(1)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B4EDEEF-A8F7-456A-821A-A24255D4D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616575"/>
          </a:xfrm>
        </p:spPr>
        <p:txBody>
          <a:bodyPr/>
          <a:lstStyle/>
          <a:p>
            <a:pPr marL="0" indent="373063" eaLnBrk="1" hangingPunct="1">
              <a:spcAft>
                <a:spcPct val="30000"/>
              </a:spcAft>
            </a:pPr>
            <a:r>
              <a:rPr lang="zh-CN" altLang="en-US" sz="2400">
                <a:solidFill>
                  <a:srgbClr val="0000CC"/>
                </a:solidFill>
              </a:rPr>
              <a:t>查看存储过程信息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/>
              <a:t>可以执行系统存储过程</a:t>
            </a:r>
            <a:r>
              <a:rPr lang="en-US" altLang="zh-CN"/>
              <a:t>sp_helptext</a:t>
            </a:r>
            <a:r>
              <a:rPr lang="zh-CN" altLang="en-US"/>
              <a:t>，来查看创建的存储过程的内容；也可以执行系统存储过程</a:t>
            </a:r>
            <a:r>
              <a:rPr lang="en-US" altLang="zh-CN"/>
              <a:t>sp_help</a:t>
            </a:r>
            <a:r>
              <a:rPr lang="zh-CN" altLang="en-US"/>
              <a:t>，来查看存储过程的名称、拥有者、类型和创建时间，以及存储过程中所使用的参数信息等。 </a:t>
            </a:r>
          </a:p>
          <a:p>
            <a:pPr marL="0" indent="373063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>
                <a:solidFill>
                  <a:srgbClr val="006600"/>
                </a:solidFill>
              </a:rPr>
              <a:t>sp_helptext &lt;</a:t>
            </a:r>
            <a:r>
              <a:rPr lang="zh-CN" altLang="en-US">
                <a:solidFill>
                  <a:srgbClr val="006600"/>
                </a:solidFill>
              </a:rPr>
              <a:t>存储过程名称</a:t>
            </a:r>
            <a:r>
              <a:rPr lang="en-US" altLang="zh-CN">
                <a:solidFill>
                  <a:srgbClr val="006600"/>
                </a:solidFill>
              </a:rPr>
              <a:t>&gt;</a:t>
            </a:r>
          </a:p>
          <a:p>
            <a:pPr marL="0" indent="373063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00"/>
                </a:solidFill>
              </a:rPr>
              <a:t>     sp_help &lt;</a:t>
            </a:r>
            <a:r>
              <a:rPr lang="zh-CN" altLang="en-US">
                <a:solidFill>
                  <a:srgbClr val="006600"/>
                </a:solidFill>
              </a:rPr>
              <a:t>存储过程名称</a:t>
            </a:r>
            <a:r>
              <a:rPr lang="en-US" altLang="zh-CN">
                <a:solidFill>
                  <a:srgbClr val="006600"/>
                </a:solidFill>
              </a:rPr>
              <a:t>&gt;</a:t>
            </a:r>
            <a:r>
              <a:rPr lang="en-US" altLang="zh-CN" sz="2400">
                <a:solidFill>
                  <a:srgbClr val="006600"/>
                </a:solidFill>
              </a:rPr>
              <a:t>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r>
              <a:rPr lang="zh-CN" altLang="en-US">
                <a:solidFill>
                  <a:srgbClr val="993300"/>
                </a:solidFill>
              </a:rPr>
              <a:t>例</a:t>
            </a:r>
            <a:r>
              <a:rPr lang="en-US" altLang="zh-CN">
                <a:solidFill>
                  <a:srgbClr val="993300"/>
                </a:solidFill>
              </a:rPr>
              <a:t>8.13</a:t>
            </a:r>
            <a:r>
              <a:rPr lang="en-US" altLang="zh-CN"/>
              <a:t> </a:t>
            </a:r>
            <a:r>
              <a:rPr lang="zh-CN" altLang="en-US"/>
              <a:t>查看存储过程</a:t>
            </a:r>
            <a:r>
              <a:rPr lang="en-US" altLang="zh-CN">
                <a:solidFill>
                  <a:srgbClr val="003300"/>
                </a:solidFill>
              </a:rPr>
              <a:t>PV_GRADE</a:t>
            </a:r>
            <a:r>
              <a:rPr lang="zh-CN" altLang="en-US"/>
              <a:t>的相关内容信息。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EXEC sp_helptext</a:t>
            </a:r>
            <a:r>
              <a:rPr lang="en-US" altLang="zh-CN">
                <a:solidFill>
                  <a:srgbClr val="003300"/>
                </a:solidFill>
              </a:rPr>
              <a:t> PV_GRADE</a:t>
            </a:r>
          </a:p>
        </p:txBody>
      </p:sp>
    </p:spTree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5165911" y="3016571"/>
            <a:ext cx="3978089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/>
          <p:nvPr/>
        </p:nvSpPr>
        <p:spPr>
          <a:xfrm>
            <a:off x="5597847" y="2403154"/>
            <a:ext cx="2798924" cy="507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99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699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99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章  存储过程</a:t>
            </a:r>
          </a:p>
        </p:txBody>
      </p:sp>
      <p:sp>
        <p:nvSpPr>
          <p:cNvPr id="32" name="矩形 31"/>
          <p:cNvSpPr/>
          <p:nvPr/>
        </p:nvSpPr>
        <p:spPr>
          <a:xfrm>
            <a:off x="5597847" y="3203568"/>
            <a:ext cx="296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55" indent="-214255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什么是存储过程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165911" y="3066421"/>
            <a:ext cx="3978089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97847" y="3917261"/>
            <a:ext cx="296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55" indent="-214255">
              <a:buFont typeface="Arial" panose="020B0604020202020204" pitchFamily="34" charset="0"/>
              <a:buChar char="•"/>
              <a:defRPr/>
            </a:pP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  作业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 descr="c:\users\administrator\appdata\roaming\360se6\User Data\temp\2166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828">
            <a:off x="1827637" y="1953818"/>
            <a:ext cx="3213851" cy="21354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06837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accel="50000" fill="hold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 p14:bounceEnd="64000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2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2" grpId="0"/>
          <p:bldP spid="1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14DA672-E992-4A1B-8317-BF03FDB1A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2F88C0-1DE1-43A2-A8A8-7EC72445D00E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8AF8CC0-57F8-401E-A64A-9B766B2C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A6544D-94D2-48D9-8479-6EAF3733B763}" type="slidenum">
              <a:rPr lang="en-US" altLang="zh-CN">
                <a:latin typeface="Tahoma" panose="020B0604030504040204" pitchFamily="34" charset="0"/>
              </a:rPr>
              <a:pPr eaLnBrk="1" hangingPunct="1"/>
              <a:t>20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36080A8-68EB-4886-93AD-30B162B18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616575"/>
          </a:xfrm>
        </p:spPr>
        <p:txBody>
          <a:bodyPr/>
          <a:lstStyle/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8.14</a:t>
            </a:r>
            <a:r>
              <a:rPr lang="en-US" altLang="zh-CN" dirty="0"/>
              <a:t> </a:t>
            </a:r>
            <a:r>
              <a:rPr lang="zh-CN" altLang="en-US" dirty="0"/>
              <a:t>查看存储过程</a:t>
            </a:r>
            <a:r>
              <a:rPr lang="en-US" altLang="zh-CN" dirty="0" err="1"/>
              <a:t>PV_GRADE</a:t>
            </a:r>
            <a:r>
              <a:rPr lang="zh-CN" altLang="en-US" dirty="0"/>
              <a:t>的名称、参数等相关内容信息。</a:t>
            </a:r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EXEC </a:t>
            </a:r>
            <a:r>
              <a:rPr lang="en-US" altLang="zh-CN" dirty="0" err="1"/>
              <a:t>sp_help</a:t>
            </a:r>
            <a:r>
              <a:rPr lang="en-US" altLang="zh-CN" dirty="0"/>
              <a:t> </a:t>
            </a:r>
            <a:r>
              <a:rPr lang="en-US" altLang="zh-CN" dirty="0" err="1"/>
              <a:t>PV_GRADE</a:t>
            </a: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buClr>
                <a:schemeClr val="hlink"/>
              </a:buClr>
              <a:buSzPct val="95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CC"/>
                </a:solidFill>
              </a:rPr>
              <a:t>修改存储过程 </a:t>
            </a:r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(1) </a:t>
            </a:r>
            <a:r>
              <a:rPr lang="zh-CN" altLang="en-US" dirty="0">
                <a:solidFill>
                  <a:srgbClr val="993300"/>
                </a:solidFill>
              </a:rPr>
              <a:t>利用</a:t>
            </a:r>
            <a:r>
              <a:rPr lang="en-US" altLang="zh-CN" dirty="0">
                <a:solidFill>
                  <a:srgbClr val="993300"/>
                </a:solidFill>
              </a:rPr>
              <a:t>SSMS</a:t>
            </a:r>
            <a:r>
              <a:rPr lang="zh-CN" altLang="en-US" dirty="0">
                <a:solidFill>
                  <a:srgbClr val="993300"/>
                </a:solidFill>
              </a:rPr>
              <a:t>图形方式</a:t>
            </a:r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① 在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对象资源管理器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中，展开要修改存储过程的数据库。</a:t>
            </a:r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② 依次展开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数据库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、存储过程所属的数据库以及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可编程性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。</a:t>
            </a:r>
          </a:p>
          <a:p>
            <a:pPr marL="0" indent="3730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③ 展开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存储过程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，右击要修改的存储过程，在弹出的快捷菜单中选择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修改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菜单项即可。 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94BD458-CF55-4338-A9E8-8964DB93D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管理存储过程 </a:t>
            </a:r>
            <a:r>
              <a:rPr lang="en-US" altLang="zh-CN" sz="3600"/>
              <a:t>(2)</a:t>
            </a:r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5DCAFB42-CF38-4C6E-B2AF-7BC273F0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337300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8DDD6-37BB-4D03-B989-A2482CD51B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4D82CB-7BBC-4175-BD0E-CD7E5F0307FC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4B74-3F01-4CD1-AD24-40D1A1BA0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AA0D8A-2AAB-48EA-8C03-ED012C02372F}" type="slidenum">
              <a:rPr lang="en-US" altLang="zh-CN">
                <a:latin typeface="Tahoma" panose="020B0604030504040204" pitchFamily="34" charset="0"/>
              </a:rPr>
              <a:pPr eaLnBrk="1" hangingPunct="1"/>
              <a:t>21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76D1BB2-75D1-4987-ABF8-4D874CFA7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054" y="1786396"/>
            <a:ext cx="6195392" cy="32852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ED13A4"/>
                </a:solidFill>
              </a:rPr>
              <a:t>   </a:t>
            </a:r>
            <a:r>
              <a:rPr lang="zh-CN" altLang="en-US" dirty="0">
                <a:solidFill>
                  <a:srgbClr val="ED13A4"/>
                </a:solidFill>
              </a:rPr>
              <a:t>修改存储过程</a:t>
            </a:r>
            <a:endParaRPr lang="en-US" altLang="zh-CN" dirty="0">
              <a:solidFill>
                <a:srgbClr val="ED13A4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ALTER PROCEDURE | PROC</a:t>
            </a:r>
            <a:r>
              <a:rPr lang="en-US" altLang="zh-CN" dirty="0">
                <a:solidFill>
                  <a:srgbClr val="006600"/>
                </a:solidFill>
              </a:rPr>
              <a:t>&lt;</a:t>
            </a:r>
            <a:r>
              <a:rPr lang="zh-CN" altLang="en-US" dirty="0">
                <a:solidFill>
                  <a:srgbClr val="006600"/>
                </a:solidFill>
              </a:rPr>
              <a:t>存储过程名</a:t>
            </a:r>
            <a:r>
              <a:rPr lang="en-US" altLang="zh-CN" dirty="0">
                <a:solidFill>
                  <a:srgbClr val="006600"/>
                </a:solidFill>
              </a:rPr>
              <a:t>&gt;[;n]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</a:t>
            </a:r>
            <a:r>
              <a:rPr lang="en-US" altLang="zh-CN" dirty="0">
                <a:solidFill>
                  <a:srgbClr val="006600"/>
                </a:solidFill>
              </a:rPr>
              <a:t>[&lt;@</a:t>
            </a:r>
            <a:r>
              <a:rPr lang="zh-CN" altLang="en-US" dirty="0">
                <a:solidFill>
                  <a:srgbClr val="006600"/>
                </a:solidFill>
              </a:rPr>
              <a:t>形参名</a:t>
            </a:r>
            <a:r>
              <a:rPr lang="en-US" altLang="zh-CN" dirty="0">
                <a:solidFill>
                  <a:srgbClr val="006600"/>
                </a:solidFill>
              </a:rPr>
              <a:t>&gt; &lt;</a:t>
            </a:r>
            <a:r>
              <a:rPr lang="zh-CN" altLang="en-US" dirty="0">
                <a:solidFill>
                  <a:srgbClr val="006600"/>
                </a:solidFill>
              </a:rPr>
              <a:t>数据类型</a:t>
            </a:r>
            <a:r>
              <a:rPr lang="en-US" altLang="zh-CN" dirty="0">
                <a:solidFill>
                  <a:srgbClr val="006600"/>
                </a:solidFill>
              </a:rPr>
              <a:t>1&gt;[,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06600"/>
                </a:solidFill>
              </a:rPr>
              <a:t> n]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</a:t>
            </a:r>
            <a:r>
              <a:rPr lang="en-US" altLang="zh-CN" dirty="0">
                <a:solidFill>
                  <a:srgbClr val="006600"/>
                </a:solidFill>
              </a:rPr>
              <a:t>[&lt;@</a:t>
            </a:r>
            <a:r>
              <a:rPr lang="zh-CN" altLang="en-US" dirty="0">
                <a:solidFill>
                  <a:srgbClr val="006600"/>
                </a:solidFill>
              </a:rPr>
              <a:t>变参名</a:t>
            </a:r>
            <a:r>
              <a:rPr lang="en-US" altLang="zh-CN" dirty="0">
                <a:solidFill>
                  <a:srgbClr val="006600"/>
                </a:solidFill>
              </a:rPr>
              <a:t>&gt; &lt;</a:t>
            </a:r>
            <a:r>
              <a:rPr lang="zh-CN" altLang="en-US" dirty="0">
                <a:solidFill>
                  <a:srgbClr val="006600"/>
                </a:solidFill>
              </a:rPr>
              <a:t>数据类型</a:t>
            </a:r>
            <a:r>
              <a:rPr lang="en-US" altLang="zh-CN" dirty="0">
                <a:solidFill>
                  <a:srgbClr val="006600"/>
                </a:solidFill>
              </a:rPr>
              <a:t>2&gt;</a:t>
            </a:r>
            <a:r>
              <a:rPr lang="en-US" altLang="zh-CN" dirty="0">
                <a:solidFill>
                  <a:srgbClr val="0000CC"/>
                </a:solidFill>
              </a:rPr>
              <a:t> [OUTPUT] </a:t>
            </a:r>
            <a:r>
              <a:rPr lang="en-US" altLang="zh-CN" dirty="0">
                <a:solidFill>
                  <a:srgbClr val="006600"/>
                </a:solidFill>
              </a:rPr>
              <a:t>[,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06600"/>
                </a:solidFill>
              </a:rPr>
              <a:t> n]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[FOR REPLICATION]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AS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6600"/>
                </a:solidFill>
              </a:rPr>
              <a:t>&lt;T-SQL</a:t>
            </a:r>
            <a:r>
              <a:rPr lang="zh-CN" altLang="en-US" dirty="0">
                <a:solidFill>
                  <a:srgbClr val="006600"/>
                </a:solidFill>
              </a:rPr>
              <a:t>语句</a:t>
            </a:r>
            <a:r>
              <a:rPr lang="en-US" altLang="zh-CN" dirty="0">
                <a:solidFill>
                  <a:srgbClr val="006600"/>
                </a:solidFill>
              </a:rPr>
              <a:t>&gt;|&lt;</a:t>
            </a:r>
            <a:r>
              <a:rPr lang="zh-CN" altLang="en-US" dirty="0">
                <a:solidFill>
                  <a:srgbClr val="006600"/>
                </a:solidFill>
              </a:rPr>
              <a:t>语句块</a:t>
            </a:r>
            <a:r>
              <a:rPr lang="en-US" altLang="zh-CN" dirty="0">
                <a:solidFill>
                  <a:srgbClr val="006600"/>
                </a:solidFill>
              </a:rPr>
              <a:t>&gt;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   </a:t>
            </a:r>
          </a:p>
          <a:p>
            <a:pPr marL="0" indent="0" eaLnBrk="1" hangingPunct="1">
              <a:buNone/>
            </a:pPr>
            <a:endParaRPr lang="zh-CN" altLang="en-US" dirty="0">
              <a:solidFill>
                <a:srgbClr val="ED13A4"/>
              </a:solidFill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A3F5652-17EC-49F6-90AD-3BE87A374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管理存储过程 </a:t>
            </a:r>
            <a:r>
              <a:rPr lang="en-US" altLang="zh-CN" sz="3600"/>
              <a:t>(2)</a:t>
            </a:r>
          </a:p>
        </p:txBody>
      </p:sp>
    </p:spTree>
  </p:cSld>
  <p:clrMapOvr>
    <a:masterClrMapping/>
  </p:clrMapOvr>
  <p:transition>
    <p:cover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8DDD6-37BB-4D03-B989-A2482CD51B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4D82CB-7BBC-4175-BD0E-CD7E5F0307FC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4B74-3F01-4CD1-AD24-40D1A1BA0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AA0D8A-2AAB-48EA-8C03-ED012C02372F}" type="slidenum">
              <a:rPr lang="en-US" altLang="zh-CN">
                <a:latin typeface="Tahoma" panose="020B0604030504040204" pitchFamily="34" charset="0"/>
              </a:rPr>
              <a:pPr eaLnBrk="1" hangingPunct="1"/>
              <a:t>22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76D1BB2-75D1-4987-ABF8-4D874CFA7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5648"/>
            <a:ext cx="8280400" cy="39332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ED13A4"/>
                </a:solidFill>
              </a:rPr>
              <a:t>例</a:t>
            </a:r>
            <a:r>
              <a:rPr lang="en-US" altLang="zh-CN" dirty="0">
                <a:solidFill>
                  <a:srgbClr val="ED13A4"/>
                </a:solidFill>
              </a:rPr>
              <a:t>8.15 </a:t>
            </a:r>
            <a:r>
              <a:rPr lang="zh-CN" altLang="en-US" dirty="0">
                <a:solidFill>
                  <a:srgbClr val="ED13A4"/>
                </a:solidFill>
              </a:rPr>
              <a:t>将存储过程修改为一个输入参数（学生姓名）和两个输出参数（总成绩和平均成绩）。</a:t>
            </a:r>
            <a:endParaRPr lang="en-US" altLang="zh-CN" dirty="0">
              <a:solidFill>
                <a:srgbClr val="ED13A4"/>
              </a:solidFill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PS_GRADE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S_NAME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S_AVG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S_SUM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S_AVG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S_SUM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n-US" altLang="zh-CN" sz="18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zh-CN" sz="18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S_NAME</a:t>
            </a:r>
            <a:endParaRPr lang="zh-CN" altLang="en-US" dirty="0">
              <a:solidFill>
                <a:srgbClr val="ED13A4"/>
              </a:solidFill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A3F5652-17EC-49F6-90AD-3BE87A374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管理存储过程 </a:t>
            </a:r>
            <a:r>
              <a:rPr lang="en-US" altLang="zh-CN" sz="36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730067140"/>
      </p:ext>
    </p:extLst>
  </p:cSld>
  <p:clrMapOvr>
    <a:masterClrMapping/>
  </p:clrMapOvr>
  <p:transition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F37D1-D776-4DEF-AB0E-885C535BA7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E9F87F-58E2-4117-8B42-3B20FF0EFC51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5F7B5B-2FBD-433F-BEFA-584DB3373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040707-A091-4017-A59E-0B72E3313FC4}" type="slidenum">
              <a:rPr lang="en-US" altLang="zh-CN">
                <a:latin typeface="Tahoma" panose="020B0604030504040204" pitchFamily="34" charset="0"/>
              </a:rPr>
              <a:pPr eaLnBrk="1" hangingPunct="1"/>
              <a:t>23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7349577-AB8F-49BC-B4DD-A9774F0A6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808844"/>
            <a:ext cx="6211788" cy="3240311"/>
          </a:xfrm>
        </p:spPr>
        <p:txBody>
          <a:bodyPr/>
          <a:lstStyle/>
          <a:p>
            <a:pPr marL="0" indent="373063" eaLnBrk="1" hangingPunct="1">
              <a:buClr>
                <a:schemeClr val="hlink"/>
              </a:buClr>
              <a:buSzPct val="95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CC"/>
                </a:solidFill>
              </a:rPr>
              <a:t>删除存储过程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3300"/>
                </a:solidFill>
              </a:rPr>
              <a:t>DROP PROCEDURE&lt;</a:t>
            </a:r>
            <a:r>
              <a:rPr lang="zh-CN" altLang="en-US" dirty="0">
                <a:solidFill>
                  <a:srgbClr val="993300"/>
                </a:solidFill>
              </a:rPr>
              <a:t>存储过程名</a:t>
            </a:r>
            <a:r>
              <a:rPr lang="en-US" altLang="zh-CN" dirty="0">
                <a:solidFill>
                  <a:srgbClr val="993300"/>
                </a:solidFill>
              </a:rPr>
              <a:t>&gt;[, </a:t>
            </a:r>
            <a:r>
              <a:rPr lang="en-US" altLang="zh-CN" dirty="0">
                <a:solidFill>
                  <a:srgbClr val="993300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993300"/>
                </a:solidFill>
              </a:rPr>
              <a:t> n]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2E49D2"/>
              </a:solidFill>
            </a:endParaRP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2E49D2"/>
                </a:solidFill>
              </a:rPr>
              <a:t>例</a:t>
            </a:r>
            <a:r>
              <a:rPr lang="en-US" altLang="zh-CN" dirty="0">
                <a:solidFill>
                  <a:srgbClr val="2E49D2"/>
                </a:solidFill>
              </a:rPr>
              <a:t>8.17 </a:t>
            </a:r>
            <a:r>
              <a:rPr lang="zh-CN" altLang="en-US" dirty="0">
                <a:solidFill>
                  <a:srgbClr val="2E49D2"/>
                </a:solidFill>
              </a:rPr>
              <a:t>删除存储过程</a:t>
            </a:r>
            <a:r>
              <a:rPr lang="en-US" altLang="zh-CN" dirty="0" err="1">
                <a:solidFill>
                  <a:srgbClr val="2E49D2"/>
                </a:solidFill>
              </a:rPr>
              <a:t>SC_GRADE</a:t>
            </a:r>
            <a:endParaRPr lang="en-US" altLang="zh-CN" dirty="0">
              <a:solidFill>
                <a:srgbClr val="2E49D2"/>
              </a:solidFill>
            </a:endParaRP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E49D2"/>
                </a:solidFill>
              </a:rPr>
              <a:t>DROP PROC  </a:t>
            </a:r>
            <a:r>
              <a:rPr lang="en-US" altLang="zh-CN" dirty="0" err="1"/>
              <a:t>SC_GRADE</a:t>
            </a:r>
            <a:endParaRPr lang="en-US" altLang="zh-CN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770B4FE-07A8-4FB0-AC36-D52F83268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  <a:noFill/>
        </p:spPr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管理存储过程 </a:t>
            </a:r>
            <a:r>
              <a:rPr lang="en-US" altLang="zh-CN" sz="3600"/>
              <a:t>(3)</a:t>
            </a:r>
          </a:p>
        </p:txBody>
      </p:sp>
    </p:spTree>
  </p:cSld>
  <p:clrMapOvr>
    <a:masterClrMapping/>
  </p:clrMapOvr>
  <p:transition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6D6EF-08F5-41B0-A70D-AE84E268B2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B72CE9-F326-4D64-B302-4298AB17B226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396B6-D227-4C73-AAF2-AD62AA192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744B7-66C3-47C4-880B-97606EFCCEA4}" type="slidenum">
              <a:rPr lang="en-US" altLang="zh-CN">
                <a:latin typeface="Tahoma" panose="020B0604030504040204" pitchFamily="34" charset="0"/>
              </a:rPr>
              <a:pPr eaLnBrk="1" hangingPunct="1"/>
              <a:t>24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BD1B8F5-FAFD-41FD-9C49-B12B1DAE3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常用存储过程类型总结</a:t>
            </a:r>
            <a:r>
              <a:rPr lang="en-US" altLang="zh-CN" sz="3600"/>
              <a:t>(1)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0975D11-A4DB-43DF-A6C9-2D6652C9E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993300"/>
                </a:solidFill>
              </a:rPr>
              <a:t>例</a:t>
            </a:r>
            <a:r>
              <a:rPr lang="en-US" altLang="zh-CN" sz="2200" dirty="0">
                <a:solidFill>
                  <a:srgbClr val="993300"/>
                </a:solidFill>
              </a:rPr>
              <a:t>1 </a:t>
            </a:r>
            <a:r>
              <a:rPr lang="zh-CN" altLang="en-US" sz="2200" dirty="0">
                <a:solidFill>
                  <a:srgbClr val="0000CC"/>
                </a:solidFill>
              </a:rPr>
              <a:t>只返回单一记录集的存储过程。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create procedure </a:t>
            </a:r>
            <a:r>
              <a:rPr lang="en-US" altLang="zh-CN" sz="2200" dirty="0" err="1"/>
              <a:t>student_info</a:t>
            </a:r>
            <a:br>
              <a:rPr lang="en-US" altLang="zh-CN" sz="2200" dirty="0"/>
            </a:br>
            <a:r>
              <a:rPr lang="en-US" altLang="zh-CN" sz="2200" dirty="0"/>
              <a:t>      as</a:t>
            </a:r>
            <a:br>
              <a:rPr lang="en-US" altLang="zh-CN" sz="2200" dirty="0"/>
            </a:br>
            <a:r>
              <a:rPr lang="en-US" altLang="zh-CN" sz="2200" dirty="0"/>
              <a:t>       select * from S</a:t>
            </a:r>
            <a:br>
              <a:rPr lang="en-US" altLang="zh-CN" sz="2200" dirty="0"/>
            </a:br>
            <a:endParaRPr lang="en-US" altLang="zh-CN" sz="2200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br>
              <a:rPr lang="en-US" altLang="zh-CN" sz="2200" dirty="0"/>
            </a:br>
            <a:r>
              <a:rPr lang="en-US" altLang="zh-CN" sz="2200" dirty="0"/>
              <a:t>     </a:t>
            </a:r>
            <a:r>
              <a:rPr lang="en-US" altLang="zh-CN" sz="2200" dirty="0">
                <a:solidFill>
                  <a:srgbClr val="2E49D2"/>
                </a:solidFill>
              </a:rPr>
              <a:t> exec  </a:t>
            </a:r>
            <a:r>
              <a:rPr lang="en-US" altLang="zh-CN" sz="2200" dirty="0" err="1"/>
              <a:t>student_info</a:t>
            </a:r>
            <a:endParaRPr lang="en-US" altLang="zh-CN" sz="2200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1C8D7-E8EF-4DBE-84DE-8E264E93D9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927040-11AB-44C8-AA5A-58AD3FCFD33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B3AEE-2940-4F3C-8BD3-8B2445FBF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6B9581-EB78-48CD-A6FE-F9054C3E1301}" type="slidenum">
              <a:rPr lang="en-US" altLang="zh-CN">
                <a:latin typeface="Tahoma" panose="020B0604030504040204" pitchFamily="34" charset="0"/>
              </a:rPr>
              <a:pPr eaLnBrk="1" hangingPunct="1"/>
              <a:t>25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B3347E-8D1F-4778-B204-551D568EC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97887" cy="56880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993300"/>
                </a:solidFill>
              </a:rPr>
              <a:t>例</a:t>
            </a:r>
            <a:r>
              <a:rPr lang="en-US" altLang="zh-CN" dirty="0">
                <a:solidFill>
                  <a:srgbClr val="993300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0000CC"/>
                </a:solidFill>
              </a:rPr>
              <a:t>向存储过程中传递参数。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ED13A4"/>
                </a:solidFill>
              </a:rPr>
              <a:t>加入一条记录到表</a:t>
            </a:r>
            <a:r>
              <a:rPr lang="en-US" altLang="zh-CN" dirty="0">
                <a:solidFill>
                  <a:srgbClr val="ED13A4"/>
                </a:solidFill>
              </a:rPr>
              <a:t>SC</a:t>
            </a:r>
            <a:r>
              <a:rPr lang="zh-CN" altLang="en-US" dirty="0">
                <a:solidFill>
                  <a:srgbClr val="ED13A4"/>
                </a:solidFill>
              </a:rPr>
              <a:t>，并查询此表中该学生的总成绩</a:t>
            </a:r>
            <a:r>
              <a:rPr lang="zh-CN" altLang="en-US" dirty="0"/>
              <a:t>。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insert_SC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param_SNO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param_CNO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param_grade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SC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CNO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GRADE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@param_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@param_CNO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param_grade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GRADE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SC 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param_SNO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zh-CN" noProof="1"/>
              <a:t> </a:t>
            </a:r>
          </a:p>
          <a:p>
            <a:pPr marL="0" indent="0" eaLnBrk="1" hangingPunct="1">
              <a:buNone/>
            </a:pPr>
            <a:endParaRPr lang="en-US" altLang="zh-CN" noProof="1"/>
          </a:p>
          <a:p>
            <a:pPr marL="0" indent="0" eaLnBrk="1" hangingPunct="1">
              <a:buNone/>
            </a:pPr>
            <a:r>
              <a:rPr lang="en-US" altLang="zh-CN" noProof="1">
                <a:solidFill>
                  <a:srgbClr val="2E49D2"/>
                </a:solidFill>
              </a:rPr>
              <a:t>exec</a:t>
            </a:r>
            <a:r>
              <a:rPr lang="en-US" altLang="zh-CN" noProof="1"/>
              <a:t> insert_SC 'S10','C3',78</a:t>
            </a:r>
            <a:endParaRPr lang="en-US" altLang="zh-CN" dirty="0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FCA9A20D-25F1-49B2-93F7-C3114334E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/>
              <a:t>常用存储过程类型总结</a:t>
            </a:r>
            <a:r>
              <a:rPr lang="en-US" altLang="zh-CN" sz="3600"/>
              <a:t>(2)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542E7-4D3E-4997-8D7C-565F1B00DD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FAF3BF-5115-4779-9924-4193E9364C2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B32D0-0973-4E9E-8C26-FC5A4731D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65BAC5-B4A2-4768-940C-1DAB442F4BFC}" type="slidenum">
              <a:rPr lang="en-US" altLang="zh-CN">
                <a:latin typeface="Tahoma" panose="020B0604030504040204" pitchFamily="34" charset="0"/>
              </a:rPr>
              <a:pPr eaLnBrk="1" hangingPunct="1"/>
              <a:t>26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8DB368A-2FD3-4FE9-8AFD-501229D15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993300"/>
                </a:solidFill>
              </a:rPr>
              <a:t>例</a:t>
            </a:r>
            <a:r>
              <a:rPr lang="en-US" altLang="zh-CN" sz="2200" dirty="0">
                <a:solidFill>
                  <a:srgbClr val="993300"/>
                </a:solidFill>
              </a:rPr>
              <a:t>3 </a:t>
            </a:r>
            <a:r>
              <a:rPr lang="zh-CN" altLang="en-US" sz="2200" dirty="0">
                <a:solidFill>
                  <a:srgbClr val="0000CC"/>
                </a:solidFill>
              </a:rPr>
              <a:t>使用带有参数的简单过程。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D13A4"/>
                </a:solidFill>
              </a:rPr>
              <a:t>从三个表的联接中返回输入姓名的学生所学课程成绩</a:t>
            </a:r>
            <a:r>
              <a:rPr lang="zh-CN" altLang="en-US" dirty="0"/>
              <a:t>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该存储过程不使用任何参数。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JXGL</a:t>
            </a:r>
            <a:br>
              <a:rPr lang="en-US" altLang="zh-CN" dirty="0"/>
            </a:br>
            <a:r>
              <a:rPr lang="en-US" altLang="zh-CN" dirty="0"/>
              <a:t>      GO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CREATE PROCEDURE </a:t>
            </a:r>
            <a:r>
              <a:rPr lang="en-US" altLang="zh-CN" dirty="0" err="1"/>
              <a:t>sname_grade</a:t>
            </a:r>
            <a:r>
              <a:rPr lang="en-US" altLang="zh-CN" dirty="0"/>
              <a:t> 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sname_input</a:t>
            </a:r>
            <a:r>
              <a:rPr lang="en-US" altLang="zh-CN" dirty="0"/>
              <a:t> char(8)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AS</a:t>
            </a:r>
            <a:br>
              <a:rPr lang="en-US" altLang="zh-CN" dirty="0"/>
            </a:br>
            <a:r>
              <a:rPr lang="en-US" altLang="zh-CN" dirty="0"/>
              <a:t>     SELECT </a:t>
            </a:r>
            <a:r>
              <a:rPr lang="en-US" altLang="zh-CN" dirty="0" err="1"/>
              <a:t>S.SNO,SNAME,CNAME,GRADE</a:t>
            </a:r>
            <a:r>
              <a:rPr lang="en-US" altLang="zh-CN" dirty="0"/>
              <a:t>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FROM S JOIN SC  ON </a:t>
            </a:r>
            <a:r>
              <a:rPr lang="en-US" altLang="zh-CN" dirty="0" err="1"/>
              <a:t>S.SNO</a:t>
            </a:r>
            <a:r>
              <a:rPr lang="en-US" altLang="zh-CN" dirty="0"/>
              <a:t>=</a:t>
            </a:r>
            <a:r>
              <a:rPr lang="en-US" altLang="zh-CN" dirty="0" err="1"/>
              <a:t>SC.SNO</a:t>
            </a:r>
            <a:r>
              <a:rPr lang="en-US" altLang="zh-CN" dirty="0"/>
              <a:t> AND   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SNAME</a:t>
            </a:r>
            <a:r>
              <a:rPr lang="en-US" altLang="zh-CN" dirty="0"/>
              <a:t>=@</a:t>
            </a:r>
            <a:r>
              <a:rPr lang="en-US" altLang="zh-CN" dirty="0" err="1"/>
              <a:t>aname_input</a:t>
            </a:r>
            <a:r>
              <a:rPr lang="en-US" altLang="zh-CN" dirty="0"/>
              <a:t>  JOIN C  ON </a:t>
            </a:r>
            <a:r>
              <a:rPr lang="en-US" altLang="zh-CN" dirty="0" err="1"/>
              <a:t>SC.CNO</a:t>
            </a:r>
            <a:r>
              <a:rPr lang="en-US" altLang="zh-CN" dirty="0"/>
              <a:t>=</a:t>
            </a:r>
            <a:r>
              <a:rPr lang="en-US" altLang="zh-CN" dirty="0" err="1"/>
              <a:t>C.CNO</a:t>
            </a:r>
            <a:endParaRPr lang="en-US" altLang="zh-CN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GO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373063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B7D62E2B-8F63-483C-8873-61986E61F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/>
              <a:t>常用存储过程类型总结</a:t>
            </a:r>
            <a:r>
              <a:rPr lang="en-US" altLang="zh-CN" sz="3600"/>
              <a:t>(4)</a:t>
            </a: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5A5EE-6C91-4F65-835D-444621A8F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6877C9-9673-41C0-9B2B-B86384E5BE8B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A2CDE-98E1-4757-A191-C5990B2C4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0207AA-B0AD-4B05-BA42-A32E51750F45}" type="slidenum">
              <a:rPr lang="en-US" altLang="zh-CN">
                <a:latin typeface="Tahoma" panose="020B0604030504040204" pitchFamily="34" charset="0"/>
              </a:rPr>
              <a:pPr eaLnBrk="1" hangingPunct="1"/>
              <a:t>27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BA690FF-EB5F-4D58-B8E3-97B37E0D1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993300"/>
                </a:solidFill>
              </a:rPr>
              <a:t>例</a:t>
            </a:r>
            <a:r>
              <a:rPr lang="en-US" altLang="zh-CN" dirty="0">
                <a:solidFill>
                  <a:srgbClr val="993300"/>
                </a:solidFill>
              </a:rPr>
              <a:t>5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使用带有通配符参数的简单过程。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sno_grade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pPr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'2002%'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CNAME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GRADE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SC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CNO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CNO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indent="0">
              <a:buNone/>
            </a:pP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endParaRPr lang="en-US" altLang="zh-CN" noProof="1"/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sno_grade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200215121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有结果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sno_grade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200315121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无输出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F0CACF8E-9FB6-4DD6-AD6E-759C97227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/>
              <a:t>常用存储过程类型总结</a:t>
            </a:r>
            <a:r>
              <a:rPr lang="en-US" altLang="zh-CN" sz="3600"/>
              <a:t>(5)</a:t>
            </a:r>
          </a:p>
        </p:txBody>
      </p: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CAAA-C647-4299-9C93-DEB923F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3BA5D-21F1-4404-B020-0423AD66492B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33325-4155-48F7-9B1F-F348E1CD8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322C5E-C21B-4A5B-87EA-EDBA152936EF}" type="slidenum">
              <a:rPr lang="en-US" altLang="zh-CN" smtClean="0"/>
              <a:pPr/>
              <a:t>28</a:t>
            </a:fld>
            <a:r>
              <a:rPr lang="en-US" altLang="zh-CN"/>
              <a:t>/75</a:t>
            </a: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CF90D21D-22B4-4F51-BFBC-6B665055BEDB}"/>
              </a:ext>
            </a:extLst>
          </p:cNvPr>
          <p:cNvSpPr/>
          <p:nvPr/>
        </p:nvSpPr>
        <p:spPr>
          <a:xfrm>
            <a:off x="1187624" y="2492896"/>
            <a:ext cx="687849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编写一个存储过程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表信息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录入。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编写一个存储过程，根据输入的学生姓名，显示该学生的学号、姓名、课程名和成绩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编写一个存储过程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根据输入的学生姓名，删除该学生记录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B2C11-1402-4C8A-A91D-43075966290C}"/>
              </a:ext>
            </a:extLst>
          </p:cNvPr>
          <p:cNvSpPr txBox="1"/>
          <p:nvPr/>
        </p:nvSpPr>
        <p:spPr>
          <a:xfrm>
            <a:off x="1192082" y="2030481"/>
            <a:ext cx="1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1291550283"/>
      </p:ext>
    </p:extLst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F7A2-98C3-41EA-BA1C-56FB87893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828CCB-5E9F-46BC-ABA3-3C5765864A78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B1508-6FAB-4342-912F-EF4520750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966835-5BEE-43A7-A38E-7F4C988C0DA5}" type="slidenum">
              <a:rPr lang="en-US" altLang="zh-CN">
                <a:latin typeface="Tahoma" panose="020B0604030504040204" pitchFamily="34" charset="0"/>
              </a:rPr>
              <a:pPr eaLnBrk="1" hangingPunct="1"/>
              <a:t>3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34196EDF-5E18-4766-ABA0-4208B4BDF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7675" y="1773238"/>
            <a:ext cx="2951163" cy="31670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8.1 </a:t>
            </a:r>
            <a:r>
              <a:rPr lang="zh-CN" altLang="en-US" sz="3200" dirty="0">
                <a:solidFill>
                  <a:srgbClr val="0000CC"/>
                </a:solidFill>
              </a:rPr>
              <a:t>存储过程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993300"/>
                </a:solidFill>
              </a:rPr>
              <a:t>   主要内容</a:t>
            </a:r>
          </a:p>
          <a:p>
            <a:pPr marL="0" indent="0" eaLnBrk="1" hangingPunct="1">
              <a:buClr>
                <a:schemeClr val="hlink"/>
              </a:buClr>
              <a:buSzPct val="55000"/>
            </a:pPr>
            <a:r>
              <a:rPr lang="zh-CN" altLang="en-US" sz="2400" dirty="0"/>
              <a:t> 存储过程概述 </a:t>
            </a:r>
          </a:p>
          <a:p>
            <a:pPr marL="0" indent="0" eaLnBrk="1" hangingPunct="1">
              <a:buClr>
                <a:schemeClr val="hlink"/>
              </a:buClr>
              <a:buSzPct val="55000"/>
            </a:pPr>
            <a:r>
              <a:rPr lang="zh-CN" altLang="en-US" sz="2400" dirty="0"/>
              <a:t> 创建存储过程 </a:t>
            </a:r>
          </a:p>
          <a:p>
            <a:pPr marL="0" indent="0" eaLnBrk="1" hangingPunct="1">
              <a:buClr>
                <a:schemeClr val="hlink"/>
              </a:buClr>
              <a:buSzPct val="55000"/>
            </a:pPr>
            <a:r>
              <a:rPr lang="zh-CN" altLang="en-US" sz="2400" dirty="0"/>
              <a:t> 调用存储过程 </a:t>
            </a:r>
          </a:p>
          <a:p>
            <a:pPr marL="0" indent="0" eaLnBrk="1" hangingPunct="1">
              <a:buClr>
                <a:schemeClr val="hlink"/>
              </a:buClr>
              <a:buSzPct val="55000"/>
            </a:pPr>
            <a:r>
              <a:rPr lang="zh-CN" altLang="en-US" sz="2400" dirty="0"/>
              <a:t> 管理存储过程 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62486-52E8-40E1-B285-638C984622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0305FB-29AB-4669-B174-93DB0710EB0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56019-CC46-4A96-8A0B-33C60B621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CE675C-E018-4776-987E-07E70A68424F}" type="slidenum">
              <a:rPr lang="en-US" altLang="zh-CN">
                <a:latin typeface="Tahoma" panose="020B0604030504040204" pitchFamily="34" charset="0"/>
              </a:rPr>
              <a:pPr eaLnBrk="1" hangingPunct="1"/>
              <a:t>4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7B30BE8-DDD6-4CD2-9FD1-C71FE14F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(1)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097C09C-BC9B-47CC-8021-08DEB510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80400" cy="5761038"/>
          </a:xfrm>
        </p:spPr>
        <p:txBody>
          <a:bodyPr/>
          <a:lstStyle/>
          <a:p>
            <a:pPr marL="0" indent="373063" eaLnBrk="1" hangingPunct="1">
              <a:lnSpc>
                <a:spcPct val="110000"/>
              </a:lnSpc>
              <a:spcAft>
                <a:spcPct val="30000"/>
              </a:spcAft>
              <a:buNone/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373063" eaLnBrk="1" hangingPunct="1">
              <a:lnSpc>
                <a:spcPct val="110000"/>
              </a:lnSpc>
              <a:spcAft>
                <a:spcPct val="3000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什么是存储过程呢？</a:t>
            </a:r>
            <a:br>
              <a:rPr lang="zh-CN" altLang="en-US" sz="2000" dirty="0"/>
            </a:br>
            <a:r>
              <a:rPr lang="zh-CN" altLang="en-US" sz="1800" dirty="0"/>
              <a:t>        存储过程就是作为可执行对象存放在数据库中的一个或多个</a:t>
            </a:r>
            <a:r>
              <a:rPr lang="en-US" altLang="zh-CN" sz="1800" dirty="0"/>
              <a:t>SQL</a:t>
            </a:r>
            <a:r>
              <a:rPr lang="zh-CN" altLang="en-US" sz="1800" dirty="0"/>
              <a:t>命令。通俗来讲：</a:t>
            </a:r>
            <a:r>
              <a:rPr lang="zh-CN" altLang="en-US" sz="1800" b="1" dirty="0">
                <a:solidFill>
                  <a:srgbClr val="FF0000"/>
                </a:solidFill>
              </a:rPr>
              <a:t>存储过程其实就是能完成一定操作的一组</a:t>
            </a:r>
            <a:r>
              <a:rPr lang="en-US" altLang="zh-CN" sz="1800" b="1" dirty="0">
                <a:solidFill>
                  <a:srgbClr val="FF0000"/>
                </a:solidFill>
              </a:rPr>
              <a:t>SQL</a:t>
            </a:r>
            <a:r>
              <a:rPr lang="zh-CN" altLang="en-US" sz="1800" b="1" dirty="0">
                <a:solidFill>
                  <a:srgbClr val="FF0000"/>
                </a:solidFill>
              </a:rPr>
              <a:t>语句。</a:t>
            </a:r>
            <a:r>
              <a:rPr lang="zh-CN" altLang="zh-CN" sz="1800" dirty="0">
                <a:solidFill>
                  <a:srgbClr val="660066"/>
                </a:solidFill>
              </a:rPr>
              <a:t>存储过程</a:t>
            </a:r>
            <a:r>
              <a:rPr lang="zh-CN" altLang="zh-CN" sz="1800" dirty="0"/>
              <a:t>是</a:t>
            </a:r>
            <a:r>
              <a:rPr lang="en-US" altLang="zh-CN" sz="1800" dirty="0"/>
              <a:t>T-SQL</a:t>
            </a:r>
            <a:r>
              <a:rPr lang="zh-CN" altLang="zh-CN" sz="1800" dirty="0"/>
              <a:t>语句和流程控制语句的预编译集合，以一个名称存储并作为一个单元处理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373063" eaLnBrk="1" hangingPunct="1">
              <a:lnSpc>
                <a:spcPct val="110000"/>
              </a:lnSpc>
              <a:spcAft>
                <a:spcPct val="30000"/>
              </a:spcAft>
              <a:buNone/>
            </a:pPr>
            <a:endParaRPr lang="en-US" altLang="zh-CN" sz="2200" dirty="0"/>
          </a:p>
          <a:p>
            <a:pPr marL="0" indent="373063" eaLnBrk="1" hangingPunct="1"/>
            <a:r>
              <a:rPr lang="zh-CN" altLang="zh-CN" sz="2200" dirty="0">
                <a:solidFill>
                  <a:srgbClr val="996633"/>
                </a:solidFill>
              </a:rPr>
              <a:t>使用存储过程的</a:t>
            </a:r>
            <a:r>
              <a:rPr lang="zh-CN" altLang="en-US" sz="2200" dirty="0">
                <a:solidFill>
                  <a:srgbClr val="996633"/>
                </a:solidFill>
              </a:rPr>
              <a:t>优势</a:t>
            </a:r>
            <a:r>
              <a:rPr lang="zh-CN" altLang="zh-CN" sz="2200" dirty="0">
                <a:solidFill>
                  <a:srgbClr val="996633"/>
                </a:solidFill>
              </a:rPr>
              <a:t>：</a:t>
            </a:r>
          </a:p>
          <a:p>
            <a:pPr lvl="1" eaLnBrk="1" hangingPunct="1"/>
            <a:r>
              <a:rPr lang="zh-CN" altLang="zh-CN" sz="1800" dirty="0"/>
              <a:t>提高了处理复杂任务的能力。主要用于数据库中执行操作的编程语句，通过接受输入参数并以输出参数的格式向调用过程或批处理返回值。</a:t>
            </a:r>
          </a:p>
          <a:p>
            <a:pPr lvl="1" eaLnBrk="1" hangingPunct="1"/>
            <a:r>
              <a:rPr lang="zh-CN" altLang="zh-CN" sz="1800" dirty="0"/>
              <a:t>增强了代码的复用率和共享性。存储过程只需编译一次，以后可以多次执行，因此使用存储过程可以提高应用程序的性能。</a:t>
            </a:r>
          </a:p>
          <a:p>
            <a:pPr lvl="1" eaLnBrk="1" hangingPunct="1"/>
            <a:r>
              <a:rPr lang="zh-CN" altLang="zh-CN" sz="1800" dirty="0"/>
              <a:t>减少网络中的数据流量。譬如一个需要数百行</a:t>
            </a:r>
            <a:r>
              <a:rPr lang="en-US" altLang="zh-CN" sz="1800" dirty="0"/>
              <a:t>SQL</a:t>
            </a:r>
            <a:r>
              <a:rPr lang="zh-CN" altLang="zh-CN" sz="1800" dirty="0"/>
              <a:t>代码的操作用一条执行语句完成，不需要在网络中发送数百行代码，从而大大减轻了网络负荷。</a:t>
            </a:r>
          </a:p>
          <a:p>
            <a:pPr marL="0" indent="373063" eaLnBrk="1" hangingPunct="1">
              <a:lnSpc>
                <a:spcPct val="11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A60EE-17BC-45EC-95F5-91C2542409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0305FB-29AB-4669-B174-93DB0710EB0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5D3B4-6AF7-498C-93F6-D831F45E85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CC7FB2-86FC-45AB-BCA0-150923A0791A}" type="slidenum">
              <a:rPr lang="en-US" altLang="zh-CN">
                <a:latin typeface="Tahoma" panose="020B0604030504040204" pitchFamily="34" charset="0"/>
              </a:rPr>
              <a:pPr eaLnBrk="1" hangingPunct="1"/>
              <a:t>5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78714E3-9962-43E0-9337-7BE3A92C7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2713"/>
            <a:ext cx="7793037" cy="795337"/>
          </a:xfrm>
        </p:spPr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(2)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348AFB1D-6184-4968-BCE0-88D28B6C3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80400" cy="5543550"/>
          </a:xfrm>
        </p:spPr>
        <p:txBody>
          <a:bodyPr/>
          <a:lstStyle/>
          <a:p>
            <a:pPr lvl="1" eaLnBrk="1" hangingPunct="1"/>
            <a:r>
              <a:rPr lang="zh-CN" altLang="zh-CN" sz="2200"/>
              <a:t>可作为安全机制使用。数据库用户可以通过得到权限来执行存储过程，而不必给予用户直接访问数据库对象的权限。这样，对于数据表，用户只能通过存储过程来访问，并进行有限的操作，从而保证了表中数据的安全。</a:t>
            </a:r>
            <a:endParaRPr lang="en-US" altLang="zh-CN" sz="2200"/>
          </a:p>
          <a:p>
            <a:pPr marL="0" indent="373063" eaLnBrk="1" hangingPunct="1"/>
            <a:r>
              <a:rPr lang="zh-CN" altLang="zh-CN" sz="2200"/>
              <a:t>使用存储过程也有不足</a:t>
            </a:r>
            <a:r>
              <a:rPr lang="zh-CN" altLang="en-US" sz="2200"/>
              <a:t>：</a:t>
            </a:r>
            <a:endParaRPr lang="zh-CN" altLang="zh-CN" sz="2200"/>
          </a:p>
          <a:p>
            <a:pPr lvl="1" eaLnBrk="1" hangingPunct="1"/>
            <a:r>
              <a:rPr lang="zh-CN" altLang="zh-CN" sz="2200"/>
              <a:t>如果需要对存储过程的输入参数进行更改，或者要更改由其返回的数据，则需要更新程序集中的代码以添加参数、更新调用等，一般比较繁琐。</a:t>
            </a:r>
          </a:p>
          <a:p>
            <a:pPr lvl="1" eaLnBrk="1" hangingPunct="1"/>
            <a:r>
              <a:rPr lang="zh-CN" altLang="zh-CN" sz="2200"/>
              <a:t>可移植性差。由于存储过程将应用程序绑定到</a:t>
            </a:r>
            <a:r>
              <a:rPr lang="en-US" altLang="zh-CN" sz="2200"/>
              <a:t>SQL Server</a:t>
            </a:r>
            <a:r>
              <a:rPr lang="zh-CN" altLang="zh-CN" sz="2200"/>
              <a:t>，因此使用存储过程封装业务逻辑将限制应用程序的可移植性。</a:t>
            </a:r>
          </a:p>
          <a:p>
            <a:pPr lvl="1" eaLnBrk="1" hangingPunct="1"/>
            <a:r>
              <a:rPr lang="zh-CN" altLang="zh-CN" sz="2200"/>
              <a:t>很多存储过程不支持面向对象的设计，无法采用面向对象的方式将业务逻辑进行封装，从而无法形成通用的可支持复用的业务逻辑框架。</a:t>
            </a:r>
          </a:p>
          <a:p>
            <a:pPr lvl="1" eaLnBrk="1" hangingPunct="1"/>
            <a:r>
              <a:rPr lang="zh-CN" altLang="zh-CN" sz="2200"/>
              <a:t>代码可读性差，因此一般比较难维护。</a:t>
            </a:r>
          </a:p>
          <a:p>
            <a:pPr marL="0" indent="373063" eaLnBrk="1" hangingPunct="1">
              <a:lnSpc>
                <a:spcPct val="11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endParaRPr lang="en-US" altLang="zh-CN" sz="2200"/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4">
            <a:extLst>
              <a:ext uri="{FF2B5EF4-FFF2-40B4-BE49-F238E27FC236}">
                <a16:creationId xmlns:a16="http://schemas.microsoft.com/office/drawing/2014/main" id="{02EDADED-7211-4DA7-AC3D-8F9B4A112E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9A3BA8-A98E-4661-AF34-2BB754E66E7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510A93E0-F723-4CB4-9109-D84AD6DCB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8EA5B3-B87A-480F-BD07-7F4B8CB8E654}" type="slidenum">
              <a:rPr lang="en-US" altLang="zh-CN">
                <a:latin typeface="Tahoma" panose="020B0604030504040204" pitchFamily="34" charset="0"/>
              </a:rPr>
              <a:pPr eaLnBrk="1" hangingPunct="1"/>
              <a:t>6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D7B078C-3FE8-4043-9A2C-137DB3203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(3)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D11AE23A-9E31-480B-A24B-4953BC0CA1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8050"/>
            <a:ext cx="8424862" cy="1584325"/>
          </a:xfrm>
        </p:spPr>
        <p:txBody>
          <a:bodyPr/>
          <a:lstStyle/>
          <a:p>
            <a:pPr marL="0" indent="373063" eaLnBrk="1" hangingPunct="1">
              <a:buClr>
                <a:schemeClr val="hlink"/>
              </a:buClr>
              <a:buSzPct val="95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0000CC"/>
                </a:solidFill>
              </a:rPr>
              <a:t>常见的存储过程 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660066"/>
                </a:solidFill>
              </a:rPr>
              <a:t>(1) </a:t>
            </a:r>
            <a:r>
              <a:rPr lang="zh-CN" altLang="en-US" sz="1800">
                <a:solidFill>
                  <a:srgbClr val="660066"/>
                </a:solidFill>
              </a:rPr>
              <a:t>系统存储过程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系统存储过程是由</a:t>
            </a:r>
            <a:r>
              <a:rPr lang="en-US" altLang="zh-CN" sz="1800"/>
              <a:t>SQL Server </a:t>
            </a:r>
            <a:r>
              <a:rPr lang="zh-CN" altLang="en-US" sz="1800"/>
              <a:t>系统提供的存储过程，可以作为命令执行各种操作。 </a:t>
            </a:r>
          </a:p>
        </p:txBody>
      </p:sp>
      <p:graphicFrame>
        <p:nvGraphicFramePr>
          <p:cNvPr id="215200" name="Group 160">
            <a:extLst>
              <a:ext uri="{FF2B5EF4-FFF2-40B4-BE49-F238E27FC236}">
                <a16:creationId xmlns:a16="http://schemas.microsoft.com/office/drawing/2014/main" id="{28CF843A-2F4D-4A59-B9E0-6816E43313A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2466975"/>
          <a:ext cx="7920037" cy="4060964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存储过程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sp_addlogin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创建一个新的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login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帐户。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sp_addrole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在当前数据库中增加一个角色。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sp_cursorclose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关闭和释放游标。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sp_dbremove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删除数据库和该数据库相关的文件。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16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sp_droplogin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删除一个登录帐户。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sp_helpindex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返回有关表的索引信息。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sp_helprolemember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返回当前数据库中角色成员的信息。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sp_helptrigger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显示触发器类型。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sp_lock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返回有关锁的信息。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sp_primarykeys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返回主键列的信息。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sp_statistics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返回表中的所有索引列表。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A27C83E-284C-47C6-87D6-71AB62A3FB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52732F-145B-4448-9EE9-3E473AA3FE8F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054E7A1-57CD-4473-A9E7-F24BEBA80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200166-C329-44C7-BA93-B5129B9501FF}" type="slidenum">
              <a:rPr lang="en-US" altLang="zh-CN">
                <a:latin typeface="Tahoma" panose="020B0604030504040204" pitchFamily="34" charset="0"/>
              </a:rPr>
              <a:pPr eaLnBrk="1" hangingPunct="1"/>
              <a:t>7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84D6D16-DA0C-43C3-9C8F-6D2A2870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(4)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8E9FF13-BFEC-446C-9CE7-408CE6F23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80400" cy="2016125"/>
          </a:xfrm>
        </p:spPr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D13A4"/>
                </a:solidFill>
              </a:rPr>
              <a:t>例</a:t>
            </a:r>
            <a:r>
              <a:rPr lang="en-US" altLang="zh-CN" dirty="0">
                <a:solidFill>
                  <a:srgbClr val="ED13A4"/>
                </a:solidFill>
              </a:rPr>
              <a:t>  </a:t>
            </a:r>
            <a:r>
              <a:rPr lang="zh-CN" altLang="en-US" noProof="1">
                <a:solidFill>
                  <a:srgbClr val="ED13A4"/>
                </a:solidFill>
              </a:rPr>
              <a:t>查看数据库文件</a:t>
            </a:r>
          </a:p>
          <a:p>
            <a:pPr indent="0">
              <a:buNone/>
            </a:pPr>
            <a:r>
              <a:rPr lang="en-US" altLang="zh-C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sp_helpfile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8A332C9C-585C-47B2-B939-70D54DE9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98675"/>
            <a:ext cx="81724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5">
            <a:extLst>
              <a:ext uri="{FF2B5EF4-FFF2-40B4-BE49-F238E27FC236}">
                <a16:creationId xmlns:a16="http://schemas.microsoft.com/office/drawing/2014/main" id="{1907023F-7307-4B0A-BDC6-1FAEBD5C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7063"/>
            <a:ext cx="80645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373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查看数据库对象的相关信息</a:t>
            </a:r>
            <a:endParaRPr lang="en-US" altLang="zh-CN" sz="2000" b="1" dirty="0">
              <a:solidFill>
                <a:srgbClr val="ED13A4"/>
              </a:solidFill>
              <a:latin typeface="Tahoma" panose="020B0604030504040204" pitchFamily="34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sp_databases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查看数据库     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sp_tables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查看表     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sp_columns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查看列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ED13A4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789AE57-D28F-4808-A99B-5F4444F1B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4E4770-6740-47FE-BEBB-F857B7412000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4098E53-F848-410F-910B-CC0816882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1AC6AB-B6B9-4936-9CE5-4E3A8DA0693B}" type="slidenum">
              <a:rPr lang="en-US" altLang="zh-CN">
                <a:latin typeface="Tahoma" panose="020B0604030504040204" pitchFamily="34" charset="0"/>
              </a:rPr>
              <a:pPr eaLnBrk="1" hangingPunct="1"/>
              <a:t>8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D8F9F63-FB52-428E-A732-73B857828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(5)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9DE50AE-2EA2-4EDB-A375-7334A16F5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80400" cy="1223963"/>
          </a:xfrm>
        </p:spPr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D13A4"/>
                </a:solidFill>
              </a:rPr>
              <a:t>例 </a:t>
            </a:r>
            <a:r>
              <a:rPr lang="en-US" altLang="zh-CN" dirty="0">
                <a:solidFill>
                  <a:srgbClr val="ED13A4"/>
                </a:solidFill>
              </a:rPr>
              <a:t>  </a:t>
            </a:r>
            <a:r>
              <a:rPr lang="zh-CN" altLang="en-US" dirty="0">
                <a:solidFill>
                  <a:srgbClr val="ED13A4"/>
                </a:solidFill>
              </a:rPr>
              <a:t>在对象表</a:t>
            </a:r>
            <a:r>
              <a:rPr lang="en-US" altLang="zh-CN" dirty="0" err="1">
                <a:solidFill>
                  <a:srgbClr val="ED13A4"/>
                </a:solidFill>
              </a:rPr>
              <a:t>sys.objects</a:t>
            </a:r>
            <a:r>
              <a:rPr lang="zh-CN" altLang="en-US" dirty="0">
                <a:solidFill>
                  <a:srgbClr val="ED13A4"/>
                </a:solidFill>
              </a:rPr>
              <a:t>中查询数据库</a:t>
            </a:r>
            <a:r>
              <a:rPr lang="en-US" altLang="zh-CN" dirty="0" err="1">
                <a:solidFill>
                  <a:srgbClr val="ED13A4"/>
                </a:solidFill>
              </a:rPr>
              <a:t>JXGL</a:t>
            </a:r>
            <a:r>
              <a:rPr lang="zh-CN" altLang="en-US" dirty="0">
                <a:solidFill>
                  <a:srgbClr val="ED13A4"/>
                </a:solidFill>
              </a:rPr>
              <a:t>的所有存储过程。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noProof="1"/>
              <a:t>USE JXGL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noProof="1"/>
              <a:t>  select * from sys.objects where type = 'P';</a:t>
            </a:r>
          </a:p>
          <a:p>
            <a:pPr marL="0" indent="373063" eaLnBrk="1" hangingPunct="1"/>
            <a:endParaRPr lang="en-US" altLang="zh-CN" dirty="0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9C32DA87-CDE1-4F5C-8837-EFEAE738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2819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373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或：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  </a:t>
            </a:r>
            <a:r>
              <a:rPr lang="zh-CN" altLang="en-US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查询数据库</a:t>
            </a:r>
            <a:r>
              <a:rPr lang="en-US" altLang="zh-CN" sz="2000" b="1" dirty="0" err="1">
                <a:solidFill>
                  <a:srgbClr val="ED13A4"/>
                </a:solidFill>
                <a:latin typeface="Tahoma" panose="020B0604030504040204" pitchFamily="34" charset="0"/>
              </a:rPr>
              <a:t>JXGL</a:t>
            </a:r>
            <a:r>
              <a:rPr lang="zh-CN" altLang="en-US" sz="2000" b="1" dirty="0">
                <a:solidFill>
                  <a:srgbClr val="ED13A4"/>
                </a:solidFill>
                <a:latin typeface="Tahoma" panose="020B0604030504040204" pitchFamily="34" charset="0"/>
              </a:rPr>
              <a:t>的所有存储过程</a:t>
            </a:r>
            <a:r>
              <a:rPr lang="zh-CN" altLang="en-US" sz="2000" b="1" dirty="0">
                <a:latin typeface="Tahoma" panose="020B0604030504040204" pitchFamily="34" charset="0"/>
              </a:rPr>
              <a:t>。</a:t>
            </a:r>
            <a:br>
              <a:rPr lang="zh-CN" altLang="en-US" sz="2000" b="1" dirty="0">
                <a:latin typeface="Tahoma" panose="020B0604030504040204" pitchFamily="34" charset="0"/>
              </a:rPr>
            </a:br>
            <a:r>
              <a:rPr lang="zh-CN" altLang="en-US" sz="2000" b="1" dirty="0">
                <a:latin typeface="Tahoma" panose="020B0604030504040204" pitchFamily="34" charset="0"/>
              </a:rPr>
              <a:t>       </a:t>
            </a:r>
            <a:r>
              <a:rPr lang="en-US" altLang="zh-CN" sz="2000" b="1" noProof="1">
                <a:latin typeface="Tahoma" panose="020B0604030504040204" pitchFamily="34" charset="0"/>
              </a:rPr>
              <a:t>USE JXGL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noProof="1">
                <a:latin typeface="Tahoma" panose="020B0604030504040204" pitchFamily="34" charset="0"/>
              </a:rPr>
              <a:t>  select * from sys.objects where type_desc like '%pro%' and name like 'sp%';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000" b="1" dirty="0">
              <a:latin typeface="Tahoma" panose="020B0604030504040204" pitchFamily="34" charset="0"/>
            </a:endParaRPr>
          </a:p>
        </p:txBody>
      </p:sp>
      <p:pic>
        <p:nvPicPr>
          <p:cNvPr id="9223" name="Picture 6">
            <a:extLst>
              <a:ext uri="{FF2B5EF4-FFF2-40B4-BE49-F238E27FC236}">
                <a16:creationId xmlns:a16="http://schemas.microsoft.com/office/drawing/2014/main" id="{978AE849-03C8-464C-BC66-069155F5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106863"/>
            <a:ext cx="8137525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4">
            <a:extLst>
              <a:ext uri="{FF2B5EF4-FFF2-40B4-BE49-F238E27FC236}">
                <a16:creationId xmlns:a16="http://schemas.microsoft.com/office/drawing/2014/main" id="{8E662994-E771-4124-ADAF-2E3F8C4F3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2FDD8C-D67B-4D46-8D35-CF87F2928225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D49388C0-30C3-439A-A390-3C188925A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03C4BC-2B21-4B98-A4E7-6612C1BD9CDE}" type="slidenum">
              <a:rPr lang="en-US" altLang="zh-CN">
                <a:latin typeface="Tahoma" panose="020B0604030504040204" pitchFamily="34" charset="0"/>
              </a:rPr>
              <a:pPr eaLnBrk="1" hangingPunct="1"/>
              <a:t>9</a:t>
            </a:fld>
            <a:r>
              <a:rPr lang="en-US" altLang="zh-CN">
                <a:latin typeface="Tahoma" panose="020B0604030504040204" pitchFamily="34" charset="0"/>
              </a:rPr>
              <a:t>/75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2BCBDEB-86D8-4B0E-80F4-E1D351A4C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存储过程概述</a:t>
            </a:r>
            <a:r>
              <a:rPr lang="en-US" altLang="zh-CN" sz="3600"/>
              <a:t>(6)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E0A046E-8847-4DDD-8341-A581A83528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44675"/>
            <a:ext cx="8280400" cy="1152525"/>
          </a:xfrm>
        </p:spPr>
        <p:txBody>
          <a:bodyPr/>
          <a:lstStyle/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660066"/>
                </a:solidFill>
              </a:rPr>
              <a:t>(2) </a:t>
            </a:r>
            <a:r>
              <a:rPr lang="zh-CN" altLang="en-US" sz="1800">
                <a:solidFill>
                  <a:srgbClr val="660066"/>
                </a:solidFill>
              </a:rPr>
              <a:t>扩展存储过程</a:t>
            </a:r>
          </a:p>
          <a:p>
            <a:pPr marL="0" indent="373063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扩展存储过程以在</a:t>
            </a:r>
            <a:r>
              <a:rPr lang="en-US" altLang="zh-CN" sz="1800"/>
              <a:t>SQL Server </a:t>
            </a:r>
            <a:r>
              <a:rPr lang="zh-CN" altLang="en-US" sz="1800"/>
              <a:t>环境外执行的动态链接库</a:t>
            </a:r>
            <a:r>
              <a:rPr lang="en-US" altLang="zh-CN" sz="1800"/>
              <a:t>(Dynamic-Link Libraries</a:t>
            </a:r>
            <a:r>
              <a:rPr lang="zh-CN" altLang="en-US" sz="1800"/>
              <a:t>，</a:t>
            </a:r>
            <a:r>
              <a:rPr lang="en-US" altLang="zh-CN" sz="1800"/>
              <a:t>DLL)</a:t>
            </a:r>
            <a:r>
              <a:rPr lang="zh-CN" altLang="en-US" sz="1800"/>
              <a:t>来实现。 </a:t>
            </a:r>
          </a:p>
        </p:txBody>
      </p:sp>
      <p:graphicFrame>
        <p:nvGraphicFramePr>
          <p:cNvPr id="216145" name="Group 81">
            <a:extLst>
              <a:ext uri="{FF2B5EF4-FFF2-40B4-BE49-F238E27FC236}">
                <a16:creationId xmlns:a16="http://schemas.microsoft.com/office/drawing/2014/main" id="{93B93525-8211-4F49-B820-76F6ABEB7C7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00113" y="3140075"/>
          <a:ext cx="7488237" cy="2120900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扩展存储过程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  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xp_availablemedia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查看系统上可用的磁盘驱动器的空间信息。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xp_dirtree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查看某个目录下所有子目录的结构。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xp_enumdsn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查看系统上设定好的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ODBC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数据源。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xp_enumgroups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查看系统上的组信息。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xp_fixeddrives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37306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552450" indent="314325">
                        <a:lnSpc>
                          <a:spcPct val="120000"/>
                        </a:lnSpc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46163" indent="354013">
                        <a:lnSpc>
                          <a:spcPct val="120000"/>
                        </a:lnSpc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579563" indent="307975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66925" indent="400050">
                        <a:lnSpc>
                          <a:spcPct val="120000"/>
                        </a:lnSpc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241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813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385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95725" indent="40005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373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列出服务器上固定驱动器以及可用空间。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69" name="Rectangle 83">
            <a:extLst>
              <a:ext uri="{FF2B5EF4-FFF2-40B4-BE49-F238E27FC236}">
                <a16:creationId xmlns:a16="http://schemas.microsoft.com/office/drawing/2014/main" id="{7A7CE69E-3B49-4E35-A296-3C9414BA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00663"/>
            <a:ext cx="69119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6600"/>
                </a:solidFill>
              </a:rPr>
              <a:t>例</a:t>
            </a:r>
            <a:r>
              <a:rPr lang="en-US" altLang="zh-CN" b="1">
                <a:solidFill>
                  <a:srgbClr val="006600"/>
                </a:solidFill>
              </a:rPr>
              <a:t> </a:t>
            </a:r>
            <a:r>
              <a:rPr lang="en-US" altLang="zh-CN" b="1"/>
              <a:t> </a:t>
            </a:r>
            <a:r>
              <a:rPr lang="zh-CN" altLang="en-US" b="1"/>
              <a:t>查看’</a:t>
            </a:r>
            <a:r>
              <a:rPr lang="en-US" altLang="zh-CN" b="1"/>
              <a:t>d:\mssql’</a:t>
            </a:r>
            <a:r>
              <a:rPr lang="zh-CN" altLang="en-US" b="1"/>
              <a:t>目录结构。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            </a:t>
            </a:r>
            <a:r>
              <a:rPr lang="en-US" altLang="zh-CN" b="1"/>
              <a:t>EXEC xp_dirtree 'd:\mssql'</a:t>
            </a:r>
          </a:p>
        </p:txBody>
      </p:sp>
      <p:sp>
        <p:nvSpPr>
          <p:cNvPr id="10270" name="Rectangle 84">
            <a:extLst>
              <a:ext uri="{FF2B5EF4-FFF2-40B4-BE49-F238E27FC236}">
                <a16:creationId xmlns:a16="http://schemas.microsoft.com/office/drawing/2014/main" id="{AE4086F4-7FE8-4FE6-BF65-233CD7C8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79914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ED13A4"/>
                </a:solidFill>
              </a:rPr>
              <a:t>例 </a:t>
            </a:r>
            <a:r>
              <a:rPr lang="en-US" altLang="zh-CN" b="1" dirty="0">
                <a:solidFill>
                  <a:srgbClr val="ED13A4"/>
                </a:solidFill>
              </a:rPr>
              <a:t> </a:t>
            </a:r>
            <a:r>
              <a:rPr lang="zh-CN" altLang="en-US" b="1" dirty="0">
                <a:solidFill>
                  <a:srgbClr val="ED13A4"/>
                </a:solidFill>
              </a:rPr>
              <a:t>在教学管理数据库中，显示表</a:t>
            </a:r>
            <a:r>
              <a:rPr lang="en-US" altLang="zh-CN" b="1" dirty="0">
                <a:solidFill>
                  <a:srgbClr val="ED13A4"/>
                </a:solidFill>
              </a:rPr>
              <a:t>S</a:t>
            </a:r>
            <a:r>
              <a:rPr lang="zh-CN" altLang="en-US" b="1" dirty="0">
                <a:solidFill>
                  <a:srgbClr val="ED13A4"/>
                </a:solidFill>
              </a:rPr>
              <a:t>的相关性信息。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dirty="0"/>
              <a:t>            </a:t>
            </a:r>
            <a:r>
              <a:rPr lang="en-US" altLang="zh-CN" b="1" dirty="0"/>
              <a:t>EXEC </a:t>
            </a:r>
            <a:r>
              <a:rPr lang="en-US" altLang="zh-CN" b="1" dirty="0" err="1"/>
              <a:t>sp_depends</a:t>
            </a:r>
            <a:r>
              <a:rPr lang="en-US" altLang="zh-CN" b="1" dirty="0"/>
              <a:t> @</a:t>
            </a:r>
            <a:r>
              <a:rPr lang="en-US" altLang="zh-CN" b="1" dirty="0" err="1"/>
              <a:t>objname</a:t>
            </a:r>
            <a:r>
              <a:rPr lang="en-US" altLang="zh-CN" b="1" dirty="0"/>
              <a:t> = 'S' </a:t>
            </a:r>
          </a:p>
        </p:txBody>
      </p:sp>
    </p:spTree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2513</Words>
  <Application>Microsoft Office PowerPoint</Application>
  <PresentationFormat>On-screen Show (4:3)</PresentationFormat>
  <Paragraphs>330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Adobe 黑体 Std R</vt:lpstr>
      <vt:lpstr>微软雅黑</vt:lpstr>
      <vt:lpstr>Agency FB</vt:lpstr>
      <vt:lpstr>Arial</vt:lpstr>
      <vt:lpstr>Broadway</vt:lpstr>
      <vt:lpstr>Consolas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存储过程概述(1)</vt:lpstr>
      <vt:lpstr>存储过程概述(2)</vt:lpstr>
      <vt:lpstr>存储过程概述(3)</vt:lpstr>
      <vt:lpstr>存储过程概述(4)</vt:lpstr>
      <vt:lpstr>存储过程概述(5)</vt:lpstr>
      <vt:lpstr>存储过程概述(6)</vt:lpstr>
      <vt:lpstr>二、创建和调用存储过程</vt:lpstr>
      <vt:lpstr>创建存储过程</vt:lpstr>
      <vt:lpstr>调用存储过程 (1)</vt:lpstr>
      <vt:lpstr>创建存储过程 (1)</vt:lpstr>
      <vt:lpstr>创建存储过程 (3)</vt:lpstr>
      <vt:lpstr>创建存储过程 (4)</vt:lpstr>
      <vt:lpstr>创建存储过程 (5)</vt:lpstr>
      <vt:lpstr>创建存储过程 (6)</vt:lpstr>
      <vt:lpstr>三、管理存储过程 </vt:lpstr>
      <vt:lpstr> 管理存储过程 (1)</vt:lpstr>
      <vt:lpstr> 管理存储过程 (2)</vt:lpstr>
      <vt:lpstr> 管理存储过程 (2)</vt:lpstr>
      <vt:lpstr> 管理存储过程 (2)</vt:lpstr>
      <vt:lpstr> 管理存储过程 (3)</vt:lpstr>
      <vt:lpstr>常用存储过程类型总结(1)</vt:lpstr>
      <vt:lpstr>常用存储过程类型总结(2)</vt:lpstr>
      <vt:lpstr>常用存储过程类型总结(4)</vt:lpstr>
      <vt:lpstr>常用存储过程类型总结(5)</vt:lpstr>
      <vt:lpstr>PowerPoint Presentation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数据库概论</dc:title>
  <dc:creator>chester</dc:creator>
  <cp:lastModifiedBy>nt168</cp:lastModifiedBy>
  <cp:revision>643</cp:revision>
  <dcterms:created xsi:type="dcterms:W3CDTF">2003-08-30T03:36:03Z</dcterms:created>
  <dcterms:modified xsi:type="dcterms:W3CDTF">2021-12-15T22:59:38Z</dcterms:modified>
</cp:coreProperties>
</file>