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1" r:id="rId3"/>
    <p:sldId id="720" r:id="rId4"/>
    <p:sldId id="721" r:id="rId5"/>
    <p:sldId id="766" r:id="rId6"/>
    <p:sldId id="764" r:id="rId7"/>
    <p:sldId id="765" r:id="rId8"/>
    <p:sldId id="722" r:id="rId9"/>
    <p:sldId id="724" r:id="rId10"/>
    <p:sldId id="752" r:id="rId11"/>
    <p:sldId id="749" r:id="rId12"/>
    <p:sldId id="751" r:id="rId13"/>
    <p:sldId id="726" r:id="rId14"/>
    <p:sldId id="746" r:id="rId15"/>
    <p:sldId id="723" r:id="rId16"/>
    <p:sldId id="745" r:id="rId17"/>
    <p:sldId id="727" r:id="rId18"/>
    <p:sldId id="728" r:id="rId19"/>
    <p:sldId id="729" r:id="rId20"/>
    <p:sldId id="730" r:id="rId21"/>
    <p:sldId id="747" r:id="rId22"/>
    <p:sldId id="748" r:id="rId23"/>
    <p:sldId id="731" r:id="rId24"/>
    <p:sldId id="732" r:id="rId25"/>
    <p:sldId id="733" r:id="rId26"/>
    <p:sldId id="734" r:id="rId27"/>
    <p:sldId id="735" r:id="rId28"/>
    <p:sldId id="736" r:id="rId29"/>
    <p:sldId id="750" r:id="rId30"/>
    <p:sldId id="269" r:id="rId31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33CC"/>
    <a:srgbClr val="2E49D2"/>
    <a:srgbClr val="0000FF"/>
    <a:srgbClr val="FF0000"/>
    <a:srgbClr val="FF6600"/>
    <a:srgbClr val="4F81BD"/>
    <a:srgbClr val="3F95D2"/>
    <a:srgbClr val="00B0F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9816" autoAdjust="0"/>
  </p:normalViewPr>
  <p:slideViewPr>
    <p:cSldViewPr>
      <p:cViewPr varScale="1">
        <p:scale>
          <a:sx n="86" d="100"/>
          <a:sy n="86" d="100"/>
        </p:scale>
        <p:origin x="446" y="67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1219517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12195176" cy="6858000"/>
          </a:xfrm>
          <a:prstGeom prst="rect">
            <a:avLst/>
          </a:prstGeom>
        </p:spPr>
      </p:pic>
      <p:sp>
        <p:nvSpPr>
          <p:cNvPr id="23" name="TextBox 15"/>
          <p:cNvSpPr txBox="1"/>
          <p:nvPr userDrawn="1"/>
        </p:nvSpPr>
        <p:spPr>
          <a:xfrm>
            <a:off x="624979" y="9172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624979" y="4766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prstClr val="white"/>
                </a:solidFill>
                <a:ea typeface="微软雅黑"/>
              </a:rPr>
              <a:t>目录页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132811" y="0"/>
            <a:ext cx="1062256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AFA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498187" y="6257927"/>
            <a:ext cx="696988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5"/>
          <p:cNvSpPr txBox="1"/>
          <p:nvPr userDrawn="1"/>
        </p:nvSpPr>
        <p:spPr>
          <a:xfrm>
            <a:off x="11723462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12195176" cy="6858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921123" y="0"/>
            <a:ext cx="102740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1498187" y="6257927"/>
            <a:ext cx="696988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5"/>
          <p:cNvSpPr txBox="1"/>
          <p:nvPr userDrawn="1"/>
        </p:nvSpPr>
        <p:spPr>
          <a:xfrm>
            <a:off x="11723462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5"/>
          <p:cNvSpPr txBox="1"/>
          <p:nvPr userDrawn="1"/>
        </p:nvSpPr>
        <p:spPr>
          <a:xfrm>
            <a:off x="624979" y="9172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24979" y="4766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prstClr val="white"/>
                </a:solidFill>
                <a:ea typeface="微软雅黑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37003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5019" y="2348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aseline="0" dirty="0">
                <a:solidFill>
                  <a:srgbClr val="3D8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</a:t>
            </a:r>
            <a:endParaRPr lang="zh-CN" altLang="en-US" dirty="0">
              <a:solidFill>
                <a:srgbClr val="3D8E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227487" y="3020400"/>
            <a:ext cx="492443" cy="33609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100" baseline="0" dirty="0">
                <a:solidFill>
                  <a:srgbClr val="3D8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985019" y="2852936"/>
            <a:ext cx="1008112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2209155" y="40466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+mj-ea"/>
                <a:ea typeface="+mj-ea"/>
              </a:rPr>
              <a:t>关系数据库设计理论</a:t>
            </a:r>
            <a:endParaRPr lang="zh-CN" altLang="en-US" sz="2400" b="1" dirty="0">
              <a:solidFill>
                <a:srgbClr val="FF6600"/>
              </a:solidFill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最后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48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072" y="44450"/>
            <a:ext cx="10393422" cy="7953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188" y="1196976"/>
            <a:ext cx="11043408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66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412B4-6E9C-4BD0-8E57-69C3624E7C2C}" type="datetime1">
              <a:rPr lang="zh-CN" altLang="en-US"/>
              <a:pPr>
                <a:defRPr/>
              </a:pPr>
              <a:t>2021/12/20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54514" y="6400800"/>
            <a:ext cx="2540661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8C2F7-B6C6-40CF-8E54-B9388EA0417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163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11498187" y="6257927"/>
            <a:ext cx="696988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" y="937526"/>
            <a:ext cx="12195176" cy="187218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11723462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993131" y="0"/>
            <a:ext cx="0" cy="76470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993131" y="1268760"/>
            <a:ext cx="0" cy="558924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administrator\appdata\roaming\360se6\User Data\temp\u=636834678,2431268886&amp;fm=21&amp;gp=0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7" y="119350"/>
            <a:ext cx="648072" cy="64807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80" r:id="rId3"/>
    <p:sldLayoutId id="2147483650" r:id="rId4"/>
    <p:sldLayoutId id="2147483665" r:id="rId5"/>
    <p:sldLayoutId id="2147483686" r:id="rId6"/>
    <p:sldLayoutId id="214748368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7068861" y="4355812"/>
            <a:ext cx="2919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 SERVER 2008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145259" y="2159278"/>
            <a:ext cx="2088232" cy="52322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Database</a:t>
            </a:r>
            <a:endParaRPr lang="zh-CN" altLang="en-US" sz="2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633091" y="3014754"/>
            <a:ext cx="840443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数据库原理及技术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641203" y="4285447"/>
            <a:ext cx="734672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appdata\roaming\360se6\User Data\temp\u=636834678,2431268886&amp;fm=21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95" y="213285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179" y="1406185"/>
            <a:ext cx="9217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FOR = AFTER </a:t>
            </a:r>
            <a:r>
              <a:rPr lang="zh-CN" altLang="en-US" sz="2000" b="1" dirty="0">
                <a:solidFill>
                  <a:srgbClr val="0033CC"/>
                </a:solidFill>
              </a:rPr>
              <a:t>相同</a:t>
            </a:r>
            <a:r>
              <a:rPr lang="en-US" altLang="zh-CN" sz="2000" b="1" dirty="0">
                <a:solidFill>
                  <a:srgbClr val="0033CC"/>
                </a:solidFill>
              </a:rPr>
              <a:t>,</a:t>
            </a:r>
            <a:r>
              <a:rPr lang="zh-CN" altLang="en-US" sz="2000" b="1" dirty="0">
                <a:solidFill>
                  <a:srgbClr val="0033CC"/>
                </a:solidFill>
              </a:rPr>
              <a:t>操作后</a:t>
            </a:r>
            <a:br>
              <a:rPr lang="zh-CN" altLang="en-US" sz="2000" b="1" dirty="0">
                <a:solidFill>
                  <a:srgbClr val="0033CC"/>
                </a:solidFill>
              </a:rPr>
            </a:br>
            <a:r>
              <a:rPr lang="en-US" altLang="zh-CN" sz="2000" b="1" dirty="0">
                <a:solidFill>
                  <a:srgbClr val="0033CC"/>
                </a:solidFill>
              </a:rPr>
              <a:t>AFTER </a:t>
            </a:r>
            <a:r>
              <a:rPr lang="zh-CN" altLang="en-US" sz="2000" b="1" dirty="0">
                <a:solidFill>
                  <a:srgbClr val="0033CC"/>
                </a:solidFill>
              </a:rPr>
              <a:t>指定触发器仅在触发 </a:t>
            </a:r>
            <a:r>
              <a:rPr lang="en-US" altLang="zh-CN" sz="2000" b="1" dirty="0">
                <a:solidFill>
                  <a:srgbClr val="0033CC"/>
                </a:solidFill>
              </a:rPr>
              <a:t>SQL </a:t>
            </a:r>
            <a:r>
              <a:rPr lang="zh-CN" altLang="en-US" sz="2000" b="1" dirty="0">
                <a:solidFill>
                  <a:srgbClr val="0033CC"/>
                </a:solidFill>
              </a:rPr>
              <a:t>语句中指定的所有操作都已成功执行时才被触发</a:t>
            </a:r>
          </a:p>
        </p:txBody>
      </p:sp>
      <p:sp>
        <p:nvSpPr>
          <p:cNvPr id="3" name="矩形 2"/>
          <p:cNvSpPr/>
          <p:nvPr/>
        </p:nvSpPr>
        <p:spPr>
          <a:xfrm>
            <a:off x="2610773" y="2276872"/>
            <a:ext cx="75912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  <a:latin typeface="Consolas"/>
              </a:rPr>
              <a:t>1</a:t>
            </a:r>
            <a:r>
              <a:rPr lang="zh-CN" altLang="en-US" sz="2000" b="1" dirty="0">
                <a:solidFill>
                  <a:srgbClr val="FF33CC"/>
                </a:solidFill>
                <a:latin typeface="Consolas"/>
              </a:rPr>
              <a:t>、新生报到时，按专业自动统计人数（统计表为</a:t>
            </a:r>
            <a:r>
              <a:rPr lang="en-US" altLang="zh-CN" sz="2000" b="1" dirty="0">
                <a:solidFill>
                  <a:srgbClr val="FF33CC"/>
                </a:solidFill>
                <a:latin typeface="Consolas"/>
              </a:rPr>
              <a:t>CLASSES</a:t>
            </a:r>
            <a:r>
              <a:rPr lang="zh-CN" altLang="en-US" sz="2000" b="1" dirty="0">
                <a:solidFill>
                  <a:srgbClr val="FF33CC"/>
                </a:solidFill>
                <a:latin typeface="Consolas"/>
              </a:rPr>
              <a:t>）</a:t>
            </a:r>
            <a:endParaRPr lang="en-US" altLang="zh-CN" sz="2000" b="1" dirty="0">
              <a:solidFill>
                <a:srgbClr val="FF33CC"/>
              </a:solidFill>
              <a:latin typeface="Consolas"/>
            </a:endParaRPr>
          </a:p>
          <a:p>
            <a:endParaRPr lang="en-US" altLang="zh-CN" sz="2000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T_ADD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INSERT</a:t>
            </a:r>
            <a:endParaRPr lang="en-US" altLang="zh-CN" sz="20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sz="20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BEGIN</a:t>
            </a:r>
            <a:endParaRPr lang="en-US" altLang="zh-CN" sz="20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Consolas"/>
              </a:rPr>
              <a:t>  UPDATE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CLASSES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AMOUNT</a:t>
            </a:r>
            <a:r>
              <a:rPr lang="en-US" altLang="zh-CN" sz="20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altLang="zh-CN" sz="20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  WHERE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SDEPT </a:t>
            </a:r>
            <a:r>
              <a:rPr lang="en-US" altLang="zh-CN" sz="2000" dirty="0">
                <a:solidFill>
                  <a:srgbClr val="808080"/>
                </a:solidFill>
                <a:latin typeface="Consolas"/>
              </a:rPr>
              <a:t>=(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SDEPT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INSERTED</a:t>
            </a:r>
            <a:r>
              <a:rPr lang="en-US" altLang="zh-CN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</a:rPr>
              <a:t>END</a:t>
            </a:r>
          </a:p>
        </p:txBody>
      </p:sp>
      <p:sp>
        <p:nvSpPr>
          <p:cNvPr id="4" name="矩形 3"/>
          <p:cNvSpPr/>
          <p:nvPr/>
        </p:nvSpPr>
        <p:spPr>
          <a:xfrm>
            <a:off x="2605055" y="54469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nsolas"/>
              </a:rPr>
              <a:t>初始化统计表</a:t>
            </a:r>
            <a:endParaRPr lang="en-US" altLang="zh-CN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SDEPT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SDEPT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SDEPT</a:t>
            </a:r>
          </a:p>
        </p:txBody>
      </p:sp>
    </p:spTree>
    <p:extLst>
      <p:ext uri="{BB962C8B-B14F-4D97-AF65-F5344CB8AC3E}">
        <p14:creationId xmlns:p14="http://schemas.microsoft.com/office/powerpoint/2010/main" val="239870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7187" y="1484784"/>
            <a:ext cx="92890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INSTEAD OF </a:t>
            </a:r>
            <a:r>
              <a:rPr lang="zh-CN" altLang="en-US" sz="2400" b="1" dirty="0">
                <a:solidFill>
                  <a:srgbClr val="0000FF"/>
                </a:solidFill>
              </a:rPr>
              <a:t>触发器 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         </a:t>
            </a:r>
            <a:r>
              <a:rPr lang="en-US" altLang="zh-CN" dirty="0">
                <a:solidFill>
                  <a:prstClr val="black"/>
                </a:solidFill>
              </a:rPr>
              <a:t>INSTEAD OF </a:t>
            </a:r>
            <a:r>
              <a:rPr lang="zh-CN" altLang="en-US" dirty="0">
                <a:solidFill>
                  <a:prstClr val="black"/>
                </a:solidFill>
              </a:rPr>
              <a:t>触发器触发时</a:t>
            </a:r>
            <a:r>
              <a:rPr lang="zh-CN" altLang="en-US" b="1" dirty="0">
                <a:solidFill>
                  <a:srgbClr val="FF0000"/>
                </a:solidFill>
              </a:rPr>
              <a:t>只执行触发器内部的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语句</a:t>
            </a:r>
            <a:r>
              <a:rPr lang="zh-CN" altLang="en-US" dirty="0">
                <a:solidFill>
                  <a:prstClr val="black"/>
                </a:solidFill>
              </a:rPr>
              <a:t>，而不执行激活该触发器的</a:t>
            </a:r>
            <a:r>
              <a:rPr lang="en-US" altLang="zh-CN" dirty="0">
                <a:solidFill>
                  <a:prstClr val="black"/>
                </a:solidFill>
              </a:rPr>
              <a:t>SQL</a:t>
            </a:r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INSERT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UPDATE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DELETE</a:t>
            </a:r>
            <a:r>
              <a:rPr lang="zh-CN" altLang="en-US" dirty="0">
                <a:solidFill>
                  <a:prstClr val="black"/>
                </a:solidFill>
              </a:rPr>
              <a:t>）而仅是执行触发器本身。</a:t>
            </a:r>
            <a:r>
              <a:rPr lang="zh-CN" altLang="en-US" b="1" dirty="0">
                <a:solidFill>
                  <a:srgbClr val="FF0000"/>
                </a:solidFill>
              </a:rPr>
              <a:t>既可以在表上定义</a:t>
            </a:r>
            <a:r>
              <a:rPr lang="en-US" altLang="zh-CN" b="1" dirty="0">
                <a:solidFill>
                  <a:srgbClr val="FF0000"/>
                </a:solidFill>
              </a:rPr>
              <a:t>INSTEAD OF</a:t>
            </a:r>
            <a:r>
              <a:rPr lang="zh-CN" altLang="en-US" b="1" dirty="0">
                <a:solidFill>
                  <a:srgbClr val="FF0000"/>
                </a:solidFill>
              </a:rPr>
              <a:t>触发器，也可以在视图上定义。</a:t>
            </a:r>
            <a:r>
              <a:rPr lang="en-US" altLang="zh-CN" b="1" dirty="0">
                <a:solidFill>
                  <a:srgbClr val="FF0000"/>
                </a:solidFill>
              </a:rPr>
              <a:t>INSTEAD OF </a:t>
            </a:r>
            <a:r>
              <a:rPr lang="zh-CN" altLang="en-US" b="1" dirty="0">
                <a:solidFill>
                  <a:srgbClr val="FF0000"/>
                </a:solidFill>
              </a:rPr>
              <a:t>操作前执行，在触发器内部完成。</a:t>
            </a:r>
          </a:p>
        </p:txBody>
      </p:sp>
      <p:sp>
        <p:nvSpPr>
          <p:cNvPr id="3" name="矩形 2"/>
          <p:cNvSpPr/>
          <p:nvPr/>
        </p:nvSpPr>
        <p:spPr>
          <a:xfrm>
            <a:off x="2614230" y="3064834"/>
            <a:ext cx="8604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T_WAKE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STUDENT 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INSTEAD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AS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检测到正有数据录入！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/*–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当录入数据时，触发器仅执行本身的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语句，因触发器本身没有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语句，所以 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的数据不会发生变化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</p:txBody>
      </p:sp>
      <p:sp>
        <p:nvSpPr>
          <p:cNvPr id="4" name="矩形 3"/>
          <p:cNvSpPr/>
          <p:nvPr/>
        </p:nvSpPr>
        <p:spPr>
          <a:xfrm>
            <a:off x="2756552" y="5773813"/>
            <a:ext cx="831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STUDENT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'S12'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史琳达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汉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20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计算机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71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1223" y="1844823"/>
            <a:ext cx="95110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CHECK1</a:t>
            </a: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STUDENT</a:t>
            </a: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INSTEAD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EXISTS(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STUDENT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=(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INSERTED</a:t>
            </a:r>
            <a:r>
              <a:rPr lang="en-US" altLang="zh-CN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ROLLBACK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TRANSACTION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lvl="1"/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该生学号已存在，不能重复录入！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STUDENT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INSERTED   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记录添加已完成！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2137147" y="1322100"/>
            <a:ext cx="904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例：向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表中插入数据时，检查学号是否已存在，如存在则不允许插入。</a:t>
            </a:r>
          </a:p>
        </p:txBody>
      </p:sp>
      <p:sp>
        <p:nvSpPr>
          <p:cNvPr id="4" name="矩形 3"/>
          <p:cNvSpPr/>
          <p:nvPr/>
        </p:nvSpPr>
        <p:spPr>
          <a:xfrm>
            <a:off x="2507375" y="6113561"/>
            <a:ext cx="831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STUDENT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'S12'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史琳达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汉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20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计算机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83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35543" y="1225012"/>
            <a:ext cx="339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 3、Inserted</a:t>
            </a:r>
            <a:r>
              <a:rPr lang="zh-CN" altLang="en-US" sz="2400" b="1" dirty="0">
                <a:solidFill>
                  <a:srgbClr val="0000FF"/>
                </a:solidFill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</a:rPr>
              <a:t>Deleted</a:t>
            </a:r>
            <a:r>
              <a:rPr lang="zh-CN" altLang="en-US" sz="2400" b="1" dirty="0">
                <a:solidFill>
                  <a:srgbClr val="0000FF"/>
                </a:solidFill>
              </a:rPr>
              <a:t>表</a:t>
            </a:r>
          </a:p>
        </p:txBody>
      </p:sp>
      <p:sp>
        <p:nvSpPr>
          <p:cNvPr id="4" name="矩形 3"/>
          <p:cNvSpPr/>
          <p:nvPr/>
        </p:nvSpPr>
        <p:spPr>
          <a:xfrm>
            <a:off x="2425179" y="1719421"/>
            <a:ext cx="95770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en-US" altLang="zh-CN" b="1" dirty="0"/>
              <a:t>SQL Server</a:t>
            </a:r>
            <a:r>
              <a:rPr lang="zh-CN" altLang="en-US" b="1" dirty="0"/>
              <a:t>为每个触发器都创建了两个专用表</a:t>
            </a:r>
            <a:r>
              <a:rPr lang="en-US" altLang="zh-CN" b="1" dirty="0"/>
              <a:t>:  </a:t>
            </a:r>
            <a:r>
              <a:rPr lang="en-US" altLang="zh-CN" b="1" dirty="0">
                <a:solidFill>
                  <a:srgbClr val="FF0000"/>
                </a:solidFill>
              </a:rPr>
              <a:t>Inserted</a:t>
            </a:r>
            <a:r>
              <a:rPr lang="zh-CN" altLang="en-US" b="1" dirty="0">
                <a:solidFill>
                  <a:srgbClr val="FF0000"/>
                </a:solidFill>
              </a:rPr>
              <a:t>表和</a:t>
            </a:r>
            <a:r>
              <a:rPr lang="en-US" altLang="zh-CN" b="1" dirty="0">
                <a:solidFill>
                  <a:srgbClr val="FF0000"/>
                </a:solidFill>
              </a:rPr>
              <a:t>Deleted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这两个表由系统来维护，它们存在于内存中而不是在数据库中，可以理解为一个虚拟的表。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这两个表的结构总是与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被该触发器作用的表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的结构相同。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触发器执行完成后，与该触发器相关的这两个表也被删除。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(4)Deleted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表存放由于执行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语句而要从表中删除的所有行。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(5)Inserted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表存放由于执行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语句而要向表中插入的所有行。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86" y="4581128"/>
            <a:ext cx="836733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3567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353171" y="1484784"/>
            <a:ext cx="86423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．触发器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附加</a:t>
            </a:r>
            <a:r>
              <a:rPr lang="zh-CN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）触发器中使用的特殊表。执行触发器时，系统创建了两个特殊的临时表，即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inserted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deleted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表。下面介绍这两个表的内容。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 inserted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表：当向表中插入数据时，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触发器触发执行，新的记录插入到触发器表和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inserted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表中。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 deleted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表：用于保存已从表中删除的记录，当触发一个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触发器时，被删除的记录存放到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deleted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表中。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84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769395" y="2348880"/>
            <a:ext cx="7632700" cy="2677656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0" dirty="0">
                <a:solidFill>
                  <a:srgbClr val="0000FF"/>
                </a:solidFill>
                <a:ea typeface="黑体" pitchFamily="49" charset="-122"/>
              </a:rPr>
              <a:t>CREATE TRIGGER</a:t>
            </a:r>
            <a:r>
              <a:rPr lang="en-US" sz="2400" b="0" dirty="0">
                <a:ea typeface="黑体" pitchFamily="49" charset="-122"/>
              </a:rPr>
              <a:t> </a:t>
            </a:r>
            <a:r>
              <a:rPr lang="zh-CN" sz="2400" b="0" dirty="0">
                <a:ea typeface="黑体" pitchFamily="49" charset="-122"/>
              </a:rPr>
              <a:t>t</a:t>
            </a:r>
            <a:r>
              <a:rPr lang="en-US" sz="2400" b="0" dirty="0" err="1">
                <a:ea typeface="黑体" pitchFamily="49" charset="-122"/>
              </a:rPr>
              <a:t>rigger_name</a:t>
            </a:r>
            <a:endParaRPr lang="ko-KR" sz="2400" b="0" dirty="0">
              <a:ea typeface="黑体" pitchFamily="49" charset="-122"/>
            </a:endParaRP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ea typeface="黑体" pitchFamily="49" charset="-122"/>
              </a:rPr>
              <a:t> </a:t>
            </a:r>
            <a:r>
              <a:rPr lang="en-US" sz="2400" b="0" dirty="0">
                <a:solidFill>
                  <a:srgbClr val="0033CC"/>
                </a:solidFill>
                <a:ea typeface="黑体" pitchFamily="49" charset="-122"/>
              </a:rPr>
              <a:t>ON</a:t>
            </a:r>
            <a:r>
              <a:rPr lang="en-US" sz="2400" b="0" dirty="0">
                <a:ea typeface="黑体" pitchFamily="49" charset="-122"/>
              </a:rPr>
              <a:t> table</a:t>
            </a:r>
            <a:r>
              <a:rPr lang="zh-CN" sz="2400" b="0" dirty="0">
                <a:ea typeface="黑体" pitchFamily="49" charset="-122"/>
              </a:rPr>
              <a:t>_name</a:t>
            </a:r>
            <a:endParaRPr lang="en-US" sz="2400" b="0" dirty="0">
              <a:ea typeface="黑体" pitchFamily="49" charset="-122"/>
            </a:endParaRP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0" dirty="0">
                <a:solidFill>
                  <a:srgbClr val="0033CC"/>
                </a:solidFill>
                <a:ea typeface="黑体" pitchFamily="49" charset="-122"/>
              </a:rPr>
              <a:t>FOR</a:t>
            </a:r>
            <a:r>
              <a:rPr lang="en-US" sz="2400" b="0" dirty="0">
                <a:ea typeface="黑体" pitchFamily="49" charset="-122"/>
              </a:rPr>
              <a:t> [</a:t>
            </a:r>
            <a:r>
              <a:rPr lang="en-US" sz="2400" b="0" dirty="0">
                <a:solidFill>
                  <a:srgbClr val="FF0000"/>
                </a:solidFill>
                <a:ea typeface="黑体" pitchFamily="49" charset="-122"/>
              </a:rPr>
              <a:t>DELETE</a:t>
            </a:r>
            <a:r>
              <a:rPr lang="en-US" sz="2400" b="0" dirty="0">
                <a:ea typeface="黑体" pitchFamily="49" charset="-122"/>
              </a:rPr>
              <a:t>, </a:t>
            </a:r>
            <a:r>
              <a:rPr lang="en-US" sz="2400" b="0" dirty="0">
                <a:solidFill>
                  <a:srgbClr val="FF0000"/>
                </a:solidFill>
                <a:ea typeface="黑体" pitchFamily="49" charset="-122"/>
              </a:rPr>
              <a:t>INSERT</a:t>
            </a:r>
            <a:r>
              <a:rPr lang="en-US" sz="2400" b="0" dirty="0">
                <a:ea typeface="黑体" pitchFamily="49" charset="-122"/>
              </a:rPr>
              <a:t>, </a:t>
            </a:r>
            <a:r>
              <a:rPr lang="en-US" sz="2400" b="0" dirty="0">
                <a:solidFill>
                  <a:srgbClr val="FF0000"/>
                </a:solidFill>
                <a:ea typeface="黑体" pitchFamily="49" charset="-122"/>
              </a:rPr>
              <a:t>UPDATE</a:t>
            </a:r>
            <a:r>
              <a:rPr lang="en-US" sz="2400" b="0" dirty="0">
                <a:ea typeface="黑体" pitchFamily="49" charset="-122"/>
              </a:rPr>
              <a:t>]</a:t>
            </a: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ea typeface="黑体" pitchFamily="49" charset="-122"/>
              </a:rPr>
              <a:t> </a:t>
            </a:r>
            <a:r>
              <a:rPr lang="en-US" sz="2400" b="0" dirty="0">
                <a:solidFill>
                  <a:srgbClr val="0033CC"/>
                </a:solidFill>
                <a:ea typeface="黑体" pitchFamily="49" charset="-122"/>
              </a:rPr>
              <a:t>AS</a:t>
            </a:r>
            <a:r>
              <a:rPr lang="zh-CN" sz="2400" b="0" dirty="0">
                <a:ea typeface="黑体" pitchFamily="49" charset="-122"/>
              </a:rPr>
              <a:t> </a:t>
            </a: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ea typeface="黑体" pitchFamily="49" charset="-122"/>
              </a:rPr>
              <a:t>  T-SQL语句</a:t>
            </a: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solidFill>
                  <a:srgbClr val="0000FF"/>
                </a:solidFill>
                <a:ea typeface="黑体" pitchFamily="49" charset="-122"/>
              </a:rPr>
              <a:t>GO</a:t>
            </a:r>
          </a:p>
        </p:txBody>
      </p:sp>
      <p:sp>
        <p:nvSpPr>
          <p:cNvPr id="3" name="矩形 2"/>
          <p:cNvSpPr/>
          <p:nvPr/>
        </p:nvSpPr>
        <p:spPr>
          <a:xfrm>
            <a:off x="2777616" y="152860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创建触发器</a:t>
            </a:r>
          </a:p>
        </p:txBody>
      </p:sp>
    </p:spTree>
    <p:extLst>
      <p:ext uri="{BB962C8B-B14F-4D97-AF65-F5344CB8AC3E}">
        <p14:creationId xmlns:p14="http://schemas.microsoft.com/office/powerpoint/2010/main" val="36200857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1310" y="27089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T_WAKE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INSERT</a:t>
            </a:r>
            <a:endParaRPr lang="en-US" altLang="zh-CN" sz="2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sz="2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Consolas"/>
              </a:rPr>
              <a:t>数据输入成功！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</a:rPr>
              <a:t>'</a:t>
            </a:r>
          </a:p>
        </p:txBody>
      </p:sp>
      <p:sp>
        <p:nvSpPr>
          <p:cNvPr id="3" name="矩形 2"/>
          <p:cNvSpPr/>
          <p:nvPr/>
        </p:nvSpPr>
        <p:spPr>
          <a:xfrm>
            <a:off x="2425179" y="1847199"/>
            <a:ext cx="9217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简单实例：向学生信息表中成功插入信息时，提示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数据输入成功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49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69195" y="2526948"/>
            <a:ext cx="914501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/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实际应用</a:t>
            </a:r>
            <a:r>
              <a:rPr lang="zh-CN" sz="2800" b="1" dirty="0">
                <a:solidFill>
                  <a:srgbClr val="0000FF"/>
                </a:solidFill>
                <a:ea typeface="黑体" pitchFamily="49" charset="-122"/>
              </a:rPr>
              <a:t>：</a:t>
            </a:r>
            <a:endParaRPr lang="en-US" altLang="zh-CN" sz="2800" b="1" dirty="0">
              <a:solidFill>
                <a:srgbClr val="0000FF"/>
              </a:solidFill>
              <a:ea typeface="黑体" pitchFamily="49" charset="-122"/>
            </a:endParaRPr>
          </a:p>
          <a:p>
            <a:pPr>
              <a:buClr>
                <a:srgbClr val="339966"/>
              </a:buClr>
              <a:buFont typeface="Wingdings" pitchFamily="2" charset="2"/>
              <a:buNone/>
            </a:pPr>
            <a:endParaRPr lang="zh-CN" sz="1200" b="1" dirty="0">
              <a:solidFill>
                <a:srgbClr val="0000FF"/>
              </a:solidFill>
              <a:ea typeface="黑体" pitchFamily="49" charset="-122"/>
            </a:endParaRPr>
          </a:p>
          <a:p>
            <a:r>
              <a:rPr lang="en-US" altLang="zh-CN" sz="2400" b="0" dirty="0">
                <a:latin typeface="+mn-ea"/>
              </a:rPr>
              <a:t>    </a:t>
            </a:r>
            <a:r>
              <a:rPr lang="zh-CN" sz="2400" b="1" dirty="0"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各专业人数自动统计的</a:t>
            </a:r>
            <a:r>
              <a:rPr lang="zh-CN" sz="2400" b="1" dirty="0">
                <a:latin typeface="微软雅黑" pitchFamily="34" charset="-122"/>
                <a:ea typeface="微软雅黑" pitchFamily="34" charset="-122"/>
              </a:rPr>
              <a:t>问题：当向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学生信息</a:t>
            </a:r>
            <a:r>
              <a:rPr lang="zh-CN" sz="2400" b="1" dirty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sz="2400" b="1" dirty="0">
                <a:latin typeface="微软雅黑" pitchFamily="34" charset="-122"/>
                <a:ea typeface="微软雅黑" pitchFamily="34" charset="-122"/>
              </a:rPr>
              <a:t>中插入一条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zh-CN" sz="2400" b="1" dirty="0">
                <a:latin typeface="微软雅黑" pitchFamily="34" charset="-122"/>
                <a:ea typeface="微软雅黑" pitchFamily="34" charset="-122"/>
              </a:rPr>
              <a:t>信息时，自动更新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各专业人数（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classes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sz="2400" b="1" dirty="0">
                <a:latin typeface="+mn-ea"/>
              </a:rPr>
              <a:t>。</a:t>
            </a:r>
            <a:r>
              <a:rPr lang="zh-CN" sz="2800" b="1" dirty="0">
                <a:latin typeface="+mn-ea"/>
              </a:rPr>
              <a:t>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01243" y="4437112"/>
            <a:ext cx="79930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分析：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在</a:t>
            </a:r>
            <a:r>
              <a:rPr lang="en-US" altLang="zh-CN" sz="2400" dirty="0">
                <a:ea typeface="黑体" pitchFamily="49" charset="-122"/>
              </a:rPr>
              <a:t>student</a:t>
            </a:r>
            <a:r>
              <a:rPr lang="zh-CN" sz="2400" b="0" dirty="0">
                <a:ea typeface="黑体" pitchFamily="49" charset="-122"/>
              </a:rPr>
              <a:t>信息表上创建</a:t>
            </a:r>
            <a:r>
              <a:rPr lang="zh-CN" altLang="zh-CN" sz="2400" dirty="0">
                <a:solidFill>
                  <a:srgbClr val="0033CC"/>
                </a:solidFill>
                <a:ea typeface="黑体" pitchFamily="49" charset="-122"/>
              </a:rPr>
              <a:t>INSERT</a:t>
            </a:r>
            <a:r>
              <a:rPr lang="zh-CN" sz="2400" b="0" dirty="0">
                <a:ea typeface="黑体" pitchFamily="49" charset="-122"/>
              </a:rPr>
              <a:t>触发器 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从</a:t>
            </a:r>
            <a:r>
              <a:rPr lang="zh-CN" altLang="zh-CN" sz="2400" dirty="0">
                <a:solidFill>
                  <a:srgbClr val="0033CC"/>
                </a:solidFill>
                <a:ea typeface="黑体" pitchFamily="49" charset="-122"/>
              </a:rPr>
              <a:t>inserted</a:t>
            </a:r>
            <a:r>
              <a:rPr lang="zh-CN" sz="2400" b="0" dirty="0">
                <a:ea typeface="黑体" pitchFamily="49" charset="-122"/>
              </a:rPr>
              <a:t>临时表中获取插入的数据行</a:t>
            </a:r>
            <a:r>
              <a:rPr lang="zh-CN" altLang="en-US" sz="2400" b="0" dirty="0">
                <a:ea typeface="黑体" pitchFamily="49" charset="-122"/>
              </a:rPr>
              <a:t>。</a:t>
            </a:r>
            <a:endParaRPr lang="zh-CN" sz="2400" b="0" dirty="0">
              <a:ea typeface="黑体" pitchFamily="49" charset="-122"/>
            </a:endParaRP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根据</a:t>
            </a:r>
            <a:r>
              <a:rPr lang="zh-CN" altLang="en-US" sz="2400" b="0" dirty="0">
                <a:ea typeface="黑体" pitchFamily="49" charset="-122"/>
              </a:rPr>
              <a:t>增加的记录自动统计人数。</a:t>
            </a:r>
            <a:endParaRPr lang="zh-CN" sz="2400" b="0" dirty="0"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07501" y="1484784"/>
            <a:ext cx="5221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（2）INSERT</a:t>
            </a:r>
            <a:r>
              <a:rPr lang="zh-CN" altLang="en-US" sz="3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触发器的使用</a:t>
            </a:r>
          </a:p>
        </p:txBody>
      </p:sp>
    </p:spTree>
    <p:extLst>
      <p:ext uri="{BB962C8B-B14F-4D97-AF65-F5344CB8AC3E}">
        <p14:creationId xmlns:p14="http://schemas.microsoft.com/office/powerpoint/2010/main" val="29158408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63628" y="216395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T_ADD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INSERT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AMOUNT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1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SDEPT 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=(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SDEPT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INSERTED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497352" y="4953942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 INSERT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 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‘201509’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Consolas"/>
              </a:rPr>
              <a:t>小瓜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’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Consolas"/>
              </a:rPr>
              <a:t>女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’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‘21’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Consolas"/>
              </a:rPr>
              <a:t>计算机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1203" y="16096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628" y="44435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执行结果：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95" y="1609636"/>
            <a:ext cx="3947934" cy="251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4368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3171" y="1484783"/>
            <a:ext cx="5232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（2）DELETE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触发器的使用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60338" y="2526949"/>
            <a:ext cx="79930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问题：</a:t>
            </a:r>
          </a:p>
          <a:p>
            <a:r>
              <a:rPr lang="zh-CN" sz="2400" b="0" dirty="0">
                <a:ea typeface="黑体" pitchFamily="49" charset="-122"/>
              </a:rPr>
              <a:t>解决</a:t>
            </a:r>
            <a:r>
              <a:rPr lang="zh-CN" altLang="en-US" sz="2400" b="0" dirty="0">
                <a:solidFill>
                  <a:srgbClr val="FF0000"/>
                </a:solidFill>
                <a:ea typeface="黑体" pitchFamily="49" charset="-122"/>
              </a:rPr>
              <a:t>班级人数</a:t>
            </a:r>
            <a:r>
              <a:rPr lang="zh-CN" altLang="en-US" sz="2400" b="0" dirty="0">
                <a:ea typeface="黑体" pitchFamily="49" charset="-122"/>
              </a:rPr>
              <a:t>自动统计的</a:t>
            </a:r>
            <a:r>
              <a:rPr lang="zh-CN" sz="2400" b="0" dirty="0">
                <a:ea typeface="黑体" pitchFamily="49" charset="-122"/>
              </a:rPr>
              <a:t>问题：当向</a:t>
            </a:r>
            <a:r>
              <a:rPr lang="zh-CN" altLang="en-US" sz="2400" b="0" dirty="0">
                <a:ea typeface="黑体" pitchFamily="49" charset="-122"/>
              </a:rPr>
              <a:t>学生信息</a:t>
            </a:r>
            <a:r>
              <a:rPr lang="zh-CN" sz="2400" b="0" dirty="0">
                <a:ea typeface="黑体" pitchFamily="49" charset="-122"/>
              </a:rPr>
              <a:t>表</a:t>
            </a:r>
            <a:r>
              <a:rPr lang="zh-CN" altLang="zh-CN" sz="2400" b="0" dirty="0">
                <a:ea typeface="黑体" pitchFamily="49" charset="-122"/>
              </a:rPr>
              <a:t>(</a:t>
            </a:r>
            <a:r>
              <a:rPr lang="en-US" altLang="zh-CN" sz="2400" b="0" dirty="0">
                <a:ea typeface="黑体" pitchFamily="49" charset="-122"/>
              </a:rPr>
              <a:t>student</a:t>
            </a:r>
            <a:r>
              <a:rPr lang="zh-CN" altLang="zh-CN" sz="2400" b="0" dirty="0">
                <a:ea typeface="黑体" pitchFamily="49" charset="-122"/>
              </a:rPr>
              <a:t>)</a:t>
            </a:r>
            <a:r>
              <a:rPr lang="zh-CN" sz="2400" b="0" dirty="0">
                <a:ea typeface="黑体" pitchFamily="49" charset="-122"/>
              </a:rPr>
              <a:t>中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删除</a:t>
            </a:r>
            <a:r>
              <a:rPr lang="zh-CN" sz="2400" b="0" dirty="0">
                <a:ea typeface="黑体" pitchFamily="49" charset="-122"/>
              </a:rPr>
              <a:t>一条</a:t>
            </a:r>
            <a:r>
              <a:rPr lang="zh-CN" altLang="en-US" sz="2400" dirty="0">
                <a:ea typeface="黑体" pitchFamily="49" charset="-122"/>
              </a:rPr>
              <a:t>学生</a:t>
            </a:r>
            <a:r>
              <a:rPr lang="zh-CN" sz="2400" b="0" dirty="0">
                <a:ea typeface="黑体" pitchFamily="49" charset="-122"/>
              </a:rPr>
              <a:t>信息时，自动更新</a:t>
            </a:r>
            <a:r>
              <a:rPr lang="zh-CN" altLang="en-US" sz="2400" dirty="0">
                <a:ea typeface="黑体" pitchFamily="49" charset="-122"/>
              </a:rPr>
              <a:t>班级人数（</a:t>
            </a:r>
            <a:r>
              <a:rPr lang="en-US" altLang="zh-CN" sz="2400" dirty="0">
                <a:ea typeface="黑体" pitchFamily="49" charset="-122"/>
              </a:rPr>
              <a:t>classes</a:t>
            </a:r>
            <a:r>
              <a:rPr lang="zh-CN" altLang="en-US" sz="2400" dirty="0">
                <a:ea typeface="黑体" pitchFamily="49" charset="-122"/>
              </a:rPr>
              <a:t>）</a:t>
            </a:r>
            <a:r>
              <a:rPr lang="zh-CN" sz="2400" b="0" dirty="0"/>
              <a:t>。</a:t>
            </a:r>
            <a:r>
              <a:rPr lang="zh-CN" sz="2800" b="0" dirty="0"/>
              <a:t>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04354" y="4034648"/>
            <a:ext cx="79930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分析：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在</a:t>
            </a:r>
            <a:r>
              <a:rPr lang="en-US" altLang="zh-CN" sz="2400" dirty="0">
                <a:ea typeface="黑体" pitchFamily="49" charset="-122"/>
              </a:rPr>
              <a:t>student</a:t>
            </a:r>
            <a:r>
              <a:rPr lang="zh-CN" sz="2400" b="0" dirty="0">
                <a:ea typeface="黑体" pitchFamily="49" charset="-122"/>
              </a:rPr>
              <a:t>信息表上创建</a:t>
            </a:r>
            <a:r>
              <a:rPr lang="en-US" altLang="zh-CN" sz="2400" b="0" dirty="0">
                <a:solidFill>
                  <a:srgbClr val="0000FF"/>
                </a:solidFill>
                <a:ea typeface="黑体" pitchFamily="49" charset="-122"/>
              </a:rPr>
              <a:t>DELETE</a:t>
            </a:r>
            <a:r>
              <a:rPr lang="zh-CN" sz="2400" b="0" dirty="0">
                <a:ea typeface="黑体" pitchFamily="49" charset="-122"/>
              </a:rPr>
              <a:t>触发器 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从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</a:rPr>
              <a:t>dele</a:t>
            </a:r>
            <a:r>
              <a:rPr lang="zh-CN" altLang="zh-CN" sz="2400" dirty="0">
                <a:solidFill>
                  <a:srgbClr val="0033CC"/>
                </a:solidFill>
                <a:ea typeface="黑体" pitchFamily="49" charset="-122"/>
              </a:rPr>
              <a:t>ted</a:t>
            </a:r>
            <a:r>
              <a:rPr lang="zh-CN" sz="2400" b="0" dirty="0">
                <a:ea typeface="黑体" pitchFamily="49" charset="-122"/>
              </a:rPr>
              <a:t>临时表中获取</a:t>
            </a:r>
            <a:r>
              <a:rPr lang="zh-CN" altLang="en-US" sz="2400" dirty="0">
                <a:ea typeface="黑体" pitchFamily="49" charset="-122"/>
              </a:rPr>
              <a:t>删除</a:t>
            </a:r>
            <a:r>
              <a:rPr lang="zh-CN" sz="2400" b="0" dirty="0">
                <a:ea typeface="黑体" pitchFamily="49" charset="-122"/>
              </a:rPr>
              <a:t>的数据行</a:t>
            </a:r>
            <a:r>
              <a:rPr lang="zh-CN" altLang="en-US" sz="2400" b="0" dirty="0">
                <a:ea typeface="黑体" pitchFamily="49" charset="-122"/>
              </a:rPr>
              <a:t>。</a:t>
            </a:r>
            <a:endParaRPr lang="zh-CN" sz="2400" b="0" dirty="0">
              <a:ea typeface="黑体" pitchFamily="49" charset="-122"/>
            </a:endParaRP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根据</a:t>
            </a:r>
            <a:r>
              <a:rPr lang="zh-CN" altLang="en-US" sz="2400" dirty="0">
                <a:ea typeface="黑体" pitchFamily="49" charset="-122"/>
              </a:rPr>
              <a:t>删除</a:t>
            </a:r>
            <a:r>
              <a:rPr lang="zh-CN" altLang="en-US" sz="2400" b="0" dirty="0">
                <a:ea typeface="黑体" pitchFamily="49" charset="-122"/>
              </a:rPr>
              <a:t>的记录自动统计人数。</a:t>
            </a:r>
            <a:endParaRPr lang="zh-CN" sz="2400" b="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341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6889675" y="2878952"/>
            <a:ext cx="5305500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"/>
          <p:cNvSpPr txBox="1"/>
          <p:nvPr/>
        </p:nvSpPr>
        <p:spPr>
          <a:xfrm>
            <a:off x="7465739" y="2060848"/>
            <a:ext cx="373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章  存储过程</a:t>
            </a:r>
          </a:p>
        </p:txBody>
      </p:sp>
      <p:sp>
        <p:nvSpPr>
          <p:cNvPr id="32" name="矩形 31"/>
          <p:cNvSpPr/>
          <p:nvPr/>
        </p:nvSpPr>
        <p:spPr>
          <a:xfrm>
            <a:off x="7465739" y="3128346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889675" y="2945436"/>
            <a:ext cx="5305500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465739" y="4080184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  作业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 descr="c:\users\administrator\appdata\roaming\360se6\User Data\temp\21665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828">
            <a:off x="2437484" y="1461579"/>
            <a:ext cx="4286250" cy="28479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06837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3" presetClass="path" presetSubtype="0" accel="50000" fill="hold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 p14:bounceEnd="64000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32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3" presetClass="path" presetSubtype="0" ac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-0.87926 -3.44126E-6 L -4.00989E-6 -3.44126E-6 " pathEditMode="relative" rAng="0" ptsTypes="AA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32" grpId="0"/>
          <p:bldP spid="1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7187" y="2060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 CREATE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DEL_STU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DELETE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AMOUNT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-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1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CID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=(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CID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DELETED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endParaRPr lang="zh-CN" alt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 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6534" y="49872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srgbClr val="0000FF"/>
                </a:solidFill>
                <a:latin typeface="Consolas"/>
              </a:rPr>
              <a:t> 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NAME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Consolas"/>
              </a:rPr>
              <a:t>小东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endParaRPr lang="zh-CN" altLang="en-US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1203" y="141072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3628" y="44435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执行结果：</a:t>
            </a:r>
          </a:p>
        </p:txBody>
      </p:sp>
    </p:spTree>
    <p:extLst>
      <p:ext uri="{BB962C8B-B14F-4D97-AF65-F5344CB8AC3E}">
        <p14:creationId xmlns:p14="http://schemas.microsoft.com/office/powerpoint/2010/main" val="202848326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497187" y="1484784"/>
            <a:ext cx="79930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FF0000"/>
                </a:solidFill>
                <a:ea typeface="黑体" pitchFamily="49" charset="-122"/>
              </a:rPr>
              <a:t>问题：</a:t>
            </a:r>
          </a:p>
          <a:p>
            <a:r>
              <a:rPr lang="zh-CN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表的一条记录时，自动删除</a:t>
            </a:r>
            <a:r>
              <a:rPr lang="en-US" altLang="zh-CN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表中与之相关的成绩信息</a:t>
            </a:r>
            <a:r>
              <a:rPr lang="zh-CN" sz="24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sz="2800" b="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97187" y="3219040"/>
            <a:ext cx="799306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分析：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在</a:t>
            </a:r>
            <a:r>
              <a:rPr lang="en-US" altLang="zh-CN" sz="2400" dirty="0">
                <a:ea typeface="黑体" pitchFamily="49" charset="-122"/>
              </a:rPr>
              <a:t>STUDENT</a:t>
            </a:r>
            <a:r>
              <a:rPr lang="zh-CN" sz="2400" b="0" dirty="0">
                <a:ea typeface="黑体" pitchFamily="49" charset="-122"/>
              </a:rPr>
              <a:t>信息表上创建</a:t>
            </a:r>
            <a:r>
              <a:rPr lang="en-US" altLang="zh-CN" sz="2400" b="0" dirty="0">
                <a:solidFill>
                  <a:srgbClr val="0000FF"/>
                </a:solidFill>
                <a:ea typeface="黑体" pitchFamily="49" charset="-122"/>
              </a:rPr>
              <a:t>DELETE</a:t>
            </a:r>
            <a:r>
              <a:rPr lang="zh-CN" sz="2400" b="0" dirty="0">
                <a:ea typeface="黑体" pitchFamily="49" charset="-122"/>
              </a:rPr>
              <a:t>触发器 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从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</a:rPr>
              <a:t>DELE</a:t>
            </a:r>
            <a:r>
              <a:rPr lang="zh-CN" altLang="zh-CN" sz="2400" dirty="0">
                <a:solidFill>
                  <a:srgbClr val="0033CC"/>
                </a:solidFill>
                <a:ea typeface="黑体" pitchFamily="49" charset="-122"/>
              </a:rPr>
              <a:t>TED</a:t>
            </a:r>
            <a:r>
              <a:rPr lang="zh-CN" sz="2400" b="0" dirty="0">
                <a:ea typeface="黑体" pitchFamily="49" charset="-122"/>
              </a:rPr>
              <a:t>临时表中获取</a:t>
            </a:r>
            <a:r>
              <a:rPr lang="zh-CN" altLang="en-US" sz="2400" dirty="0">
                <a:ea typeface="黑体" pitchFamily="49" charset="-122"/>
              </a:rPr>
              <a:t>删除</a:t>
            </a:r>
            <a:r>
              <a:rPr lang="zh-CN" sz="2400" b="0" dirty="0">
                <a:ea typeface="黑体" pitchFamily="49" charset="-122"/>
              </a:rPr>
              <a:t>的数据行</a:t>
            </a:r>
            <a:r>
              <a:rPr lang="zh-CN" altLang="en-US" sz="2400" b="0" dirty="0">
                <a:ea typeface="黑体" pitchFamily="49" charset="-122"/>
              </a:rPr>
              <a:t>。</a:t>
            </a:r>
            <a:endParaRPr lang="zh-CN" sz="2400" b="0" dirty="0">
              <a:ea typeface="黑体" pitchFamily="49" charset="-122"/>
            </a:endParaRP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根据</a:t>
            </a:r>
            <a:r>
              <a:rPr lang="en-US" altLang="zh-CN" sz="2400" b="0" dirty="0">
                <a:ea typeface="黑体" pitchFamily="49" charset="-122"/>
              </a:rPr>
              <a:t>STUDENT</a:t>
            </a:r>
            <a:r>
              <a:rPr lang="zh-CN" altLang="en-US" sz="2400" b="0" dirty="0">
                <a:ea typeface="黑体" pitchFamily="49" charset="-122"/>
              </a:rPr>
              <a:t>中</a:t>
            </a:r>
            <a:r>
              <a:rPr lang="zh-CN" altLang="en-US" sz="2400" dirty="0">
                <a:ea typeface="黑体" pitchFamily="49" charset="-122"/>
              </a:rPr>
              <a:t>删除</a:t>
            </a:r>
            <a:r>
              <a:rPr lang="zh-CN" altLang="en-US" sz="2400" b="0" dirty="0">
                <a:ea typeface="黑体" pitchFamily="49" charset="-122"/>
              </a:rPr>
              <a:t>记录的学号，自动删除</a:t>
            </a:r>
            <a:r>
              <a:rPr lang="en-US" altLang="zh-CN" sz="2400" b="0" dirty="0">
                <a:ea typeface="黑体" pitchFamily="49" charset="-122"/>
              </a:rPr>
              <a:t>SC</a:t>
            </a:r>
            <a:r>
              <a:rPr lang="zh-CN" altLang="en-US" sz="2400" b="0" dirty="0">
                <a:ea typeface="黑体" pitchFamily="49" charset="-122"/>
              </a:rPr>
              <a:t>表的信息。</a:t>
            </a:r>
            <a:endParaRPr lang="zh-CN" sz="2400" b="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0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8272" y="1268760"/>
            <a:ext cx="78058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T_DEL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DELETE</a:t>
            </a:r>
            <a:endParaRPr lang="en-US" altLang="zh-CN" sz="2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SC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</a:rPr>
              <a:t>学号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Consolas"/>
              </a:rPr>
              <a:t>IN(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</a:rPr>
              <a:t>学号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</a:rPr>
              <a:t> DELETED</a:t>
            </a:r>
            <a:r>
              <a:rPr lang="en-US" altLang="zh-CN" sz="2400" dirty="0">
                <a:solidFill>
                  <a:srgbClr val="808080"/>
                </a:solidFill>
                <a:latin typeface="Consolas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929235" y="514964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SELECT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SC1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STUDENT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0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‘98002'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SC1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7670" y="46059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执行结果：</a:t>
            </a:r>
          </a:p>
        </p:txBody>
      </p:sp>
    </p:spTree>
    <p:extLst>
      <p:ext uri="{BB962C8B-B14F-4D97-AF65-F5344CB8AC3E}">
        <p14:creationId xmlns:p14="http://schemas.microsoft.com/office/powerpoint/2010/main" val="43442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3171" y="1484783"/>
            <a:ext cx="517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（3）update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触发器的使用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60338" y="2526949"/>
            <a:ext cx="799306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问题：</a:t>
            </a:r>
          </a:p>
          <a:p>
            <a:r>
              <a:rPr lang="zh-CN" altLang="en-US" sz="2400" dirty="0">
                <a:ea typeface="黑体" pitchFamily="49" charset="-122"/>
              </a:rPr>
              <a:t>禁止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修改</a:t>
            </a:r>
            <a:r>
              <a:rPr lang="zh-CN" altLang="en-US" sz="2400" b="0" dirty="0">
                <a:ea typeface="黑体" pitchFamily="49" charset="-122"/>
              </a:rPr>
              <a:t>学生信息</a:t>
            </a:r>
            <a:r>
              <a:rPr lang="zh-CN" sz="2400" b="0" dirty="0">
                <a:ea typeface="黑体" pitchFamily="49" charset="-122"/>
              </a:rPr>
              <a:t>表</a:t>
            </a:r>
            <a:r>
              <a:rPr lang="zh-CN" altLang="zh-CN" sz="2400" b="0" dirty="0">
                <a:ea typeface="黑体" pitchFamily="49" charset="-122"/>
              </a:rPr>
              <a:t>(</a:t>
            </a:r>
            <a:r>
              <a:rPr lang="en-US" altLang="zh-CN" sz="2400" b="0" dirty="0">
                <a:ea typeface="黑体" pitchFamily="49" charset="-122"/>
              </a:rPr>
              <a:t>student</a:t>
            </a:r>
            <a:r>
              <a:rPr lang="zh-CN" altLang="zh-CN" sz="2400" b="0" dirty="0">
                <a:ea typeface="黑体" pitchFamily="49" charset="-122"/>
              </a:rPr>
              <a:t>)</a:t>
            </a:r>
            <a:r>
              <a:rPr lang="zh-CN" sz="2400" b="0" dirty="0">
                <a:ea typeface="黑体" pitchFamily="49" charset="-122"/>
              </a:rPr>
              <a:t>中</a:t>
            </a:r>
            <a:r>
              <a:rPr lang="en-US" altLang="zh-CN" sz="2400" b="0" dirty="0">
                <a:solidFill>
                  <a:srgbClr val="C00000"/>
                </a:solidFill>
                <a:ea typeface="黑体" pitchFamily="49" charset="-122"/>
              </a:rPr>
              <a:t>“</a:t>
            </a:r>
            <a:r>
              <a:rPr lang="zh-CN" altLang="en-US" sz="2400" b="0" dirty="0">
                <a:solidFill>
                  <a:srgbClr val="FF0000"/>
                </a:solidFill>
                <a:ea typeface="黑体" pitchFamily="49" charset="-122"/>
              </a:rPr>
              <a:t>学号</a:t>
            </a:r>
            <a:r>
              <a:rPr lang="en-US" altLang="zh-CN" sz="2400" b="0" dirty="0">
                <a:solidFill>
                  <a:srgbClr val="C00000"/>
                </a:solidFill>
                <a:ea typeface="黑体" pitchFamily="49" charset="-122"/>
              </a:rPr>
              <a:t>”</a:t>
            </a:r>
            <a:r>
              <a:rPr lang="zh-CN" altLang="en-US" sz="2400" b="0" dirty="0">
                <a:ea typeface="黑体" pitchFamily="49" charset="-122"/>
              </a:rPr>
              <a:t>等重要的字段。</a:t>
            </a:r>
            <a:endParaRPr lang="zh-CN" sz="28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73251" y="3717032"/>
            <a:ext cx="79930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分析：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在</a:t>
            </a:r>
            <a:r>
              <a:rPr lang="en-US" altLang="zh-CN" sz="2400" dirty="0">
                <a:ea typeface="黑体" pitchFamily="49" charset="-122"/>
              </a:rPr>
              <a:t>student</a:t>
            </a:r>
            <a:r>
              <a:rPr lang="zh-CN" sz="2400" b="0" dirty="0">
                <a:ea typeface="黑体" pitchFamily="49" charset="-122"/>
              </a:rPr>
              <a:t>信息表上创建</a:t>
            </a:r>
            <a:r>
              <a:rPr lang="en-US" altLang="zh-CN" sz="2400" b="0" dirty="0">
                <a:solidFill>
                  <a:srgbClr val="0000FF"/>
                </a:solidFill>
                <a:ea typeface="黑体" pitchFamily="49" charset="-122"/>
              </a:rPr>
              <a:t>update</a:t>
            </a:r>
            <a:r>
              <a:rPr lang="zh-CN" sz="2400" b="0" dirty="0">
                <a:ea typeface="黑体" pitchFamily="49" charset="-122"/>
              </a:rPr>
              <a:t>触发器 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altLang="en-US" sz="2400" b="0" dirty="0">
                <a:ea typeface="黑体" pitchFamily="49" charset="-122"/>
              </a:rPr>
              <a:t>用</a:t>
            </a:r>
            <a:r>
              <a:rPr lang="en-US" altLang="zh-CN" sz="2400" b="0" dirty="0">
                <a:solidFill>
                  <a:srgbClr val="0000FF"/>
                </a:solidFill>
                <a:ea typeface="黑体" pitchFamily="49" charset="-122"/>
              </a:rPr>
              <a:t>IF</a:t>
            </a:r>
            <a:r>
              <a:rPr lang="zh-CN" altLang="en-US" sz="2400" dirty="0">
                <a:ea typeface="黑体" pitchFamily="49" charset="-122"/>
              </a:rPr>
              <a:t>判断是否发生了修改，如果发生修改，提出警告，实现回滚从而实现无法修改的目的。</a:t>
            </a:r>
            <a:endParaRPr lang="zh-CN" sz="2400" b="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2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90546" y="16635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UP_STU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nsolas"/>
              </a:rPr>
              <a:t>UPDATE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Consolas"/>
              </a:rPr>
              <a:t>学号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))</a:t>
            </a:r>
            <a:endParaRPr lang="zh-CN" alt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BEGIN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Consolas"/>
              </a:rPr>
              <a:t>严重警告：学号信息不能修改！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</a:t>
            </a:r>
            <a:endParaRPr lang="zh-CN" altLang="en-US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nsolas"/>
              </a:rPr>
              <a:t>ROLLBACK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TRANSACTION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END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ELSE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BEGIN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 	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Consolas"/>
              </a:rPr>
              <a:t>修改成功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</a:t>
            </a:r>
            <a:endParaRPr lang="zh-CN" alt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END</a:t>
            </a:r>
          </a:p>
          <a:p>
            <a:endParaRPr lang="zh-CN" alt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2763" y="5805264"/>
            <a:ext cx="6591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Consolas"/>
              </a:rPr>
              <a:t>年龄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110 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Consolas"/>
              </a:rPr>
              <a:t>姓名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Consolas"/>
              </a:rPr>
              <a:t>雷胜珍</a:t>
            </a:r>
            <a:r>
              <a:rPr lang="en-US" altLang="zh-CN" dirty="0">
                <a:solidFill>
                  <a:srgbClr val="FF0000"/>
                </a:solidFill>
                <a:latin typeface="Consolas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2764" y="11591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9921" y="537229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执行结果：</a:t>
            </a:r>
          </a:p>
        </p:txBody>
      </p:sp>
    </p:spTree>
    <p:extLst>
      <p:ext uri="{BB962C8B-B14F-4D97-AF65-F5344CB8AC3E}">
        <p14:creationId xmlns:p14="http://schemas.microsoft.com/office/powerpoint/2010/main" val="424471958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53171" y="1628800"/>
            <a:ext cx="2933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DDL</a:t>
            </a:r>
            <a:r>
              <a:rPr lang="zh-CN" altLang="en-US" sz="3200" b="1" dirty="0">
                <a:solidFill>
                  <a:srgbClr val="FF0000"/>
                </a:solidFill>
              </a:rPr>
              <a:t>触发器使用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97187" y="2420888"/>
            <a:ext cx="7632700" cy="2677656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0" dirty="0">
                <a:solidFill>
                  <a:srgbClr val="0000FF"/>
                </a:solidFill>
                <a:ea typeface="黑体" pitchFamily="49" charset="-122"/>
              </a:rPr>
              <a:t>CREATE TRIGGER</a:t>
            </a:r>
            <a:r>
              <a:rPr lang="en-US" sz="2400" b="0" dirty="0">
                <a:ea typeface="黑体" pitchFamily="49" charset="-122"/>
              </a:rPr>
              <a:t> </a:t>
            </a:r>
            <a:r>
              <a:rPr lang="zh-CN" sz="2400" b="0" dirty="0">
                <a:ea typeface="黑体" pitchFamily="49" charset="-122"/>
              </a:rPr>
              <a:t>t</a:t>
            </a:r>
            <a:r>
              <a:rPr lang="en-US" sz="2400" b="0" dirty="0" err="1">
                <a:ea typeface="黑体" pitchFamily="49" charset="-122"/>
              </a:rPr>
              <a:t>rigger_name</a:t>
            </a:r>
            <a:endParaRPr lang="ko-KR" sz="2400" b="0" dirty="0">
              <a:ea typeface="黑体" pitchFamily="49" charset="-122"/>
            </a:endParaRP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ea typeface="黑体" pitchFamily="49" charset="-122"/>
              </a:rPr>
              <a:t> </a:t>
            </a:r>
            <a:r>
              <a:rPr lang="en-US" sz="2400" b="0" dirty="0">
                <a:solidFill>
                  <a:srgbClr val="0033CC"/>
                </a:solidFill>
                <a:ea typeface="黑体" pitchFamily="49" charset="-122"/>
              </a:rPr>
              <a:t>ON</a:t>
            </a:r>
            <a:r>
              <a:rPr lang="en-US" sz="2400" b="0" dirty="0">
                <a:ea typeface="黑体" pitchFamily="49" charset="-122"/>
              </a:rPr>
              <a:t> ｛ALL SERVER|</a:t>
            </a:r>
            <a:r>
              <a:rPr lang="en-US" sz="2400" b="0" dirty="0">
                <a:solidFill>
                  <a:srgbClr val="FF0000"/>
                </a:solidFill>
                <a:ea typeface="黑体" pitchFamily="49" charset="-122"/>
              </a:rPr>
              <a:t>DATABASE</a:t>
            </a:r>
            <a:r>
              <a:rPr lang="en-US" sz="2400" b="0" dirty="0">
                <a:ea typeface="黑体" pitchFamily="49" charset="-122"/>
              </a:rPr>
              <a:t>｝</a:t>
            </a: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0" dirty="0">
                <a:solidFill>
                  <a:srgbClr val="0033CC"/>
                </a:solidFill>
                <a:ea typeface="黑体" pitchFamily="49" charset="-122"/>
              </a:rPr>
              <a:t>FOR</a:t>
            </a:r>
            <a:r>
              <a:rPr lang="en-US" sz="2400" b="0" dirty="0">
                <a:ea typeface="黑体" pitchFamily="49" charset="-122"/>
              </a:rPr>
              <a:t> {EVENT_TYPE}</a:t>
            </a: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ea typeface="黑体" pitchFamily="49" charset="-122"/>
              </a:rPr>
              <a:t> </a:t>
            </a:r>
            <a:r>
              <a:rPr lang="en-US" sz="2400" b="0" dirty="0">
                <a:solidFill>
                  <a:srgbClr val="0033CC"/>
                </a:solidFill>
                <a:ea typeface="黑体" pitchFamily="49" charset="-122"/>
              </a:rPr>
              <a:t>AS</a:t>
            </a:r>
            <a:r>
              <a:rPr lang="zh-CN" sz="2400" b="0" dirty="0">
                <a:ea typeface="黑体" pitchFamily="49" charset="-122"/>
              </a:rPr>
              <a:t> </a:t>
            </a: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ea typeface="黑体" pitchFamily="49" charset="-122"/>
              </a:rPr>
              <a:t>  T-SQL语句</a:t>
            </a: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sz="2400" b="0" dirty="0">
                <a:solidFill>
                  <a:srgbClr val="0000FF"/>
                </a:solidFill>
                <a:ea typeface="黑体" pitchFamily="49" charset="-122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53054081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69195" y="1556792"/>
            <a:ext cx="540059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/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问题：</a:t>
            </a:r>
          </a:p>
          <a:p>
            <a:r>
              <a:rPr lang="zh-CN" altLang="en-US" sz="2400" dirty="0">
                <a:ea typeface="黑体" pitchFamily="49" charset="-122"/>
              </a:rPr>
              <a:t>禁止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删除和修改</a:t>
            </a:r>
            <a:r>
              <a:rPr lang="zh-CN" altLang="en-US" sz="2400" b="0" dirty="0">
                <a:ea typeface="黑体" pitchFamily="49" charset="-122"/>
              </a:rPr>
              <a:t>学生信息</a:t>
            </a:r>
            <a:r>
              <a:rPr lang="zh-CN" sz="2400" b="0" dirty="0">
                <a:ea typeface="黑体" pitchFamily="49" charset="-122"/>
              </a:rPr>
              <a:t>表</a:t>
            </a:r>
            <a:r>
              <a:rPr lang="zh-CN" altLang="zh-CN" sz="2400" b="0" dirty="0">
                <a:ea typeface="黑体" pitchFamily="49" charset="-122"/>
              </a:rPr>
              <a:t>(</a:t>
            </a:r>
            <a:r>
              <a:rPr lang="en-US" altLang="zh-CN" sz="2400" b="0" dirty="0">
                <a:ea typeface="黑体" pitchFamily="49" charset="-122"/>
              </a:rPr>
              <a:t>student</a:t>
            </a:r>
            <a:r>
              <a:rPr lang="zh-CN" altLang="zh-CN" sz="2400" b="0" dirty="0">
                <a:ea typeface="黑体" pitchFamily="49" charset="-122"/>
              </a:rPr>
              <a:t>)</a:t>
            </a:r>
            <a:r>
              <a:rPr lang="zh-CN" altLang="en-US" sz="2400" b="0" dirty="0">
                <a:ea typeface="黑体" pitchFamily="49" charset="-122"/>
              </a:rPr>
              <a:t>。</a:t>
            </a:r>
            <a:endParaRPr lang="zh-CN" sz="28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85865" y="3068960"/>
            <a:ext cx="79930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CC0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339966"/>
              </a:buClr>
              <a:buFont typeface="Wingdings" pitchFamily="2" charset="2"/>
              <a:buNone/>
            </a:pPr>
            <a:r>
              <a:rPr lang="zh-CN" sz="2800" dirty="0">
                <a:solidFill>
                  <a:srgbClr val="0000FF"/>
                </a:solidFill>
                <a:ea typeface="黑体" pitchFamily="49" charset="-122"/>
              </a:rPr>
              <a:t>分析：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sz="2400" b="0" dirty="0">
                <a:ea typeface="黑体" pitchFamily="49" charset="-122"/>
              </a:rPr>
              <a:t>在</a:t>
            </a:r>
            <a:r>
              <a:rPr lang="zh-CN" altLang="en-US" sz="2400" b="0" dirty="0">
                <a:ea typeface="黑体" pitchFamily="49" charset="-122"/>
              </a:rPr>
              <a:t>创建</a:t>
            </a:r>
            <a:r>
              <a:rPr lang="en-US" altLang="zh-CN" sz="2400" b="0" dirty="0">
                <a:solidFill>
                  <a:srgbClr val="FF0000"/>
                </a:solidFill>
                <a:ea typeface="黑体" pitchFamily="49" charset="-122"/>
              </a:rPr>
              <a:t>DDL</a:t>
            </a:r>
            <a:r>
              <a:rPr lang="zh-CN" sz="2400" b="0" dirty="0">
                <a:ea typeface="黑体" pitchFamily="49" charset="-122"/>
              </a:rPr>
              <a:t>触发器 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l"/>
            </a:pPr>
            <a:r>
              <a:rPr lang="zh-CN" altLang="en-US" sz="2400" dirty="0">
                <a:ea typeface="黑体" pitchFamily="49" charset="-122"/>
              </a:rPr>
              <a:t>如果发生修改，提出警告，实现回滚从而实现无法修改的目的。</a:t>
            </a:r>
            <a:endParaRPr lang="zh-CN" sz="2400" b="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14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1203" y="18407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DDL_DEL</a:t>
            </a: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ALTER_TABLE</a:t>
            </a:r>
            <a:r>
              <a:rPr lang="en-US" altLang="zh-CN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DROP_TABLE</a:t>
            </a: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严重警告：此为系统数据表不能删除！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ROLLBACK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3708" y="42418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执行结果：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2764" y="12687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</a:p>
        </p:txBody>
      </p:sp>
      <p:sp>
        <p:nvSpPr>
          <p:cNvPr id="5" name="矩形 4"/>
          <p:cNvSpPr/>
          <p:nvPr/>
        </p:nvSpPr>
        <p:spPr>
          <a:xfrm>
            <a:off x="2786733" y="482851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drop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 </a:t>
            </a:r>
          </a:p>
        </p:txBody>
      </p:sp>
    </p:spTree>
    <p:extLst>
      <p:ext uri="{BB962C8B-B14F-4D97-AF65-F5344CB8AC3E}">
        <p14:creationId xmlns:p14="http://schemas.microsoft.com/office/powerpoint/2010/main" val="9360784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995" y="1484784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触发器修改和删除</a:t>
            </a:r>
          </a:p>
        </p:txBody>
      </p:sp>
      <p:sp>
        <p:nvSpPr>
          <p:cNvPr id="4" name="矩形 3"/>
          <p:cNvSpPr/>
          <p:nvPr/>
        </p:nvSpPr>
        <p:spPr>
          <a:xfrm>
            <a:off x="2507230" y="256490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 ALTER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DEL_STU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DELETE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CLASSES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AMOUNT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-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1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SNO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=(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SNO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DELETED</a:t>
            </a:r>
            <a:r>
              <a:rPr lang="en-US" altLang="zh-CN" dirty="0">
                <a:solidFill>
                  <a:srgbClr val="808080"/>
                </a:solidFill>
                <a:latin typeface="Consolas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2672310" y="5229200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删除：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</a:rPr>
              <a:t>DROP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dirty="0">
                <a:solidFill>
                  <a:prstClr val="black"/>
                </a:solidFill>
                <a:latin typeface="Consolas"/>
              </a:rPr>
              <a:t> DEL_STU</a:t>
            </a:r>
          </a:p>
        </p:txBody>
      </p:sp>
    </p:spTree>
    <p:extLst>
      <p:ext uri="{BB962C8B-B14F-4D97-AF65-F5344CB8AC3E}">
        <p14:creationId xmlns:p14="http://schemas.microsoft.com/office/powerpoint/2010/main" val="33309640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5108" y="1412776"/>
            <a:ext cx="8712968" cy="19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zh-CN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触发器的定义和使用（重点）</a:t>
            </a:r>
            <a:endParaRPr lang="en-US" altLang="zh-CN" b="1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触发器     </a:t>
            </a:r>
            <a:r>
              <a: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触发器      </a:t>
            </a:r>
            <a:r>
              <a: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1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5277" y="2276872"/>
            <a:ext cx="8448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触发器是一种特殊类型的存储过程，它不同于之前的我们介绍的存储过程。触发器主要是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通过事件进行触发被自动调用执行的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。而存储过程可以通过存储过程的名称被调用。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8079" y="1412776"/>
            <a:ext cx="77724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8.2  SQL Server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250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gray">
          <a:xfrm>
            <a:off x="-1" y="2215544"/>
            <a:ext cx="12195175" cy="222250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lIns="91417" tIns="45708" rIns="91417" bIns="45708" anchor="ctr"/>
          <a:lstStyle/>
          <a:p>
            <a:pPr>
              <a:defRPr/>
            </a:pPr>
            <a:endParaRPr lang="zh-CN" altLang="en-US" kern="0">
              <a:solidFill>
                <a:srgbClr val="3F95D2"/>
              </a:solidFill>
              <a:latin typeface="Arial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rot="5400000">
            <a:off x="5423114" y="3358550"/>
            <a:ext cx="1571636" cy="1589"/>
          </a:xfrm>
          <a:prstGeom prst="line">
            <a:avLst/>
          </a:prstGeom>
          <a:solidFill>
            <a:srgbClr val="E20000"/>
          </a:solidFill>
          <a:ln w="3175" cap="flat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5217505" y="1430585"/>
            <a:ext cx="1984444" cy="630265"/>
            <a:chOff x="1712218" y="595554"/>
            <a:chExt cx="1907518" cy="632241"/>
          </a:xfrm>
          <a:solidFill>
            <a:srgbClr val="92D050"/>
          </a:solidFill>
        </p:grpSpPr>
        <p:sp>
          <p:nvSpPr>
            <p:cNvPr id="10" name="前凸带形 9"/>
            <p:cNvSpPr/>
            <p:nvPr/>
          </p:nvSpPr>
          <p:spPr>
            <a:xfrm>
              <a:off x="1712218" y="595554"/>
              <a:ext cx="1907518" cy="632241"/>
            </a:xfrm>
            <a:prstGeom prst="ribb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30">
                <a:defRPr/>
              </a:pPr>
              <a:endParaRPr lang="zh-CN" altLang="en-US" sz="1800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5393" y="784065"/>
              <a:ext cx="1124174" cy="3396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330"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The end</a:t>
              </a:r>
              <a:endParaRPr lang="zh-CN" altLang="en-US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62500" y="2186474"/>
            <a:ext cx="1371600" cy="1828800"/>
            <a:chOff x="0" y="0"/>
            <a:chExt cx="864" cy="1152"/>
          </a:xfrm>
        </p:grpSpPr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864" cy="384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"/>
              <a:r>
                <a:rPr lang="zh-CN" sz="2400">
                  <a:latin typeface="Arial Narrow" pitchFamily="34" charset="0"/>
                  <a:ea typeface="黑体" pitchFamily="49" charset="-122"/>
                </a:rPr>
                <a:t>张三</a:t>
              </a: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0" y="384"/>
              <a:ext cx="864" cy="384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"/>
              <a:r>
                <a:rPr lang="zh-CN" sz="2400">
                  <a:latin typeface="Arial Narrow" pitchFamily="34" charset="0"/>
                  <a:ea typeface="黑体" pitchFamily="49" charset="-122"/>
                </a:rPr>
                <a:t>李四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0" y="768"/>
              <a:ext cx="864" cy="384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"/>
              <a:r>
                <a:rPr lang="zh-CN" sz="2400">
                  <a:latin typeface="Arial Narrow" pitchFamily="34" charset="0"/>
                  <a:ea typeface="黑体" pitchFamily="49" charset="-122"/>
                </a:rPr>
                <a:t>王五</a:t>
              </a:r>
            </a:p>
          </p:txBody>
        </p:sp>
      </p:grp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62500" y="4015274"/>
            <a:ext cx="1371600" cy="609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"/>
            <a:r>
              <a:rPr lang="zh-CN" sz="2400">
                <a:latin typeface="Arial Narrow" pitchFamily="34" charset="0"/>
                <a:ea typeface="黑体" pitchFamily="49" charset="-122"/>
              </a:rPr>
              <a:t>赵二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801100" y="2110274"/>
            <a:ext cx="1371600" cy="1865312"/>
            <a:chOff x="0" y="0"/>
            <a:chExt cx="864" cy="1175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864" cy="392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"/>
              <a:r>
                <a:rPr lang="zh-CN" sz="2400" dirty="0">
                  <a:latin typeface="Arial Narrow" pitchFamily="34" charset="0"/>
                  <a:ea typeface="黑体" pitchFamily="49" charset="-122"/>
                </a:rPr>
                <a:t>王三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0" y="392"/>
              <a:ext cx="864" cy="391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"/>
              <a:r>
                <a:rPr lang="zh-CN" sz="2400">
                  <a:latin typeface="Arial Narrow" pitchFamily="34" charset="0"/>
                  <a:ea typeface="黑体" pitchFamily="49" charset="-122"/>
                </a:rPr>
                <a:t>宋二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0" y="783"/>
              <a:ext cx="864" cy="392"/>
            </a:xfrm>
            <a:prstGeom prst="bevel">
              <a:avLst>
                <a:gd name="adj" fmla="val 125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fontAlgn="b"/>
              <a:r>
                <a:rPr lang="zh-CN" sz="2400">
                  <a:latin typeface="Arial Narrow" pitchFamily="34" charset="0"/>
                  <a:ea typeface="黑体" pitchFamily="49" charset="-122"/>
                </a:rPr>
                <a:t>刘五</a:t>
              </a:r>
            </a:p>
          </p:txBody>
        </p:sp>
      </p:grp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8096250" y="4381986"/>
            <a:ext cx="504825" cy="0"/>
          </a:xfrm>
          <a:prstGeom prst="line">
            <a:avLst/>
          </a:prstGeom>
          <a:noFill/>
          <a:ln w="31750" cmpd="sng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000875" y="4237524"/>
            <a:ext cx="1095375" cy="346075"/>
          </a:xfrm>
          <a:prstGeom prst="rect">
            <a:avLst/>
          </a:prstGeom>
          <a:gradFill rotWithShape="1">
            <a:gsLst>
              <a:gs pos="0">
                <a:srgbClr val="CC99FF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sz="2000" b="0">
                <a:ea typeface="黑体" pitchFamily="49" charset="-122"/>
              </a:rPr>
              <a:t>插入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79900" y="4308961"/>
            <a:ext cx="457200" cy="0"/>
          </a:xfrm>
          <a:prstGeom prst="line">
            <a:avLst/>
          </a:prstGeom>
          <a:noFill/>
          <a:ln w="317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200400" y="4166086"/>
            <a:ext cx="1073150" cy="346075"/>
          </a:xfrm>
          <a:prstGeom prst="rect">
            <a:avLst/>
          </a:prstGeom>
          <a:gradFill rotWithShape="1">
            <a:gsLst>
              <a:gs pos="0">
                <a:srgbClr val="CC99FF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sz="2000" b="0">
                <a:ea typeface="黑体" pitchFamily="49" charset="-122"/>
              </a:rPr>
              <a:t>删除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710363" y="3084999"/>
            <a:ext cx="1938337" cy="808037"/>
          </a:xfrm>
          <a:prstGeom prst="rightArrow">
            <a:avLst>
              <a:gd name="adj1" fmla="val 50000"/>
              <a:gd name="adj2" fmla="val 59971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"/>
            <a:r>
              <a:rPr lang="zh-CN" sz="2000" b="0">
                <a:ea typeface="黑体" pitchFamily="49" charset="-122"/>
              </a:rPr>
              <a:t>触发器触发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984500" y="3194536"/>
            <a:ext cx="1655763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"/>
            <a:r>
              <a:rPr lang="zh-CN" sz="2000" b="0" dirty="0">
                <a:solidFill>
                  <a:srgbClr val="FF0000"/>
                </a:solidFill>
                <a:ea typeface="黑体" pitchFamily="49" charset="-122"/>
              </a:rPr>
              <a:t>赵二退休</a:t>
            </a:r>
            <a:r>
              <a:rPr lang="en-GB" sz="2000" b="0" dirty="0">
                <a:solidFill>
                  <a:srgbClr val="FF0000"/>
                </a:solidFill>
                <a:ea typeface="黑体" pitchFamily="49" charset="-122"/>
              </a:rPr>
              <a:t> </a:t>
            </a:r>
            <a:endParaRPr lang="zh-CN" sz="2000" b="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8816975" y="3950186"/>
            <a:ext cx="1371600" cy="6096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25400" cmpd="sng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"/>
            <a:r>
              <a:rPr lang="zh-CN" sz="2400">
                <a:solidFill>
                  <a:srgbClr val="FF0000"/>
                </a:solidFill>
                <a:latin typeface="Arial Narrow" pitchFamily="34" charset="0"/>
                <a:ea typeface="黑体" pitchFamily="49" charset="-122"/>
              </a:rPr>
              <a:t>赵二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84725" y="1716574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b="0">
                <a:solidFill>
                  <a:schemeClr val="accent2"/>
                </a:solidFill>
                <a:ea typeface="黑体" pitchFamily="49" charset="-122"/>
              </a:rPr>
              <a:t>员工表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672513" y="1716574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b="0">
                <a:solidFill>
                  <a:schemeClr val="accent2"/>
                </a:solidFill>
                <a:ea typeface="黑体" pitchFamily="49" charset="-122"/>
              </a:rPr>
              <a:t>退休员工表</a:t>
            </a:r>
          </a:p>
        </p:txBody>
      </p:sp>
    </p:spTree>
    <p:extLst>
      <p:ext uri="{BB962C8B-B14F-4D97-AF65-F5344CB8AC3E}">
        <p14:creationId xmlns:p14="http://schemas.microsoft.com/office/powerpoint/2010/main" val="1986470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1" grpId="0" animBg="1"/>
      <p:bldP spid="12" grpId="0" animBg="1" autoUpdateAnimBg="0"/>
      <p:bldP spid="13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1203" y="1772816"/>
            <a:ext cx="792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Consolas"/>
              </a:rPr>
              <a:t>例：当学生表的数据发生变化时，发出提示信息</a:t>
            </a:r>
            <a:endParaRPr lang="en-US" altLang="zh-CN" sz="2800" b="1" dirty="0">
              <a:solidFill>
                <a:srgbClr val="0000FF"/>
              </a:solidFill>
              <a:latin typeface="Consolas"/>
            </a:endParaRPr>
          </a:p>
          <a:p>
            <a:endParaRPr lang="en-US" altLang="zh-CN" sz="2800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altLang="zh-CN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sz="2800" dirty="0">
                <a:solidFill>
                  <a:prstClr val="black"/>
                </a:solidFill>
                <a:latin typeface="Consolas"/>
              </a:rPr>
              <a:t> T_CHANGE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sz="2800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altLang="zh-CN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altLang="zh-CN" sz="2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sz="2800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altLang="zh-CN" sz="28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DELETE</a:t>
            </a:r>
            <a:endParaRPr lang="en-US" altLang="zh-CN" sz="28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sz="28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zh-CN" alt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onsolas"/>
              </a:rPr>
              <a:t>‘</a:t>
            </a:r>
            <a:r>
              <a:rPr lang="zh-CN" altLang="en-US" sz="2800" dirty="0">
                <a:solidFill>
                  <a:srgbClr val="FF0000"/>
                </a:solidFill>
                <a:latin typeface="Consolas"/>
              </a:rPr>
              <a:t>学生表信息发生变化</a:t>
            </a:r>
            <a:r>
              <a:rPr lang="en-US" altLang="zh-CN" sz="2800" dirty="0">
                <a:solidFill>
                  <a:srgbClr val="FF0000"/>
                </a:solidFill>
                <a:latin typeface="Consola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5896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1C494C-71A0-4D6F-9994-DAAF1DFA0ACD}" type="datetime1">
              <a:rPr lang="zh-CN" altLang="en-US"/>
              <a:pPr>
                <a:defRPr/>
              </a:pPr>
              <a:t>2021/12/20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D9D4FC-14E3-4A59-B956-A19E52902B9D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/75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5179" y="1340768"/>
            <a:ext cx="8857385" cy="453615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b="1" dirty="0"/>
              <a:t>(1) </a:t>
            </a:r>
            <a:r>
              <a:rPr lang="zh-CN" altLang="en-US" sz="2200" b="1" dirty="0"/>
              <a:t>完成比约束更复杂的数据约束。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b="1" dirty="0"/>
              <a:t>(2) </a:t>
            </a:r>
            <a:r>
              <a:rPr lang="zh-CN" altLang="en-US" sz="2200" b="1" dirty="0"/>
              <a:t>触发器可以检查</a:t>
            </a:r>
            <a:r>
              <a:rPr lang="en-US" altLang="zh-CN" sz="2200" b="1" dirty="0"/>
              <a:t>T-SQL</a:t>
            </a:r>
            <a:r>
              <a:rPr lang="zh-CN" altLang="en-US" sz="2200" b="1" dirty="0"/>
              <a:t>所做的操作是否被允许。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b="1" dirty="0"/>
              <a:t> </a:t>
            </a:r>
            <a:r>
              <a:rPr lang="zh-CN" altLang="en-US" sz="2200" b="1" dirty="0">
                <a:solidFill>
                  <a:srgbClr val="0033CC"/>
                </a:solidFill>
              </a:rPr>
              <a:t>例如：在产品库存表里，如果要对某种产品出库，触发器可以检查该产品最低库存数。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b="1" dirty="0"/>
              <a:t>(3) </a:t>
            </a:r>
            <a:r>
              <a:rPr lang="zh-CN" altLang="en-US" sz="2200" b="1" dirty="0"/>
              <a:t>当一个</a:t>
            </a:r>
            <a:r>
              <a:rPr lang="en-US" altLang="zh-CN" sz="2200" b="1" dirty="0"/>
              <a:t>T-SQL</a:t>
            </a:r>
            <a:r>
              <a:rPr lang="zh-CN" altLang="en-US" sz="2200" b="1" dirty="0"/>
              <a:t>语句对数据表进行操作的时候，触发器可以根据该</a:t>
            </a:r>
            <a:r>
              <a:rPr lang="en-US" altLang="zh-CN" sz="2200" b="1" dirty="0"/>
              <a:t>T-SQL</a:t>
            </a:r>
            <a:r>
              <a:rPr lang="zh-CN" altLang="en-US" sz="2200" b="1" dirty="0"/>
              <a:t>语句的操作情况来对另一个数据表进行操作。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33CC"/>
                </a:solidFill>
              </a:rPr>
              <a:t>例如：要删除</a:t>
            </a:r>
            <a:r>
              <a:rPr lang="en-US" altLang="zh-CN" sz="2200" b="1" dirty="0">
                <a:solidFill>
                  <a:srgbClr val="0033CC"/>
                </a:solidFill>
              </a:rPr>
              <a:t>STUDENT</a:t>
            </a:r>
            <a:r>
              <a:rPr lang="zh-CN" altLang="en-US" sz="2200" b="1" dirty="0">
                <a:solidFill>
                  <a:srgbClr val="0033CC"/>
                </a:solidFill>
              </a:rPr>
              <a:t>表中的记录，需要先删除</a:t>
            </a:r>
            <a:r>
              <a:rPr lang="en-US" altLang="zh-CN" sz="2200" b="1" dirty="0">
                <a:solidFill>
                  <a:srgbClr val="0033CC"/>
                </a:solidFill>
              </a:rPr>
              <a:t>SC</a:t>
            </a:r>
            <a:r>
              <a:rPr lang="zh-CN" altLang="en-US" sz="2200" b="1" dirty="0">
                <a:solidFill>
                  <a:srgbClr val="0033CC"/>
                </a:solidFill>
              </a:rPr>
              <a:t>表中的记录。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b="1" dirty="0"/>
              <a:t>(4) </a:t>
            </a:r>
            <a:r>
              <a:rPr lang="zh-CN" altLang="en-US" sz="2200" b="1" dirty="0"/>
              <a:t>触发器也可以调用一个或多个存储过程。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b="1" dirty="0"/>
              <a:t>(5) </a:t>
            </a:r>
            <a:r>
              <a:rPr lang="zh-CN" altLang="en-US" sz="2200" b="1" dirty="0"/>
              <a:t>在</a:t>
            </a:r>
            <a:r>
              <a:rPr lang="en-US" altLang="zh-CN" sz="2200" b="1" dirty="0"/>
              <a:t>T-SQL</a:t>
            </a:r>
            <a:r>
              <a:rPr lang="zh-CN" altLang="en-US" sz="2200" b="1" dirty="0"/>
              <a:t>语句执行完之后，触发器可以自动调用</a:t>
            </a:r>
            <a:r>
              <a:rPr lang="zh-CN" altLang="en-US" sz="2200" b="1" dirty="0">
                <a:latin typeface="Arial" charset="0"/>
              </a:rPr>
              <a:t>“</a:t>
            </a:r>
            <a:r>
              <a:rPr lang="zh-CN" altLang="en-US" sz="2200" b="1" dirty="0"/>
              <a:t>数据库邮件</a:t>
            </a:r>
            <a:r>
              <a:rPr lang="zh-CN" altLang="en-US" sz="2200" b="1" dirty="0">
                <a:latin typeface="Arial" charset="0"/>
              </a:rPr>
              <a:t>”</a:t>
            </a:r>
            <a:r>
              <a:rPr lang="zh-CN" altLang="en-US" sz="2200" b="1" dirty="0"/>
              <a:t>来发送邮件。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b="1" dirty="0"/>
              <a:t> </a:t>
            </a:r>
            <a:r>
              <a:rPr lang="zh-CN" altLang="en-US" sz="2200" b="1" dirty="0">
                <a:solidFill>
                  <a:srgbClr val="0033CC"/>
                </a:solidFill>
              </a:rPr>
              <a:t>例如，当一个订单交费之后，可以让物流人员发送</a:t>
            </a:r>
            <a:r>
              <a:rPr lang="en-US" altLang="zh-CN" sz="2200" b="1" dirty="0">
                <a:solidFill>
                  <a:srgbClr val="0033CC"/>
                </a:solidFill>
              </a:rPr>
              <a:t>Email</a:t>
            </a:r>
            <a:r>
              <a:rPr lang="zh-CN" altLang="en-US" sz="2200" b="1" dirty="0">
                <a:solidFill>
                  <a:srgbClr val="0033CC"/>
                </a:solidFill>
              </a:rPr>
              <a:t>，通知他尽快</a:t>
            </a:r>
            <a:r>
              <a:rPr lang="zh-CN" altLang="en-US" sz="2200" dirty="0">
                <a:solidFill>
                  <a:srgbClr val="0033CC"/>
                </a:solidFill>
              </a:rPr>
              <a:t>发货</a:t>
            </a:r>
            <a:r>
              <a:rPr lang="zh-CN" altLang="en-US" sz="2200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E49D2"/>
                </a:solidFill>
                <a:latin typeface="黑体" pitchFamily="49" charset="-122"/>
                <a:ea typeface="黑体" pitchFamily="49" charset="-122"/>
              </a:rPr>
              <a:t>触发器的常用功能</a:t>
            </a:r>
            <a:br>
              <a:rPr lang="zh-CN" altLang="en-US" b="1" dirty="0">
                <a:solidFill>
                  <a:srgbClr val="2E49D2"/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2645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CD26AF-D9F2-4324-995E-5C9A3F3E84A5}" type="datetime1">
              <a:rPr lang="zh-CN" altLang="en-US"/>
              <a:pPr>
                <a:defRPr/>
              </a:pPr>
              <a:t>2021/12/20</a:t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C2209D-EC20-4364-B31B-2BBAE5AD004F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/75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188" y="1052514"/>
            <a:ext cx="11043408" cy="561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2497187" y="1700808"/>
            <a:ext cx="9073008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200" b="1" dirty="0"/>
              <a:t>     (6) </a:t>
            </a:r>
            <a:r>
              <a:rPr lang="zh-CN" altLang="en-US" sz="2200" b="1" dirty="0">
                <a:solidFill>
                  <a:srgbClr val="660066"/>
                </a:solidFill>
              </a:rPr>
              <a:t>返回自定义的错误信息。</a:t>
            </a:r>
          </a:p>
          <a:p>
            <a:pPr eaLnBrk="1" hangingPunct="1">
              <a:lnSpc>
                <a:spcPct val="110000"/>
              </a:lnSpc>
              <a:spcAft>
                <a:spcPct val="30000"/>
              </a:spcAft>
            </a:pPr>
            <a:r>
              <a:rPr lang="zh-CN" altLang="en-US" sz="2200" b="1" dirty="0">
                <a:solidFill>
                  <a:srgbClr val="660066"/>
                </a:solidFill>
              </a:rPr>
              <a:t>      </a:t>
            </a:r>
            <a:r>
              <a:rPr lang="zh-CN" altLang="en-US" sz="2200" b="1" dirty="0"/>
              <a:t>例如插入一条重复记录时，可以返回一个具体的友好的错误信息给前台应用程序。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b="1" dirty="0"/>
              <a:t>       </a:t>
            </a:r>
            <a:r>
              <a:rPr lang="en-US" altLang="zh-CN" sz="2200" b="1" dirty="0"/>
              <a:t>(7) </a:t>
            </a:r>
            <a:r>
              <a:rPr lang="zh-CN" altLang="en-US" sz="2200" b="1" dirty="0">
                <a:solidFill>
                  <a:srgbClr val="660066"/>
                </a:solidFill>
              </a:rPr>
              <a:t>触发器可以修改原来要操作的</a:t>
            </a:r>
            <a:r>
              <a:rPr lang="en-US" altLang="zh-CN" sz="2200" b="1" dirty="0">
                <a:solidFill>
                  <a:srgbClr val="660066"/>
                </a:solidFill>
              </a:rPr>
              <a:t>T-SQL</a:t>
            </a:r>
            <a:r>
              <a:rPr lang="zh-CN" altLang="en-US" sz="2200" b="1" dirty="0">
                <a:solidFill>
                  <a:srgbClr val="660066"/>
                </a:solidFill>
              </a:rPr>
              <a:t>语句。</a:t>
            </a:r>
          </a:p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z="2200" b="1" dirty="0">
                <a:solidFill>
                  <a:srgbClr val="660066"/>
                </a:solidFill>
              </a:rPr>
              <a:t>       </a:t>
            </a:r>
            <a:r>
              <a:rPr lang="zh-CN" altLang="en-US" sz="2200" b="1" dirty="0"/>
              <a:t>例如原来的</a:t>
            </a:r>
            <a:r>
              <a:rPr lang="en-US" altLang="zh-CN" sz="2200" b="1" dirty="0"/>
              <a:t>T-SQL</a:t>
            </a:r>
            <a:r>
              <a:rPr lang="zh-CN" altLang="en-US" sz="2200" b="1" dirty="0"/>
              <a:t>语句是要删除数据表里的记录，但该数据表里的记录是重要记录，是不允许删除的，那么触发器可以不执行该语句。</a:t>
            </a:r>
          </a:p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z="2200" b="1" dirty="0"/>
              <a:t>       </a:t>
            </a:r>
            <a:r>
              <a:rPr lang="en-US" altLang="zh-CN" sz="2200" b="1" dirty="0"/>
              <a:t>(8) </a:t>
            </a:r>
            <a:r>
              <a:rPr lang="zh-CN" altLang="en-US" sz="2200" b="1" dirty="0">
                <a:solidFill>
                  <a:srgbClr val="660066"/>
                </a:solidFill>
              </a:rPr>
              <a:t>防止数据表结构更改或数据表被删除。</a:t>
            </a:r>
            <a:r>
              <a:rPr lang="zh-CN" altLang="en-US" sz="2200" b="1" dirty="0"/>
              <a:t>为了保护已经建好的数据表，触发器可以在接收到</a:t>
            </a:r>
            <a:r>
              <a:rPr lang="en-US" altLang="zh-CN" sz="2200" b="1" dirty="0"/>
              <a:t>DROP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ALTER</a:t>
            </a:r>
            <a:r>
              <a:rPr lang="zh-CN" altLang="en-US" sz="2200" b="1" dirty="0"/>
              <a:t>开头的</a:t>
            </a:r>
            <a:r>
              <a:rPr lang="en-US" altLang="zh-CN" sz="2200" b="1" dirty="0"/>
              <a:t>T-SQL</a:t>
            </a:r>
            <a:r>
              <a:rPr lang="zh-CN" altLang="en-US" sz="2200" b="1" dirty="0"/>
              <a:t>语句时，不进行对数据表的操作。</a:t>
            </a:r>
          </a:p>
        </p:txBody>
      </p:sp>
    </p:spTree>
    <p:extLst>
      <p:ext uri="{BB962C8B-B14F-4D97-AF65-F5344CB8AC3E}">
        <p14:creationId xmlns:p14="http://schemas.microsoft.com/office/powerpoint/2010/main" val="2226936541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1163" y="1484784"/>
            <a:ext cx="88086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什么是触发器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   </a:t>
            </a:r>
            <a:r>
              <a:rPr lang="zh-CN" altLang="en-US" b="1" dirty="0"/>
              <a:t>        触发器对表进行</a:t>
            </a:r>
            <a:r>
              <a:rPr lang="zh-CN" altLang="en-US" b="1" dirty="0">
                <a:solidFill>
                  <a:srgbClr val="FF0000"/>
                </a:solidFill>
              </a:rPr>
              <a:t>插入、更新、删除</a:t>
            </a:r>
            <a:r>
              <a:rPr lang="zh-CN" altLang="en-US" b="1" dirty="0"/>
              <a:t>的时候会自动执行的特殊存储过程。触发器一般用在</a:t>
            </a:r>
            <a:r>
              <a:rPr lang="en-US" altLang="zh-CN" b="1" dirty="0"/>
              <a:t>check</a:t>
            </a:r>
            <a:r>
              <a:rPr lang="zh-CN" altLang="en-US" b="1" dirty="0"/>
              <a:t>约束更加复杂的约束上面。</a:t>
            </a:r>
            <a:r>
              <a:rPr lang="zh-CN" altLang="en-US" b="1" dirty="0">
                <a:solidFill>
                  <a:srgbClr val="0000FF"/>
                </a:solidFill>
              </a:rPr>
              <a:t>触发器和普通的存储过程的区别是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B050"/>
                </a:solidFill>
              </a:rPr>
              <a:t>触发器是当对某一个表进行操作。诸如：</a:t>
            </a:r>
            <a:r>
              <a:rPr lang="en-US" altLang="zh-CN" b="1" dirty="0">
                <a:solidFill>
                  <a:srgbClr val="00B050"/>
                </a:solidFill>
              </a:rPr>
              <a:t>update</a:t>
            </a:r>
            <a:r>
              <a:rPr lang="zh-CN" altLang="en-US" b="1" dirty="0">
                <a:solidFill>
                  <a:srgbClr val="00B050"/>
                </a:solidFill>
              </a:rPr>
              <a:t>、</a:t>
            </a:r>
            <a:r>
              <a:rPr lang="en-US" altLang="zh-CN" b="1" dirty="0">
                <a:solidFill>
                  <a:srgbClr val="00B050"/>
                </a:solidFill>
              </a:rPr>
              <a:t>insert</a:t>
            </a:r>
            <a:r>
              <a:rPr lang="zh-CN" altLang="en-US" b="1" dirty="0">
                <a:solidFill>
                  <a:srgbClr val="00B050"/>
                </a:solidFill>
              </a:rPr>
              <a:t>、</a:t>
            </a:r>
            <a:r>
              <a:rPr lang="en-US" altLang="zh-CN" b="1" dirty="0">
                <a:solidFill>
                  <a:srgbClr val="00B050"/>
                </a:solidFill>
              </a:rPr>
              <a:t>delete</a:t>
            </a:r>
            <a:r>
              <a:rPr lang="zh-CN" altLang="en-US" b="1" dirty="0">
                <a:solidFill>
                  <a:srgbClr val="00B050"/>
                </a:solidFill>
              </a:rPr>
              <a:t>这些操作的时候，系统会自动调用执行该表上对应的触发器。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触发器分类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          SQL Server </a:t>
            </a:r>
            <a:r>
              <a:rPr lang="zh-CN" altLang="en-US" b="1" dirty="0"/>
              <a:t>中触发器可以分为两类：</a:t>
            </a:r>
            <a:r>
              <a:rPr lang="en-US" altLang="zh-CN" b="1" dirty="0">
                <a:solidFill>
                  <a:srgbClr val="FF0000"/>
                </a:solidFill>
              </a:rPr>
              <a:t>DML</a:t>
            </a:r>
            <a:r>
              <a:rPr lang="zh-CN" altLang="en-US" b="1" dirty="0">
                <a:solidFill>
                  <a:srgbClr val="FF0000"/>
                </a:solidFill>
              </a:rPr>
              <a:t>触发器和</a:t>
            </a:r>
            <a:r>
              <a:rPr lang="en-US" altLang="zh-CN" b="1" dirty="0">
                <a:solidFill>
                  <a:srgbClr val="FF0000"/>
                </a:solidFill>
              </a:rPr>
              <a:t>DDL</a:t>
            </a:r>
            <a:r>
              <a:rPr lang="zh-CN" altLang="en-US" b="1" dirty="0">
                <a:solidFill>
                  <a:srgbClr val="FF0000"/>
                </a:solidFill>
              </a:rPr>
              <a:t>触发器。</a:t>
            </a:r>
            <a:r>
              <a:rPr lang="zh-CN" altLang="en-US" b="1" dirty="0"/>
              <a:t>当</a:t>
            </a:r>
            <a:r>
              <a:rPr lang="en-US" altLang="zh-CN" b="1" dirty="0"/>
              <a:t>INSERT</a:t>
            </a:r>
            <a:r>
              <a:rPr lang="zh-CN" altLang="en-US" b="1" dirty="0"/>
              <a:t>、</a:t>
            </a:r>
            <a:r>
              <a:rPr lang="en-US" altLang="zh-CN" b="1" dirty="0"/>
              <a:t>UPDATE </a:t>
            </a:r>
            <a:r>
              <a:rPr lang="zh-CN" altLang="en-US" b="1" dirty="0"/>
              <a:t>或 </a:t>
            </a:r>
            <a:r>
              <a:rPr lang="en-US" altLang="zh-CN" b="1" dirty="0"/>
              <a:t>DELETE </a:t>
            </a:r>
            <a:r>
              <a:rPr lang="zh-CN" altLang="en-US" b="1" dirty="0"/>
              <a:t>语句修改指定表或视图中的数据时，可以使用 </a:t>
            </a:r>
            <a:r>
              <a:rPr lang="en-US" altLang="zh-CN" b="1" dirty="0"/>
              <a:t>DML </a:t>
            </a:r>
            <a:r>
              <a:rPr lang="zh-CN" altLang="en-US" b="1" dirty="0"/>
              <a:t>触发器。 </a:t>
            </a:r>
            <a:r>
              <a:rPr lang="en-US" altLang="zh-CN" b="1" dirty="0"/>
              <a:t>DDL </a:t>
            </a:r>
            <a:r>
              <a:rPr lang="zh-CN" altLang="en-US" b="1" dirty="0"/>
              <a:t>触发器激发存储过程以响应各种 </a:t>
            </a:r>
            <a:r>
              <a:rPr lang="en-US" altLang="zh-CN" b="1" dirty="0"/>
              <a:t>DDL </a:t>
            </a:r>
            <a:r>
              <a:rPr lang="zh-CN" altLang="en-US" b="1" dirty="0"/>
              <a:t>语句，这些语句主要以</a:t>
            </a:r>
            <a:r>
              <a:rPr lang="en-US" altLang="zh-CN" b="1" dirty="0"/>
              <a:t>CREATE</a:t>
            </a:r>
            <a:r>
              <a:rPr lang="zh-CN" altLang="en-US" b="1" dirty="0"/>
              <a:t>、</a:t>
            </a:r>
            <a:r>
              <a:rPr lang="en-US" altLang="zh-CN" b="1" dirty="0"/>
              <a:t>ALTER </a:t>
            </a:r>
            <a:r>
              <a:rPr lang="zh-CN" altLang="en-US" b="1" dirty="0"/>
              <a:t>和 </a:t>
            </a:r>
            <a:r>
              <a:rPr lang="en-US" altLang="zh-CN" b="1" dirty="0"/>
              <a:t>DROP </a:t>
            </a:r>
            <a:r>
              <a:rPr lang="zh-CN" altLang="en-US" b="1" dirty="0"/>
              <a:t>开头。 </a:t>
            </a:r>
            <a:r>
              <a:rPr lang="en-US" altLang="zh-CN" b="1" dirty="0"/>
              <a:t>DDL </a:t>
            </a:r>
            <a:r>
              <a:rPr lang="zh-CN" altLang="en-US" b="1" dirty="0"/>
              <a:t>触发器可用于管理任务，例如审核和控制数据库操作。</a:t>
            </a:r>
          </a:p>
        </p:txBody>
      </p:sp>
    </p:spTree>
    <p:extLst>
      <p:ext uri="{BB962C8B-B14F-4D97-AF65-F5344CB8AC3E}">
        <p14:creationId xmlns:p14="http://schemas.microsoft.com/office/powerpoint/2010/main" val="30001202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88371" y="1884636"/>
            <a:ext cx="900100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、 </a:t>
            </a:r>
            <a:r>
              <a:rPr lang="en-US" altLang="zh-CN" sz="2400" b="1" dirty="0">
                <a:solidFill>
                  <a:srgbClr val="0000FF"/>
                </a:solidFill>
              </a:rPr>
              <a:t>After</a:t>
            </a:r>
            <a:r>
              <a:rPr lang="zh-CN" altLang="en-US" sz="2400" b="1" dirty="0">
                <a:solidFill>
                  <a:srgbClr val="0000FF"/>
                </a:solidFill>
              </a:rPr>
              <a:t>触发器</a:t>
            </a:r>
          </a:p>
          <a:p>
            <a:r>
              <a:rPr lang="en-US" altLang="zh-CN" dirty="0"/>
              <a:t>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触发器要求只有执行某一操作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之后触发器才被触发，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且只能定义在表上，包括以下三种类型的触发器：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触发器   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触发器    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触发器 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53537" y="1268760"/>
            <a:ext cx="3207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DML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触发器分类</a:t>
            </a:r>
          </a:p>
        </p:txBody>
      </p:sp>
      <p:sp>
        <p:nvSpPr>
          <p:cNvPr id="4" name="矩形 3"/>
          <p:cNvSpPr/>
          <p:nvPr/>
        </p:nvSpPr>
        <p:spPr>
          <a:xfrm>
            <a:off x="2727017" y="3329339"/>
            <a:ext cx="7835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Consolas"/>
              </a:rPr>
              <a:t>例：</a:t>
            </a:r>
            <a:endParaRPr lang="en-US" altLang="zh-CN" b="1" dirty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TRIGGER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T_ADD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STUDENT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AFTER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INSERT</a:t>
            </a:r>
            <a:endParaRPr lang="en-US" altLang="zh-CN" b="1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AS</a:t>
            </a:r>
            <a:endParaRPr lang="en-US" altLang="zh-CN" b="1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altLang="zh-CN" b="1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MAJOR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AMOUNT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1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MAJOR 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=(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MAJOR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INSERTE</a:t>
            </a:r>
            <a:r>
              <a:rPr lang="en-US" altLang="zh-CN" b="1" dirty="0">
                <a:latin typeface="Consolas"/>
              </a:rPr>
              <a:t>D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 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—-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后触发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5065" y="5518141"/>
            <a:ext cx="9242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先执行：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altLang="zh-CN" b="1" dirty="0">
                <a:solidFill>
                  <a:prstClr val="black"/>
                </a:solidFill>
                <a:latin typeface="Consolas"/>
              </a:rPr>
              <a:t> student  </a:t>
            </a:r>
            <a:r>
              <a:rPr lang="en-US" altLang="zh-CN" b="1" dirty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‘201509’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‘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小瓜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’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‘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’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‘21’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‘</a:t>
            </a:r>
            <a:r>
              <a:rPr lang="zh-CN" altLang="en-US" b="1" dirty="0">
                <a:solidFill>
                  <a:srgbClr val="FF0000"/>
                </a:solidFill>
                <a:latin typeface="Consolas"/>
              </a:rPr>
              <a:t>计算机</a:t>
            </a:r>
            <a:r>
              <a:rPr lang="en-US" altLang="zh-CN" b="1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808080"/>
                </a:solidFill>
                <a:latin typeface="Consolas"/>
              </a:rPr>
              <a:t>)</a:t>
            </a:r>
            <a:endParaRPr lang="en-US" altLang="zh-CN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6513" y="5934670"/>
            <a:ext cx="8780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/*  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当录入数据成功后，触发器才被触发。*</a:t>
            </a:r>
            <a:r>
              <a:rPr lang="en-US" altLang="zh-CN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850422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20268</TotalTime>
  <Words>2027</Words>
  <Application>Microsoft Office PowerPoint</Application>
  <PresentationFormat>Custom</PresentationFormat>
  <Paragraphs>242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黑体</vt:lpstr>
      <vt:lpstr>宋体</vt:lpstr>
      <vt:lpstr>微软雅黑</vt:lpstr>
      <vt:lpstr>Agency FB</vt:lpstr>
      <vt:lpstr>Arial</vt:lpstr>
      <vt:lpstr>Arial Narrow</vt:lpstr>
      <vt:lpstr>Broadway</vt:lpstr>
      <vt:lpstr>Calibri</vt:lpstr>
      <vt:lpstr>Consolas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触发器的常用功能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nt168</cp:lastModifiedBy>
  <cp:revision>4142</cp:revision>
  <dcterms:created xsi:type="dcterms:W3CDTF">2012-10-07T00:28:30Z</dcterms:created>
  <dcterms:modified xsi:type="dcterms:W3CDTF">2021-12-20T05:18:54Z</dcterms:modified>
</cp:coreProperties>
</file>