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3894885-C5BD-4D59-85C6-56165B47C114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00DC97-E1CA-4007-818E-D1B80EAA34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istudy.isoftstone.com/" TargetMode="External"/><Relationship Id="rId3" Type="http://schemas.openxmlformats.org/officeDocument/2006/relationships/hyperlink" Target="https://campus.alibaba.com/positionList.htm" TargetMode="External"/><Relationship Id="rId7" Type="http://schemas.openxmlformats.org/officeDocument/2006/relationships/hyperlink" Target="http://campus.chinahr.com/2019/qihu360/index.html" TargetMode="External"/><Relationship Id="rId2" Type="http://schemas.openxmlformats.org/officeDocument/2006/relationships/hyperlink" Target="https://talent.baidu.com/external/baidu/campu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reer.huawei.com/reccampportal/next/mini/index.html" TargetMode="External"/><Relationship Id="rId5" Type="http://schemas.openxmlformats.org/officeDocument/2006/relationships/hyperlink" Target="http://campus.jd.com/home" TargetMode="External"/><Relationship Id="rId4" Type="http://schemas.openxmlformats.org/officeDocument/2006/relationships/hyperlink" Target="https://join.qq.com/" TargetMode="External"/><Relationship Id="rId9" Type="http://schemas.openxmlformats.org/officeDocument/2006/relationships/hyperlink" Target="http://zhaopin.chinasoftin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4194" y="1988840"/>
            <a:ext cx="8318694" cy="468052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</a:rPr>
              <a:t>●职位描述：数据库工程师</a:t>
            </a:r>
          </a:p>
          <a:p>
            <a:pPr algn="l"/>
            <a:endParaRPr lang="en-US" altLang="zh-CN" sz="18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>
                <a:solidFill>
                  <a:schemeClr val="tx1"/>
                </a:solidFill>
              </a:rPr>
              <a:t>● 任职要求：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</a:rPr>
              <a:t>大学本科及以上学历，五年以上工作经验，通信、计算机相关专业毕业；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2. </a:t>
            </a:r>
            <a:r>
              <a:rPr lang="zh-CN" altLang="en-US" sz="1800" dirty="0">
                <a:solidFill>
                  <a:schemeClr val="tx1"/>
                </a:solidFill>
              </a:rPr>
              <a:t>三年以上数据库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数据仓库开发项目工作经验，对数据库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数据仓库系统架构具有深刻的了解；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3. </a:t>
            </a:r>
            <a:r>
              <a:rPr lang="zh-CN" altLang="en-US" sz="1800" dirty="0">
                <a:solidFill>
                  <a:schemeClr val="tx1"/>
                </a:solidFill>
              </a:rPr>
              <a:t>熟悉</a:t>
            </a:r>
            <a:r>
              <a:rPr lang="en-US" altLang="zh-CN" sz="1800" dirty="0">
                <a:solidFill>
                  <a:schemeClr val="tx1"/>
                </a:solidFill>
              </a:rPr>
              <a:t>BI</a:t>
            </a:r>
            <a:r>
              <a:rPr lang="zh-CN" altLang="en-US" sz="1800" dirty="0">
                <a:solidFill>
                  <a:schemeClr val="tx1"/>
                </a:solidFill>
              </a:rPr>
              <a:t>主流技术，如数据仓库设计、</a:t>
            </a:r>
            <a:r>
              <a:rPr lang="en-US" altLang="zh-CN" sz="1800" dirty="0">
                <a:solidFill>
                  <a:schemeClr val="tx1"/>
                </a:solidFill>
              </a:rPr>
              <a:t>ETL</a:t>
            </a:r>
            <a:r>
              <a:rPr lang="zh-CN" altLang="en-US" sz="1800" dirty="0">
                <a:solidFill>
                  <a:schemeClr val="tx1"/>
                </a:solidFill>
              </a:rPr>
              <a:t>过程开发、及前端展现分析等；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b="1" dirty="0">
                <a:solidFill>
                  <a:srgbClr val="FF0000"/>
                </a:solidFill>
              </a:rPr>
              <a:t>4. </a:t>
            </a:r>
            <a:r>
              <a:rPr lang="zh-CN" altLang="en-US" sz="1800" b="1" dirty="0">
                <a:solidFill>
                  <a:srgbClr val="FF0000"/>
                </a:solidFill>
              </a:rPr>
              <a:t>熟悉常用数据库</a:t>
            </a:r>
            <a:r>
              <a:rPr lang="en-US" altLang="zh-CN" sz="1800" b="1" dirty="0">
                <a:solidFill>
                  <a:srgbClr val="FF0000"/>
                </a:solidFill>
              </a:rPr>
              <a:t>(DB2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oracle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 err="1">
                <a:solidFill>
                  <a:srgbClr val="FF0000"/>
                </a:solidFill>
              </a:rPr>
              <a:t>Sysbase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SQL server </a:t>
            </a:r>
            <a:r>
              <a:rPr lang="zh-CN" altLang="en-US" sz="1800" b="1" dirty="0">
                <a:solidFill>
                  <a:srgbClr val="FF0000"/>
                </a:solidFill>
              </a:rPr>
              <a:t>等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r>
              <a:rPr lang="zh-CN" altLang="en-US" sz="1800" b="1" dirty="0">
                <a:solidFill>
                  <a:srgbClr val="FF0000"/>
                </a:solidFill>
              </a:rPr>
              <a:t>，熟悉常用的建模工具</a:t>
            </a:r>
            <a:r>
              <a:rPr lang="en-US" altLang="zh-CN" sz="1800" b="1" dirty="0" err="1">
                <a:solidFill>
                  <a:srgbClr val="FF0000"/>
                </a:solidFill>
              </a:rPr>
              <a:t>PowerDesigner</a:t>
            </a:r>
            <a:r>
              <a:rPr lang="zh-CN" altLang="en-US" sz="1800" b="1" dirty="0">
                <a:solidFill>
                  <a:srgbClr val="FF0000"/>
                </a:solidFill>
              </a:rPr>
              <a:t>等，熟悉</a:t>
            </a:r>
            <a:r>
              <a:rPr lang="en-US" altLang="zh-CN" sz="1800" b="1" dirty="0">
                <a:solidFill>
                  <a:srgbClr val="FF0000"/>
                </a:solidFill>
              </a:rPr>
              <a:t>SQL</a:t>
            </a:r>
            <a:r>
              <a:rPr lang="zh-CN" altLang="en-US" sz="1800" b="1" dirty="0">
                <a:solidFill>
                  <a:srgbClr val="FF0000"/>
                </a:solidFill>
              </a:rPr>
              <a:t>；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5. </a:t>
            </a:r>
            <a:r>
              <a:rPr lang="zh-CN" altLang="en-US" sz="1800" dirty="0">
                <a:solidFill>
                  <a:schemeClr val="tx1"/>
                </a:solidFill>
              </a:rPr>
              <a:t>具备较强的沟通表达能力、较强的服务意识；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6. </a:t>
            </a:r>
            <a:r>
              <a:rPr lang="zh-CN" altLang="en-US" sz="1800" dirty="0">
                <a:solidFill>
                  <a:schemeClr val="tx1"/>
                </a:solidFill>
              </a:rPr>
              <a:t>有通信系统数据分析设计工作经验者优先；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7. </a:t>
            </a:r>
            <a:r>
              <a:rPr lang="zh-CN" altLang="en-US" sz="1800" dirty="0">
                <a:solidFill>
                  <a:schemeClr val="tx1"/>
                </a:solidFill>
              </a:rPr>
              <a:t>英语良好，能适应海外出差；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● 工作地点：西安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深圳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海外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417"/>
            <a:ext cx="2376264" cy="179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381033"/>
            <a:ext cx="4752528" cy="72008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WEB</a:t>
            </a:r>
            <a:r>
              <a:rPr lang="zh-CN" altLang="en-US" sz="3200" dirty="0"/>
              <a:t>开发工程师招聘要求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088" y="1844824"/>
            <a:ext cx="8208912" cy="4176464"/>
          </a:xfrm>
        </p:spPr>
        <p:txBody>
          <a:bodyPr>
            <a:no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系统平台及</a:t>
            </a:r>
            <a:r>
              <a:rPr lang="en-US" altLang="zh-CN" sz="1600" dirty="0">
                <a:solidFill>
                  <a:schemeClr val="tx1"/>
                </a:solidFill>
              </a:rPr>
              <a:t>WEB</a:t>
            </a:r>
            <a:r>
              <a:rPr lang="zh-CN" altLang="en-US" sz="1600" dirty="0">
                <a:solidFill>
                  <a:schemeClr val="tx1"/>
                </a:solidFill>
              </a:rPr>
              <a:t>开发工程师招聘要求：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、计算机软件或相关专业毕业，至少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年以上</a:t>
            </a:r>
            <a:r>
              <a:rPr lang="en-US" altLang="zh-CN" sz="1600" dirty="0" err="1">
                <a:solidFill>
                  <a:schemeClr val="tx1"/>
                </a:solidFill>
              </a:rPr>
              <a:t>.net</a:t>
            </a:r>
            <a:r>
              <a:rPr lang="zh-CN" altLang="en-US" sz="1600" dirty="0">
                <a:solidFill>
                  <a:schemeClr val="tx1"/>
                </a:solidFill>
              </a:rPr>
              <a:t>程序开发经验；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、精通</a:t>
            </a:r>
            <a:r>
              <a:rPr lang="en-US" altLang="zh-CN" sz="1600" dirty="0">
                <a:solidFill>
                  <a:schemeClr val="tx1"/>
                </a:solidFill>
              </a:rPr>
              <a:t>.NET</a:t>
            </a:r>
            <a:r>
              <a:rPr lang="zh-CN" altLang="en-US" sz="1600" dirty="0">
                <a:solidFill>
                  <a:schemeClr val="tx1"/>
                </a:solidFill>
              </a:rPr>
              <a:t>开发平台和</a:t>
            </a:r>
            <a:r>
              <a:rPr lang="en-US" altLang="zh-CN" sz="1600" dirty="0">
                <a:solidFill>
                  <a:schemeClr val="tx1"/>
                </a:solidFill>
              </a:rPr>
              <a:t>C#</a:t>
            </a:r>
            <a:r>
              <a:rPr lang="zh-CN" altLang="en-US" sz="1600" dirty="0">
                <a:solidFill>
                  <a:schemeClr val="tx1"/>
                </a:solidFill>
              </a:rPr>
              <a:t>语言；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、熟悉</a:t>
            </a:r>
            <a:r>
              <a:rPr lang="en-US" altLang="zh-CN" sz="1600" dirty="0">
                <a:solidFill>
                  <a:schemeClr val="tx1"/>
                </a:solidFill>
              </a:rPr>
              <a:t>.NET Framework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ADO.NET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</a:p>
          <a:p>
            <a:r>
              <a:rPr lang="en-US" altLang="zh-CN" sz="1800" b="1" dirty="0">
                <a:solidFill>
                  <a:srgbClr val="FF0000"/>
                </a:solidFill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</a:rPr>
              <a:t>、熟悉</a:t>
            </a:r>
            <a:r>
              <a:rPr lang="en-US" altLang="zh-CN" sz="1800" b="1" dirty="0">
                <a:solidFill>
                  <a:srgbClr val="FF0000"/>
                </a:solidFill>
              </a:rPr>
              <a:t>MS </a:t>
            </a:r>
            <a:r>
              <a:rPr lang="en-US" altLang="zh-CN" sz="1800" b="1" dirty="0" err="1">
                <a:solidFill>
                  <a:srgbClr val="FF0000"/>
                </a:solidFill>
              </a:rPr>
              <a:t>SQLServer</a:t>
            </a:r>
            <a:r>
              <a:rPr lang="zh-CN" altLang="en-US" sz="1800" b="1" dirty="0">
                <a:solidFill>
                  <a:srgbClr val="FF0000"/>
                </a:solidFill>
              </a:rPr>
              <a:t>或</a:t>
            </a:r>
            <a:r>
              <a:rPr lang="en-US" altLang="zh-CN" sz="1800" b="1" dirty="0" err="1">
                <a:solidFill>
                  <a:srgbClr val="FF0000"/>
                </a:solidFill>
              </a:rPr>
              <a:t>Oracel</a:t>
            </a:r>
            <a:r>
              <a:rPr lang="zh-CN" altLang="en-US" sz="1800" b="1" dirty="0">
                <a:solidFill>
                  <a:srgbClr val="FF0000"/>
                </a:solidFill>
              </a:rPr>
              <a:t>数据库，可独立完成库表结构设计和</a:t>
            </a:r>
            <a:r>
              <a:rPr lang="en-US" altLang="zh-CN" sz="1800" b="1" dirty="0">
                <a:solidFill>
                  <a:srgbClr val="FF0000"/>
                </a:solidFill>
              </a:rPr>
              <a:t>SQL</a:t>
            </a:r>
            <a:r>
              <a:rPr lang="zh-CN" altLang="en-US" sz="1800" b="1" dirty="0">
                <a:solidFill>
                  <a:srgbClr val="FF0000"/>
                </a:solidFill>
              </a:rPr>
              <a:t>语句编写；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、熟悉</a:t>
            </a:r>
            <a:r>
              <a:rPr lang="en-US" altLang="zh-CN" sz="1600" dirty="0">
                <a:solidFill>
                  <a:schemeClr val="tx1"/>
                </a:solidFill>
              </a:rPr>
              <a:t>WEB</a:t>
            </a:r>
            <a:r>
              <a:rPr lang="zh-CN" altLang="en-US" sz="1600" dirty="0">
                <a:solidFill>
                  <a:schemeClr val="tx1"/>
                </a:solidFill>
              </a:rPr>
              <a:t>开发，熟练掌握</a:t>
            </a:r>
            <a:r>
              <a:rPr lang="en-US" altLang="zh-CN" sz="1600" dirty="0">
                <a:solidFill>
                  <a:schemeClr val="tx1"/>
                </a:solidFill>
              </a:rPr>
              <a:t>HTML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CSS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JavaScript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AJAX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XML</a:t>
            </a:r>
            <a:r>
              <a:rPr lang="zh-CN" altLang="en-US" sz="1600" dirty="0">
                <a:solidFill>
                  <a:schemeClr val="tx1"/>
                </a:solidFill>
              </a:rPr>
              <a:t>等相关技术；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6</a:t>
            </a:r>
            <a:r>
              <a:rPr lang="zh-CN" altLang="en-US" sz="1600" dirty="0">
                <a:solidFill>
                  <a:schemeClr val="tx1"/>
                </a:solidFill>
              </a:rPr>
              <a:t>、有面向对象的分析，设计和开发经验，熟悉软件开发流程、设计模式、体系结构，较好的文档能力及良好的编码风格；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7</a:t>
            </a:r>
            <a:r>
              <a:rPr lang="zh-CN" altLang="en-US" sz="1600" dirty="0">
                <a:solidFill>
                  <a:schemeClr val="tx1"/>
                </a:solidFill>
              </a:rPr>
              <a:t>、精通</a:t>
            </a:r>
            <a:r>
              <a:rPr lang="en-US" altLang="zh-CN" sz="1600" dirty="0">
                <a:solidFill>
                  <a:schemeClr val="tx1"/>
                </a:solidFill>
              </a:rPr>
              <a:t>SOA</a:t>
            </a:r>
            <a:r>
              <a:rPr lang="zh-CN" altLang="en-US" sz="1600" dirty="0">
                <a:solidFill>
                  <a:schemeClr val="tx1"/>
                </a:solidFill>
              </a:rPr>
              <a:t>技术，有过</a:t>
            </a:r>
            <a:r>
              <a:rPr lang="en-US" altLang="zh-CN" sz="1600" dirty="0" err="1">
                <a:solidFill>
                  <a:schemeClr val="tx1"/>
                </a:solidFill>
              </a:rPr>
              <a:t>Webservice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WCF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.NET </a:t>
            </a:r>
            <a:r>
              <a:rPr lang="en-US" altLang="zh-CN" sz="1600" dirty="0" err="1">
                <a:solidFill>
                  <a:schemeClr val="tx1"/>
                </a:solidFill>
              </a:rPr>
              <a:t>Remoting</a:t>
            </a:r>
            <a:r>
              <a:rPr lang="zh-CN" altLang="en-US" sz="1600" dirty="0">
                <a:solidFill>
                  <a:schemeClr val="tx1"/>
                </a:solidFill>
              </a:rPr>
              <a:t>服务开发经验者优先；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、同时具有</a:t>
            </a:r>
            <a:r>
              <a:rPr lang="en-US" altLang="zh-CN" sz="1600" dirty="0">
                <a:solidFill>
                  <a:schemeClr val="tx1"/>
                </a:solidFill>
              </a:rPr>
              <a:t>Windows Form</a:t>
            </a:r>
            <a:r>
              <a:rPr lang="zh-CN" altLang="en-US" sz="1600" dirty="0">
                <a:solidFill>
                  <a:schemeClr val="tx1"/>
                </a:solidFill>
              </a:rPr>
              <a:t>开发经验者优先；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9</a:t>
            </a:r>
            <a:r>
              <a:rPr lang="zh-CN" altLang="en-US" sz="1600" dirty="0">
                <a:solidFill>
                  <a:schemeClr val="tx1"/>
                </a:solidFill>
              </a:rPr>
              <a:t>、工作积极主动，敬业，有较强的压力承受；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、具有优秀的学习能力与良好的沟通能力和团队合作精神者优先。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1037848"/>
            <a:ext cx="7592029" cy="691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.NET</a:t>
            </a:r>
            <a:r>
              <a:rPr lang="zh-CN" altLang="en-US" sz="2800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51294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63488"/>
          </a:xfrm>
        </p:spPr>
        <p:txBody>
          <a:bodyPr/>
          <a:lstStyle/>
          <a:p>
            <a:r>
              <a:rPr lang="en-US" altLang="zh-CN" dirty="0"/>
              <a:t>J2EE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岗位职责：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1. </a:t>
            </a:r>
            <a:r>
              <a:rPr lang="zh-CN" altLang="en-US" sz="1600" dirty="0">
                <a:solidFill>
                  <a:schemeClr val="tx1"/>
                </a:solidFill>
              </a:rPr>
              <a:t>从事互联网在线客服运营支撑系统相关的</a:t>
            </a:r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应用开发；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2. </a:t>
            </a:r>
            <a:r>
              <a:rPr lang="zh-CN" altLang="en-US" sz="1600" dirty="0">
                <a:solidFill>
                  <a:schemeClr val="tx1"/>
                </a:solidFill>
              </a:rPr>
              <a:t>负责对分配的开发任务进行分解、开发、测试和发布等工作；</a:t>
            </a:r>
            <a:r>
              <a:rPr lang="en-US" altLang="zh-CN" sz="1600" dirty="0">
                <a:solidFill>
                  <a:schemeClr val="tx1"/>
                </a:solidFill>
              </a:rPr>
              <a:t>3. </a:t>
            </a:r>
            <a:r>
              <a:rPr lang="zh-CN" altLang="en-US" sz="1600" dirty="0">
                <a:solidFill>
                  <a:schemeClr val="tx1"/>
                </a:solidFill>
              </a:rPr>
              <a:t>参与软件系统的需求分析、设计、开发和运维等工作；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4. </a:t>
            </a:r>
            <a:r>
              <a:rPr lang="zh-CN" altLang="en-US" sz="1600" dirty="0">
                <a:solidFill>
                  <a:schemeClr val="tx1"/>
                </a:solidFill>
              </a:rPr>
              <a:t>根据公司要求编写相应的技术文档；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b="1" dirty="0">
                <a:solidFill>
                  <a:schemeClr val="tx1"/>
                </a:solidFill>
              </a:rPr>
              <a:t>岗位要求：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1. </a:t>
            </a:r>
            <a:r>
              <a:rPr lang="zh-CN" altLang="en-US" sz="1600" dirty="0">
                <a:solidFill>
                  <a:schemeClr val="tx1"/>
                </a:solidFill>
              </a:rPr>
              <a:t>年龄</a:t>
            </a:r>
            <a:r>
              <a:rPr lang="en-US" altLang="zh-CN" sz="1600" dirty="0">
                <a:solidFill>
                  <a:schemeClr val="tx1"/>
                </a:solidFill>
              </a:rPr>
              <a:t>35</a:t>
            </a:r>
            <a:r>
              <a:rPr lang="zh-CN" altLang="en-US" sz="1600" dirty="0">
                <a:solidFill>
                  <a:schemeClr val="tx1"/>
                </a:solidFill>
              </a:rPr>
              <a:t>岁及以下，性别不限；本科及以上学历，计算机相关专业；</a:t>
            </a:r>
            <a:r>
              <a:rPr lang="en-US" altLang="zh-CN" sz="1600" dirty="0">
                <a:solidFill>
                  <a:schemeClr val="tx1"/>
                </a:solidFill>
              </a:rPr>
              <a:t>2. 2</a:t>
            </a:r>
            <a:r>
              <a:rPr lang="zh-CN" altLang="en-US" sz="1600" dirty="0">
                <a:solidFill>
                  <a:schemeClr val="tx1"/>
                </a:solidFill>
              </a:rPr>
              <a:t>年以上</a:t>
            </a:r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及</a:t>
            </a:r>
            <a:r>
              <a:rPr lang="en-US" altLang="zh-CN" sz="1600" dirty="0">
                <a:solidFill>
                  <a:schemeClr val="tx1"/>
                </a:solidFill>
              </a:rPr>
              <a:t>WEB</a:t>
            </a:r>
            <a:r>
              <a:rPr lang="zh-CN" altLang="en-US" sz="1600" dirty="0">
                <a:solidFill>
                  <a:schemeClr val="tx1"/>
                </a:solidFill>
              </a:rPr>
              <a:t>应用软件开发经验，掌握</a:t>
            </a:r>
            <a:r>
              <a:rPr lang="en-US" altLang="zh-CN" sz="1600" dirty="0">
                <a:solidFill>
                  <a:schemeClr val="tx1"/>
                </a:solidFill>
              </a:rPr>
              <a:t>J2EE</a:t>
            </a:r>
            <a:r>
              <a:rPr lang="zh-CN" altLang="en-US" sz="1600" dirty="0">
                <a:solidFill>
                  <a:schemeClr val="tx1"/>
                </a:solidFill>
              </a:rPr>
              <a:t>框架开发技术，熟练使用</a:t>
            </a:r>
            <a:r>
              <a:rPr lang="en-US" altLang="zh-CN" sz="1600" dirty="0">
                <a:solidFill>
                  <a:schemeClr val="tx1"/>
                </a:solidFill>
              </a:rPr>
              <a:t>Eclipse</a:t>
            </a:r>
            <a:r>
              <a:rPr lang="zh-CN" altLang="en-US" sz="1600" dirty="0">
                <a:solidFill>
                  <a:schemeClr val="tx1"/>
                </a:solidFill>
              </a:rPr>
              <a:t>开发工具；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3. </a:t>
            </a:r>
            <a:r>
              <a:rPr lang="zh-CN" altLang="en-US" sz="1600" dirty="0">
                <a:solidFill>
                  <a:schemeClr val="tx1"/>
                </a:solidFill>
              </a:rPr>
              <a:t>熟练使用常见框架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，如</a:t>
            </a:r>
            <a:r>
              <a:rPr lang="en-US" altLang="zh-CN" sz="1600" dirty="0">
                <a:solidFill>
                  <a:schemeClr val="tx1"/>
                </a:solidFill>
              </a:rPr>
              <a:t>EJB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Hibernate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Spring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struts2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AJAX</a:t>
            </a:r>
            <a:r>
              <a:rPr lang="zh-CN" altLang="en-US" sz="1600" dirty="0">
                <a:solidFill>
                  <a:schemeClr val="tx1"/>
                </a:solidFill>
              </a:rPr>
              <a:t>等；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4. </a:t>
            </a:r>
            <a:r>
              <a:rPr lang="zh-CN" altLang="en-US" sz="1600" dirty="0">
                <a:solidFill>
                  <a:schemeClr val="tx1"/>
                </a:solidFill>
              </a:rPr>
              <a:t>熟练掌握</a:t>
            </a:r>
            <a:r>
              <a:rPr lang="en-US" altLang="zh-CN" sz="1600" dirty="0">
                <a:solidFill>
                  <a:schemeClr val="tx1"/>
                </a:solidFill>
              </a:rPr>
              <a:t>JavaScript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XML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HTML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 err="1">
                <a:solidFill>
                  <a:schemeClr val="tx1"/>
                </a:solidFill>
              </a:rPr>
              <a:t>Jquery</a:t>
            </a:r>
            <a:r>
              <a:rPr lang="zh-CN" altLang="en-US" sz="1600" dirty="0">
                <a:solidFill>
                  <a:schemeClr val="tx1"/>
                </a:solidFill>
              </a:rPr>
              <a:t>等</a:t>
            </a:r>
            <a:r>
              <a:rPr lang="en-US" altLang="zh-CN" sz="1600" dirty="0">
                <a:solidFill>
                  <a:schemeClr val="tx1"/>
                </a:solidFill>
              </a:rPr>
              <a:t>Web</a:t>
            </a:r>
            <a:r>
              <a:rPr lang="zh-CN" altLang="en-US" sz="1600" dirty="0">
                <a:solidFill>
                  <a:schemeClr val="tx1"/>
                </a:solidFill>
              </a:rPr>
              <a:t>开发语言；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5. </a:t>
            </a:r>
            <a:r>
              <a:rPr lang="zh-CN" altLang="en-US" sz="1600" dirty="0">
                <a:solidFill>
                  <a:schemeClr val="tx1"/>
                </a:solidFill>
              </a:rPr>
              <a:t>熟悉</a:t>
            </a:r>
            <a:r>
              <a:rPr lang="en-US" altLang="zh-CN" sz="1600" dirty="0" err="1">
                <a:solidFill>
                  <a:schemeClr val="tx1"/>
                </a:solidFill>
              </a:rPr>
              <a:t>WebService</a:t>
            </a:r>
            <a:r>
              <a:rPr lang="zh-CN" altLang="en-US" sz="1600" dirty="0">
                <a:solidFill>
                  <a:schemeClr val="tx1"/>
                </a:solidFill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编程；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6. </a:t>
            </a:r>
            <a:r>
              <a:rPr lang="zh-CN" altLang="en-US" sz="1600" dirty="0">
                <a:solidFill>
                  <a:schemeClr val="tx1"/>
                </a:solidFill>
              </a:rPr>
              <a:t>掌握以下任意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一种或多种中间件</a:t>
            </a:r>
            <a:r>
              <a:rPr lang="en-US" altLang="zh-CN" sz="1600" dirty="0">
                <a:solidFill>
                  <a:schemeClr val="tx1"/>
                </a:solidFill>
              </a:rPr>
              <a:t>: Tomcat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Resin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 err="1">
                <a:solidFill>
                  <a:schemeClr val="tx1"/>
                </a:solidFill>
              </a:rPr>
              <a:t>WebLogic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 err="1">
                <a:solidFill>
                  <a:schemeClr val="tx1"/>
                </a:solidFill>
              </a:rPr>
              <a:t>WebSphere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rgbClr val="FF0000"/>
                </a:solidFill>
              </a:rPr>
              <a:t>7. </a:t>
            </a:r>
            <a:r>
              <a:rPr lang="zh-CN" altLang="en-US" sz="1800" b="1" dirty="0">
                <a:solidFill>
                  <a:srgbClr val="FF0000"/>
                </a:solidFill>
              </a:rPr>
              <a:t>有以下任意一种或多种数据库应用经验</a:t>
            </a:r>
            <a:r>
              <a:rPr lang="en-US" altLang="zh-CN" sz="1800" b="1" dirty="0">
                <a:solidFill>
                  <a:srgbClr val="FF0000"/>
                </a:solidFill>
              </a:rPr>
              <a:t>: SQL Server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 err="1">
                <a:solidFill>
                  <a:srgbClr val="FF0000"/>
                </a:solidFill>
              </a:rPr>
              <a:t>Oralce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MySQL</a:t>
            </a:r>
            <a:r>
              <a:rPr lang="zh-CN" altLang="en-US" sz="1800" b="1" dirty="0">
                <a:solidFill>
                  <a:srgbClr val="FF0000"/>
                </a:solidFill>
              </a:rPr>
              <a:t>；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工资待遇：按照国家规定享受法定假期，企业依法缴纳五险一金，依个人能力提供具有市场竞争力的薪酬，具体面议。有员工食堂</a:t>
            </a:r>
          </a:p>
        </p:txBody>
      </p:sp>
    </p:spTree>
    <p:extLst>
      <p:ext uri="{BB962C8B-B14F-4D97-AF65-F5344CB8AC3E}">
        <p14:creationId xmlns:p14="http://schemas.microsoft.com/office/powerpoint/2010/main" val="297129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rgbClr val="C00000"/>
                </a:solidFill>
              </a:rPr>
              <a:t>职位描述：数据库工程师</a:t>
            </a:r>
          </a:p>
          <a:p>
            <a:r>
              <a:rPr lang="zh-CN" altLang="en-US" sz="1600" b="1" dirty="0">
                <a:solidFill>
                  <a:schemeClr val="tx1"/>
                </a:solidFill>
              </a:rPr>
              <a:t>工作职责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、负责</a:t>
            </a:r>
            <a:r>
              <a:rPr lang="en-US" altLang="zh-CN" sz="1600" dirty="0" err="1">
                <a:solidFill>
                  <a:schemeClr val="tx1"/>
                </a:solidFill>
              </a:rPr>
              <a:t>Sql</a:t>
            </a:r>
            <a:r>
              <a:rPr lang="en-US" altLang="zh-CN" sz="1600" dirty="0">
                <a:solidFill>
                  <a:schemeClr val="tx1"/>
                </a:solidFill>
              </a:rPr>
              <a:t> Server</a:t>
            </a:r>
            <a:r>
              <a:rPr lang="zh-CN" altLang="en-US" sz="1600" dirty="0">
                <a:solidFill>
                  <a:schemeClr val="tx1"/>
                </a:solidFill>
              </a:rPr>
              <a:t>数据库的日常运维、故障排查，确保相关系统的平稳、安全运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行；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、负责相关系统调优，确保系统的高可用性；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、参与相关数据库应用系统开发，负责数据库规划、设计、调优等工作。</a:t>
            </a:r>
          </a:p>
          <a:p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b="1" dirty="0">
                <a:solidFill>
                  <a:schemeClr val="tx1"/>
                </a:solidFill>
              </a:rPr>
              <a:t>任职资格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年以上</a:t>
            </a:r>
            <a:r>
              <a:rPr lang="en-US" altLang="zh-CN" sz="1600" b="1" dirty="0">
                <a:solidFill>
                  <a:srgbClr val="FF0000"/>
                </a:solidFill>
              </a:rPr>
              <a:t>SQL Server</a:t>
            </a:r>
            <a:r>
              <a:rPr lang="zh-CN" altLang="en-US" sz="1600" b="1" dirty="0">
                <a:solidFill>
                  <a:srgbClr val="FF0000"/>
                </a:solidFill>
              </a:rPr>
              <a:t>运维管理或应用系统开发经验；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、对</a:t>
            </a:r>
            <a:r>
              <a:rPr lang="en-US" altLang="zh-CN" sz="1600" b="1" dirty="0">
                <a:solidFill>
                  <a:srgbClr val="FF0000"/>
                </a:solidFill>
              </a:rPr>
              <a:t>SQL Server</a:t>
            </a:r>
            <a:r>
              <a:rPr lang="zh-CN" altLang="en-US" sz="1600" b="1" dirty="0">
                <a:solidFill>
                  <a:srgbClr val="FF0000"/>
                </a:solidFill>
              </a:rPr>
              <a:t>的体系架构、运行机制、安全管理、性能优化有深入了解；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、熟练掌握</a:t>
            </a:r>
            <a:r>
              <a:rPr lang="en-US" altLang="zh-CN" sz="1600" b="1" dirty="0">
                <a:solidFill>
                  <a:srgbClr val="FF0000"/>
                </a:solidFill>
              </a:rPr>
              <a:t>SQL</a:t>
            </a:r>
            <a:r>
              <a:rPr lang="zh-CN" altLang="en-US" sz="1600" b="1" dirty="0">
                <a:solidFill>
                  <a:srgbClr val="FF0000"/>
                </a:solidFill>
              </a:rPr>
              <a:t>编程技术；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>
                <a:solidFill>
                  <a:schemeClr val="tx1"/>
                </a:solidFill>
              </a:rPr>
              <a:t>、个性积极，具有良好的团队合作精神；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、有大数据量数据库系统设计、运维管理经验者优先。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5" y="260648"/>
            <a:ext cx="3744416" cy="112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05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著名</a:t>
            </a:r>
            <a:r>
              <a:rPr lang="en-US" altLang="zh-CN"/>
              <a:t>it</a:t>
            </a:r>
            <a:r>
              <a:rPr lang="zh-CN" altLang="en-US"/>
              <a:t>企业校园招聘网站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rgbClr val="FF0000"/>
                </a:solidFill>
                <a:hlinkClick r:id="rId2"/>
              </a:rPr>
              <a:t>百度</a:t>
            </a:r>
            <a:r>
              <a:rPr lang="zh-CN" altLang="en-US" dirty="0">
                <a:solidFill>
                  <a:srgbClr val="FF0000"/>
                </a:solidFill>
              </a:rPr>
              <a:t>          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阿里巴巴</a:t>
            </a:r>
            <a:r>
              <a:rPr lang="zh-CN" altLang="en-US" dirty="0">
                <a:solidFill>
                  <a:srgbClr val="FF0000"/>
                </a:solidFill>
              </a:rPr>
              <a:t>          </a:t>
            </a:r>
            <a:r>
              <a:rPr lang="zh-CN" altLang="en-US" dirty="0">
                <a:solidFill>
                  <a:srgbClr val="FF0000"/>
                </a:solidFill>
                <a:hlinkClick r:id="rId4"/>
              </a:rPr>
              <a:t>腾讯</a:t>
            </a:r>
            <a:r>
              <a:rPr lang="zh-CN" altLang="en-US" dirty="0">
                <a:solidFill>
                  <a:srgbClr val="FF0000"/>
                </a:solidFill>
              </a:rPr>
              <a:t>           </a:t>
            </a:r>
            <a:r>
              <a:rPr lang="zh-CN" altLang="en-US" dirty="0">
                <a:solidFill>
                  <a:srgbClr val="FF0000"/>
                </a:solidFill>
                <a:hlinkClick r:id="rId5"/>
              </a:rPr>
              <a:t>京东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rgbClr val="FF0000"/>
                </a:solidFill>
                <a:hlinkClick r:id="rId6"/>
              </a:rPr>
              <a:t>华为</a:t>
            </a:r>
            <a:r>
              <a:rPr lang="zh-CN" altLang="en-US" dirty="0">
                <a:solidFill>
                  <a:srgbClr val="FF0000"/>
                </a:solidFill>
              </a:rPr>
              <a:t>          </a:t>
            </a:r>
            <a:r>
              <a:rPr lang="en-US" altLang="zh-CN" dirty="0">
                <a:hlinkClick r:id="rId7"/>
              </a:rPr>
              <a:t>360</a:t>
            </a:r>
            <a:r>
              <a:rPr lang="en-US" altLang="zh-CN" dirty="0"/>
              <a:t>       </a:t>
            </a:r>
            <a:r>
              <a:rPr lang="zh-CN" altLang="en-US" dirty="0">
                <a:solidFill>
                  <a:srgbClr val="FF0000"/>
                </a:solidFill>
                <a:hlinkClick r:id="rId8"/>
              </a:rPr>
              <a:t>软通动力 </a:t>
            </a:r>
            <a:r>
              <a:rPr lang="zh-CN" altLang="en-US" dirty="0">
                <a:solidFill>
                  <a:srgbClr val="FF0000"/>
                </a:solidFill>
              </a:rPr>
              <a:t>           </a:t>
            </a:r>
            <a:r>
              <a:rPr lang="zh-CN" altLang="en-US" dirty="0">
                <a:solidFill>
                  <a:srgbClr val="FF0000"/>
                </a:solidFill>
                <a:hlinkClick r:id="rId8"/>
              </a:rPr>
              <a:t> </a:t>
            </a:r>
            <a:r>
              <a:rPr lang="zh-CN" altLang="en-US" dirty="0">
                <a:solidFill>
                  <a:srgbClr val="FF0000"/>
                </a:solidFill>
                <a:hlinkClick r:id="rId9"/>
              </a:rPr>
              <a:t>中软国际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553B9A-0545-4A40-B6A9-A94996C940E8}" type="datetime1">
              <a:rPr lang="zh-CN" altLang="en-US" smtClean="0"/>
              <a:pPr>
                <a:defRPr/>
              </a:pPr>
              <a:t>2021/10/30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3E82AE-B698-4DCA-8401-F56363A36A1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33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</TotalTime>
  <Words>740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Palatino Linotype</vt:lpstr>
      <vt:lpstr>主管人员</vt:lpstr>
      <vt:lpstr>PowerPoint Presentation</vt:lpstr>
      <vt:lpstr>WEB开发工程师招聘要求</vt:lpstr>
      <vt:lpstr>J2EE框架</vt:lpstr>
      <vt:lpstr>PowerPoint Presentation</vt:lpstr>
      <vt:lpstr>著名it企业校园招聘网站</vt:lpstr>
    </vt:vector>
  </TitlesOfParts>
  <Company>www.xitongtiandi.com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微软(中国)有限公司</dc:creator>
  <cp:lastModifiedBy>nt168</cp:lastModifiedBy>
  <cp:revision>9</cp:revision>
  <dcterms:created xsi:type="dcterms:W3CDTF">2015-03-21T11:10:20Z</dcterms:created>
  <dcterms:modified xsi:type="dcterms:W3CDTF">2021-10-30T09:39:04Z</dcterms:modified>
</cp:coreProperties>
</file>