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7" r:id="rId3"/>
    <p:sldId id="332" r:id="rId4"/>
    <p:sldId id="269" r:id="rId5"/>
    <p:sldId id="334" r:id="rId6"/>
    <p:sldId id="270" r:id="rId7"/>
    <p:sldId id="271" r:id="rId8"/>
    <p:sldId id="268" r:id="rId9"/>
    <p:sldId id="354" r:id="rId10"/>
    <p:sldId id="335" r:id="rId11"/>
    <p:sldId id="355" r:id="rId12"/>
    <p:sldId id="336" r:id="rId13"/>
    <p:sldId id="337" r:id="rId14"/>
    <p:sldId id="356" r:id="rId15"/>
    <p:sldId id="338" r:id="rId16"/>
    <p:sldId id="330" r:id="rId17"/>
    <p:sldId id="339" r:id="rId18"/>
    <p:sldId id="358" r:id="rId19"/>
    <p:sldId id="348" r:id="rId20"/>
    <p:sldId id="351" r:id="rId21"/>
    <p:sldId id="349" r:id="rId22"/>
    <p:sldId id="350" r:id="rId23"/>
    <p:sldId id="357" r:id="rId24"/>
    <p:sldId id="364" r:id="rId25"/>
    <p:sldId id="363" r:id="rId26"/>
    <p:sldId id="340" r:id="rId27"/>
    <p:sldId id="341" r:id="rId28"/>
    <p:sldId id="342" r:id="rId29"/>
    <p:sldId id="360" r:id="rId30"/>
    <p:sldId id="365" r:id="rId31"/>
    <p:sldId id="367" r:id="rId32"/>
    <p:sldId id="343" r:id="rId33"/>
    <p:sldId id="359" r:id="rId34"/>
    <p:sldId id="344" r:id="rId35"/>
    <p:sldId id="362" r:id="rId36"/>
    <p:sldId id="366" r:id="rId37"/>
    <p:sldId id="345" r:id="rId38"/>
    <p:sldId id="361" r:id="rId39"/>
    <p:sldId id="333" r:id="rId40"/>
    <p:sldId id="346" r:id="rId41"/>
    <p:sldId id="353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0000"/>
    <a:srgbClr val="00FF00"/>
    <a:srgbClr val="FF0066"/>
    <a:srgbClr val="FFFFFF"/>
    <a:srgbClr val="00990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2EE30F-9C4C-4025-AFF5-485C261CDE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/>
          </a:p>
        </p:txBody>
      </p:sp>
      <p:pic>
        <p:nvPicPr>
          <p:cNvPr id="49160" name="Picture 8" descr="学校图标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9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Line 9"/>
          <p:cNvSpPr>
            <a:spLocks noChangeShapeType="1"/>
          </p:cNvSpPr>
          <p:nvPr userDrawn="1"/>
        </p:nvSpPr>
        <p:spPr bwMode="auto">
          <a:xfrm>
            <a:off x="1588" y="541338"/>
            <a:ext cx="9142412" cy="7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Rectangle 10"/>
          <p:cNvSpPr>
            <a:spLocks noChangeArrowheads="1"/>
          </p:cNvSpPr>
          <p:nvPr userDrawn="1"/>
        </p:nvSpPr>
        <p:spPr bwMode="auto">
          <a:xfrm>
            <a:off x="5072063" y="404813"/>
            <a:ext cx="4071937" cy="1444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9163" name="Picture 11" descr="未命名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4450"/>
            <a:ext cx="2160588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4" name="Text Box 12"/>
          <p:cNvSpPr txBox="1">
            <a:spLocks noChangeArrowheads="1"/>
          </p:cNvSpPr>
          <p:nvPr userDrawn="1"/>
        </p:nvSpPr>
        <p:spPr bwMode="auto">
          <a:xfrm>
            <a:off x="5003800" y="0"/>
            <a:ext cx="414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cap="rnd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charset="0"/>
                <a:ea typeface="楷体_GB2312" pitchFamily="49" charset="-122"/>
              </a:rPr>
              <a:t>数据库理论及应用教研室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A55AE-4723-47BD-8CAA-9F1AC78619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01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620713"/>
            <a:ext cx="2001837" cy="5399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620713"/>
            <a:ext cx="5854700" cy="5399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C95AB-DC72-4806-8477-5653983874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69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620713"/>
            <a:ext cx="8008937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CD35CE4-4DE2-4E11-80C7-1B5A301D2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76BD2-2CDF-4484-A9BE-7024328A52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F10B9-B445-4DC3-8329-3CDD71345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7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557338"/>
            <a:ext cx="3924300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557338"/>
            <a:ext cx="3924300" cy="446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75BD3-A2E2-41C0-AC6C-7873F8AA7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2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4C9E2-0F52-4726-847F-A78C4515D1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2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F2826-F8E2-4FD1-A31A-AF14FC47E1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4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97E6D-23E0-40E5-B1DB-CDC9B0ACC8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6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A2CCD-94B0-4E50-8AE3-BBA6961114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28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F4478-8B7D-42B3-8539-991CBFE00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77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620713"/>
            <a:ext cx="8001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557338"/>
            <a:ext cx="80010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2" name="AutoShape 4"/>
          <p:cNvSpPr>
            <a:spLocks noChangeArrowheads="1"/>
          </p:cNvSpPr>
          <p:nvPr userDrawn="1"/>
        </p:nvSpPr>
        <p:spPr bwMode="auto">
          <a:xfrm flipV="1">
            <a:off x="611188" y="1487488"/>
            <a:ext cx="7958137" cy="69850"/>
          </a:xfrm>
          <a:custGeom>
            <a:avLst/>
            <a:gdLst>
              <a:gd name="G0" fmla="+- 538 0 0"/>
              <a:gd name="T0" fmla="*/ 0 w 1000"/>
              <a:gd name="T1" fmla="*/ 0 h 1000"/>
              <a:gd name="T2" fmla="*/ 538 w 1000"/>
              <a:gd name="T3" fmla="*/ 0 h 1000"/>
              <a:gd name="T4" fmla="*/ 53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38" y="0"/>
                </a:lnTo>
                <a:lnTo>
                  <a:pt x="53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rot="10800000"/>
          <a:lstStyle/>
          <a:p>
            <a:pPr algn="l"/>
            <a:endParaRPr lang="zh-CN" altLang="zh-CN" sz="2400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BB8C43C-99C3-486B-8AF3-A6A314BB314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8137" name="Picture 9" descr="学校图标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9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Line 10"/>
          <p:cNvSpPr>
            <a:spLocks noChangeShapeType="1"/>
          </p:cNvSpPr>
          <p:nvPr userDrawn="1"/>
        </p:nvSpPr>
        <p:spPr bwMode="auto">
          <a:xfrm>
            <a:off x="1588" y="541338"/>
            <a:ext cx="9142412" cy="7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9" name="Rectangle 11"/>
          <p:cNvSpPr>
            <a:spLocks noChangeArrowheads="1"/>
          </p:cNvSpPr>
          <p:nvPr userDrawn="1"/>
        </p:nvSpPr>
        <p:spPr bwMode="auto">
          <a:xfrm>
            <a:off x="5072063" y="404813"/>
            <a:ext cx="4071937" cy="1444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48140" name="Picture 12" descr="未命名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4450"/>
            <a:ext cx="2160588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41" name="Text Box 13"/>
          <p:cNvSpPr txBox="1">
            <a:spLocks noChangeArrowheads="1"/>
          </p:cNvSpPr>
          <p:nvPr userDrawn="1"/>
        </p:nvSpPr>
        <p:spPr bwMode="auto">
          <a:xfrm>
            <a:off x="5003800" y="0"/>
            <a:ext cx="414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 cap="rnd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Arial" charset="0"/>
                <a:ea typeface="楷体_GB2312" pitchFamily="49" charset="-122"/>
              </a:rPr>
              <a:t>数据库理论及应用教研室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zh-cn/library/ms190286.asp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4678363" cy="949325"/>
          </a:xfrm>
        </p:spPr>
        <p:txBody>
          <a:bodyPr/>
          <a:lstStyle/>
          <a:p>
            <a:r>
              <a:rPr lang="en-US" altLang="zh-CN" b="1"/>
              <a:t>T </a:t>
            </a:r>
            <a:r>
              <a:rPr lang="en-US" altLang="zh-CN" b="1">
                <a:latin typeface="Arial"/>
              </a:rPr>
              <a:t>—</a:t>
            </a:r>
            <a:r>
              <a:rPr lang="en-US" altLang="zh-CN" b="1"/>
              <a:t> SQL</a:t>
            </a:r>
            <a:r>
              <a:rPr lang="zh-CN" altLang="en-US" b="1"/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397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字符串函数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04643" name="Group 195"/>
          <p:cNvGraphicFramePr>
            <a:graphicFrameLocks noGrp="1"/>
          </p:cNvGraphicFramePr>
          <p:nvPr/>
        </p:nvGraphicFramePr>
        <p:xfrm>
          <a:off x="34925" y="1412875"/>
          <a:ext cx="9072563" cy="5422392"/>
        </p:xfrm>
        <a:graphic>
          <a:graphicData uri="http://schemas.openxmlformats.org/drawingml/2006/table">
            <a:tbl>
              <a:tblPr/>
              <a:tblGrid>
                <a:gridCol w="3743325"/>
                <a:gridCol w="5329238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ASCII ( char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返回字符表达式中最左侧的字符的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ASCII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代码值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CHAR ( int)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将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ASCII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代码转换为字符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SPACE ( int)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返回由重复的空格组成的字符串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 ( float [ , length [ , decimal ] ]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将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float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转为字符串，长度为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length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，小数位数为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REPLACE ( string , string , string)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用另一个字符串值替换出现的所有指定字符串值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SUBSTRING ( string , start , length)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返回从字符串中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start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起的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length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LOWER (char)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返回将大写字符数据转换为小写字符数据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UPPER ( char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返回小写字符数据转换为大写的字符表达式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LEFT ( char, int)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返回字符串中从左边开始指定个数的字符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LEN ( string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返回指定字符串表达式的字符数，不包含尾随空格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LTRIM ( char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返回删除了前导空格之后的字符表达式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REVERSE(string)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改变字符串的序列，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连接两个或两个以上的字符串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611" name="Rectangle 163"/>
          <p:cNvSpPr>
            <a:spLocks noChangeArrowheads="1"/>
          </p:cNvSpPr>
          <p:nvPr/>
        </p:nvSpPr>
        <p:spPr bwMode="auto">
          <a:xfrm>
            <a:off x="5472113" y="404813"/>
            <a:ext cx="3492500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函数名（参数）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397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字符串函数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472113" y="404813"/>
            <a:ext cx="3492500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函数名（参数）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611188" y="1700213"/>
            <a:ext cx="676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accent2"/>
                </a:solidFill>
              </a:rPr>
              <a:t>[</a:t>
            </a:r>
            <a:r>
              <a:rPr kumimoji="1" lang="zh-CN" altLang="en-US" sz="2000" b="1">
                <a:solidFill>
                  <a:schemeClr val="accent2"/>
                </a:solidFill>
              </a:rPr>
              <a:t>例</a:t>
            </a:r>
            <a:r>
              <a:rPr kumimoji="1" lang="en-US" altLang="zh-CN" sz="2000" b="1">
                <a:solidFill>
                  <a:schemeClr val="accent2"/>
                </a:solidFill>
              </a:rPr>
              <a:t>]</a:t>
            </a:r>
            <a:r>
              <a:rPr kumimoji="1" lang="en-US" altLang="zh-CN" sz="2000" b="1"/>
              <a:t> </a:t>
            </a:r>
            <a:r>
              <a:rPr kumimoji="1" lang="zh-CN" altLang="en-US" sz="2000" b="1"/>
              <a:t>字符串函数的应用 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39750" y="2276475"/>
            <a:ext cx="626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ascII</a:t>
            </a:r>
            <a:r>
              <a:rPr lang="en-US" altLang="zh-CN" sz="2400" b="1" noProof="1"/>
              <a:t>('bcd')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en-US" altLang="zh-CN" sz="2400" b="1"/>
              <a:t> </a:t>
            </a:r>
            <a:r>
              <a:rPr lang="en-US" altLang="zh-CN" sz="2400" b="1" noProof="1"/>
              <a:t>asc</a:t>
            </a:r>
            <a:r>
              <a:rPr lang="zh-CN" altLang="en-US" sz="2400" b="1" noProof="1"/>
              <a:t>值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char</a:t>
            </a:r>
            <a:r>
              <a:rPr lang="en-US" altLang="zh-CN" sz="2400" b="1" noProof="1"/>
              <a:t>(78)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en-US" altLang="zh-CN" sz="2400" b="1"/>
              <a:t> </a:t>
            </a:r>
            <a:r>
              <a:rPr lang="zh-CN" altLang="en-US" sz="2400" b="1" noProof="1"/>
              <a:t>字符</a:t>
            </a:r>
            <a:endParaRPr lang="zh-CN" altLang="en-US" sz="2400" b="1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39750" y="2874963"/>
            <a:ext cx="539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select  </a:t>
            </a:r>
            <a:r>
              <a:rPr lang="en-US" altLang="zh-CN" sz="2400" b="1">
                <a:solidFill>
                  <a:srgbClr val="009900"/>
                </a:solidFill>
              </a:rPr>
              <a:t>lower</a:t>
            </a:r>
            <a:r>
              <a:rPr lang="en-US" altLang="zh-CN" sz="2400" b="1"/>
              <a:t>('Hello')  as  </a:t>
            </a:r>
            <a:r>
              <a:rPr lang="zh-CN" altLang="en-US" sz="2400" b="1"/>
              <a:t>小写字符串</a:t>
            </a:r>
            <a:r>
              <a:rPr lang="en-US" altLang="zh-CN" sz="2400" b="1"/>
              <a:t>, </a:t>
            </a:r>
          </a:p>
          <a:p>
            <a:pPr algn="l"/>
            <a:r>
              <a:rPr lang="en-US" altLang="zh-CN" sz="2400" b="1"/>
              <a:t>           </a:t>
            </a:r>
            <a:r>
              <a:rPr lang="en-US" altLang="zh-CN" sz="2400" b="1">
                <a:solidFill>
                  <a:srgbClr val="009900"/>
                </a:solidFill>
              </a:rPr>
              <a:t>upper</a:t>
            </a:r>
            <a:r>
              <a:rPr lang="en-US" altLang="zh-CN" sz="2400" b="1"/>
              <a:t>('welcome')  as  </a:t>
            </a:r>
            <a:r>
              <a:rPr lang="zh-CN" altLang="en-US" sz="2400" b="1"/>
              <a:t>大写字符串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539750" y="3789363"/>
            <a:ext cx="621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select  </a:t>
            </a:r>
            <a:r>
              <a:rPr lang="en-US" altLang="zh-CN" sz="2400" b="1">
                <a:solidFill>
                  <a:srgbClr val="009900"/>
                </a:solidFill>
              </a:rPr>
              <a:t>len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009900"/>
                </a:solidFill>
              </a:rPr>
              <a:t>ltrim</a:t>
            </a:r>
            <a:r>
              <a:rPr lang="en-US" altLang="zh-CN" sz="2400" b="1"/>
              <a:t>(' bei')+</a:t>
            </a:r>
            <a:r>
              <a:rPr lang="en-US" altLang="zh-CN" sz="2400" b="1">
                <a:solidFill>
                  <a:srgbClr val="009900"/>
                </a:solidFill>
              </a:rPr>
              <a:t>space</a:t>
            </a:r>
            <a:r>
              <a:rPr lang="en-US" altLang="zh-CN" sz="2400" b="1"/>
              <a:t>(2)+</a:t>
            </a:r>
            <a:r>
              <a:rPr lang="en-US" altLang="zh-CN" sz="2400" b="1">
                <a:solidFill>
                  <a:srgbClr val="009900"/>
                </a:solidFill>
              </a:rPr>
              <a:t>rtrim</a:t>
            </a:r>
            <a:r>
              <a:rPr lang="en-US" altLang="zh-CN" sz="2400" b="1"/>
              <a:t>('jing '))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552450" y="4365625"/>
            <a:ext cx="8412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select  </a:t>
            </a:r>
            <a:r>
              <a:rPr lang="en-US" altLang="zh-CN" sz="2400" b="1">
                <a:solidFill>
                  <a:srgbClr val="009900"/>
                </a:solidFill>
              </a:rPr>
              <a:t>left</a:t>
            </a:r>
            <a:r>
              <a:rPr lang="en-US" altLang="zh-CN" sz="2400" b="1"/>
              <a:t>('vbe+dsql server',2)+</a:t>
            </a:r>
            <a:r>
              <a:rPr lang="en-US" altLang="zh-CN" sz="2400" b="1">
                <a:solidFill>
                  <a:srgbClr val="009900"/>
                </a:solidFill>
              </a:rPr>
              <a:t>substring</a:t>
            </a:r>
            <a:r>
              <a:rPr lang="en-US" altLang="zh-CN" sz="2400" b="1"/>
              <a:t>('vbe+dsql server',4,1)</a:t>
            </a:r>
          </a:p>
          <a:p>
            <a:pPr algn="l"/>
            <a:r>
              <a:rPr lang="en-US" altLang="zh-CN" sz="2400" b="1"/>
              <a:t>           +</a:t>
            </a:r>
            <a:r>
              <a:rPr lang="en-US" altLang="zh-CN" sz="2400" b="1">
                <a:solidFill>
                  <a:srgbClr val="009900"/>
                </a:solidFill>
              </a:rPr>
              <a:t>right</a:t>
            </a:r>
            <a:r>
              <a:rPr lang="en-US" altLang="zh-CN" sz="2400" b="1"/>
              <a:t>('vbe+dsql server',10)  as  </a:t>
            </a:r>
            <a:r>
              <a:rPr lang="zh-CN" altLang="en-US" sz="2400" b="1"/>
              <a:t>开发环境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66738" y="5300663"/>
            <a:ext cx="5229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/>
              <a:t>select </a:t>
            </a:r>
            <a:r>
              <a:rPr lang="en-US" altLang="zh-CN" sz="2400" b="1">
                <a:solidFill>
                  <a:srgbClr val="009900"/>
                </a:solidFill>
              </a:rPr>
              <a:t> replicate</a:t>
            </a:r>
            <a:r>
              <a:rPr lang="en-US" altLang="zh-CN" sz="2400" b="1"/>
              <a:t>('monkey ',3)  as  </a:t>
            </a:r>
            <a:r>
              <a:rPr lang="zh-CN" altLang="en-US" sz="2400" b="1"/>
              <a:t>复制</a:t>
            </a:r>
            <a:r>
              <a:rPr lang="en-US" altLang="zh-CN" sz="2400" b="1"/>
              <a:t>, </a:t>
            </a:r>
          </a:p>
          <a:p>
            <a:pPr algn="l"/>
            <a:r>
              <a:rPr lang="en-US" altLang="zh-CN" sz="2400" b="1"/>
              <a:t>           </a:t>
            </a:r>
            <a:r>
              <a:rPr lang="en-US" altLang="zh-CN" sz="2400" b="1">
                <a:solidFill>
                  <a:srgbClr val="009900"/>
                </a:solidFill>
              </a:rPr>
              <a:t>reverse</a:t>
            </a:r>
            <a:r>
              <a:rPr lang="en-US" altLang="zh-CN" sz="2400" b="1"/>
              <a:t>('beijing')  as  </a:t>
            </a:r>
            <a:r>
              <a:rPr lang="zh-CN" altLang="en-US" sz="2400" b="1"/>
              <a:t>序列倒转</a:t>
            </a:r>
          </a:p>
        </p:txBody>
      </p:sp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628775"/>
            <a:ext cx="4500562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1" grpId="0"/>
      <p:bldP spid="125962" grpId="0"/>
      <p:bldP spid="125964" grpId="0"/>
      <p:bldP spid="1259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日期函数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05553" name="Group 81"/>
          <p:cNvGraphicFramePr>
            <a:graphicFrameLocks noGrp="1"/>
          </p:cNvGraphicFramePr>
          <p:nvPr/>
        </p:nvGraphicFramePr>
        <p:xfrm>
          <a:off x="468313" y="1700213"/>
          <a:ext cx="8496300" cy="4133088"/>
        </p:xfrm>
        <a:graphic>
          <a:graphicData uri="http://schemas.openxmlformats.org/drawingml/2006/table">
            <a:tbl>
              <a:tblPr/>
              <a:tblGrid>
                <a:gridCol w="4432300"/>
                <a:gridCol w="40640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DAY(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返回日期格式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中的日期部分的整数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MONTH(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返回日期格式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中的月份部分的整数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YEAR(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返回日期格式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中的年份部分的整数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GETDATE( 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返回当前日期与时间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DATENAME(datepart,date)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中的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datepart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部分的名称字符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DATEDIFF (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datepart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,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startdate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,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enddate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返回两个指定日期之间所跨的日期或时间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DATEADD (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datepart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,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number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通过将一个时间间隔与指定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的指定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datepart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相加，返回一个新的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datetime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转换函数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06595" name="Group 99"/>
          <p:cNvGraphicFramePr>
            <a:graphicFrameLocks noGrp="1"/>
          </p:cNvGraphicFramePr>
          <p:nvPr/>
        </p:nvGraphicFramePr>
        <p:xfrm>
          <a:off x="468313" y="1700213"/>
          <a:ext cx="8496300" cy="4224528"/>
        </p:xfrm>
        <a:graphic>
          <a:graphicData uri="http://schemas.openxmlformats.org/drawingml/2006/table">
            <a:tbl>
              <a:tblPr/>
              <a:tblGrid>
                <a:gridCol w="566737"/>
                <a:gridCol w="3571875"/>
                <a:gridCol w="4357688"/>
              </a:tblGrid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CAST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（表达式 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AS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数据类型）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CONVERT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数据类型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&gt;[(&lt;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长度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&gt;)],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    &lt;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&gt;[,&lt;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格式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&gt;]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将一种数据类型的表达式转换为另一种数据类型的表达式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备注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任何有效的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hlinkClick r:id="rId2"/>
                        </a:rPr>
                        <a:t>表达式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目标数据类型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指定目标数据类型长度的可选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整数。默认值为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任何有效的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hlinkClick r:id="rId2"/>
                        </a:rPr>
                        <a:t>表达式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目标数据类型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指定目标数据类型长度的可选整数。默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认值为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n"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指定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CONVERT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函数如何转换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的整数表达式。如果样式为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NULL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返回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NULL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，该范围是由</a:t>
                      </a:r>
                      <a:r>
                        <a:rPr kumimoji="1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数据类型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确定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转换函数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611188" y="2420938"/>
            <a:ext cx="822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year</a:t>
            </a:r>
            <a:r>
              <a:rPr lang="en-US" altLang="zh-CN" sz="2400" b="1" noProof="1"/>
              <a:t>('1991-08-09')</a:t>
            </a:r>
            <a:r>
              <a:rPr lang="en-US" altLang="zh-CN" sz="2400" b="1"/>
              <a:t> </a:t>
            </a:r>
            <a:r>
              <a:rPr lang="en-US" altLang="zh-CN" sz="2400" b="1" noProof="1"/>
              <a:t> as </a:t>
            </a:r>
            <a:r>
              <a:rPr lang="en-US" altLang="zh-CN" sz="2400" b="1"/>
              <a:t> </a:t>
            </a:r>
            <a:r>
              <a:rPr lang="zh-CN" altLang="en-US" sz="2400" b="1" noProof="1"/>
              <a:t>年份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month</a:t>
            </a:r>
            <a:r>
              <a:rPr lang="en-US" altLang="zh-CN" sz="2400" b="1" noProof="1"/>
              <a:t>(</a:t>
            </a:r>
            <a:r>
              <a:rPr lang="en-US" altLang="zh-CN" sz="2400" b="1"/>
              <a:t> </a:t>
            </a:r>
            <a:r>
              <a:rPr lang="en-US" altLang="zh-CN" sz="2400" b="1" noProof="1"/>
              <a:t>getdate()</a:t>
            </a:r>
            <a:r>
              <a:rPr lang="en-US" altLang="zh-CN" sz="2400" b="1"/>
              <a:t> </a:t>
            </a:r>
            <a:r>
              <a:rPr lang="en-US" altLang="zh-CN" sz="2400" b="1" noProof="1"/>
              <a:t>)</a:t>
            </a:r>
            <a:r>
              <a:rPr lang="en-US" altLang="zh-CN" sz="2400" b="1"/>
              <a:t>  </a:t>
            </a:r>
            <a:r>
              <a:rPr lang="en-US" altLang="zh-CN" sz="2400" b="1" noProof="1"/>
              <a:t>as </a:t>
            </a:r>
            <a:r>
              <a:rPr lang="zh-CN" altLang="en-US" sz="2400" b="1" noProof="1"/>
              <a:t>月份</a:t>
            </a:r>
            <a:endParaRPr lang="zh-CN" altLang="en-US" sz="2400" b="1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9750" y="1773238"/>
            <a:ext cx="6769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200" b="1">
                <a:solidFill>
                  <a:schemeClr val="accent2"/>
                </a:solidFill>
              </a:rPr>
              <a:t>[</a:t>
            </a:r>
            <a:r>
              <a:rPr kumimoji="1" lang="zh-CN" altLang="en-US" sz="2200" b="1">
                <a:solidFill>
                  <a:schemeClr val="accent2"/>
                </a:solidFill>
              </a:rPr>
              <a:t>例</a:t>
            </a:r>
            <a:r>
              <a:rPr kumimoji="1" lang="en-US" altLang="zh-CN" sz="2200" b="1">
                <a:solidFill>
                  <a:schemeClr val="accent2"/>
                </a:solidFill>
              </a:rPr>
              <a:t>]</a:t>
            </a:r>
            <a:r>
              <a:rPr kumimoji="1" lang="en-US" altLang="zh-CN" sz="2200" b="1"/>
              <a:t> </a:t>
            </a:r>
            <a:r>
              <a:rPr kumimoji="1" lang="zh-CN" altLang="en-US" sz="2200" b="1"/>
              <a:t>时间函数和转换函数的简单应用 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11188" y="2965450"/>
            <a:ext cx="64992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datediff</a:t>
            </a:r>
            <a:r>
              <a:rPr lang="en-US" altLang="zh-CN" sz="2400" b="1" noProof="1"/>
              <a:t>(year,'1991-08-09','2010-10-18'),</a:t>
            </a:r>
            <a:endParaRPr lang="en-US" altLang="zh-CN" sz="2400" b="1"/>
          </a:p>
          <a:p>
            <a:pPr algn="l">
              <a:lnSpc>
                <a:spcPct val="135000"/>
              </a:lnSpc>
            </a:pPr>
            <a:r>
              <a:rPr lang="en-US" altLang="zh-CN" sz="2400" b="1"/>
              <a:t>           </a:t>
            </a:r>
            <a:r>
              <a:rPr lang="en-US" altLang="zh-CN" sz="2400" b="1" noProof="1">
                <a:solidFill>
                  <a:srgbClr val="009900"/>
                </a:solidFill>
              </a:rPr>
              <a:t>datediff</a:t>
            </a:r>
            <a:r>
              <a:rPr lang="en-US" altLang="zh-CN" sz="2400" b="1" noProof="1"/>
              <a:t>(month,'1991-08-09','2010-10-18') </a:t>
            </a:r>
            <a:endParaRPr lang="en-US" altLang="zh-CN" sz="2400" b="1"/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611188" y="4076700"/>
            <a:ext cx="66230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cast</a:t>
            </a:r>
            <a:r>
              <a:rPr lang="en-US" altLang="zh-CN" sz="2400" b="1" noProof="1"/>
              <a:t>('123' as smallint),</a:t>
            </a:r>
            <a:endParaRPr lang="en-US" altLang="zh-CN" sz="2400" b="1"/>
          </a:p>
          <a:p>
            <a:pPr algn="l">
              <a:lnSpc>
                <a:spcPct val="135000"/>
              </a:lnSpc>
            </a:pPr>
            <a:r>
              <a:rPr lang="en-US" altLang="zh-CN" sz="2400" b="1"/>
              <a:t>           </a:t>
            </a:r>
            <a:r>
              <a:rPr lang="en-US" altLang="zh-CN" sz="2400" b="1" noProof="1">
                <a:solidFill>
                  <a:srgbClr val="009900"/>
                </a:solidFill>
              </a:rPr>
              <a:t>convert</a:t>
            </a:r>
            <a:r>
              <a:rPr lang="en-US" altLang="zh-CN" sz="2400" b="1" noProof="1"/>
              <a:t>(char(5),convert(smallint,'012345'))</a:t>
            </a:r>
            <a:endParaRPr lang="en-US" altLang="zh-CN" sz="2400" b="1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611188" y="5300663"/>
            <a:ext cx="431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cast</a:t>
            </a:r>
            <a:r>
              <a:rPr lang="en-US" altLang="zh-CN" sz="2400" b="1" noProof="1"/>
              <a:t>('abc123' as smallint)</a:t>
            </a:r>
            <a:endParaRPr lang="en-US" altLang="zh-CN" sz="2400" b="1"/>
          </a:p>
        </p:txBody>
      </p:sp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4813"/>
            <a:ext cx="3635375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  <p:bldP spid="126983" grpId="0"/>
      <p:bldP spid="126984" grpId="0"/>
      <p:bldP spid="1269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系统函数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395288" y="1773238"/>
            <a:ext cx="8532812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 b="1"/>
              <a:t>        </a:t>
            </a:r>
            <a:r>
              <a:rPr kumimoji="1" lang="zh-CN" altLang="en-US" sz="2200" b="1">
                <a:solidFill>
                  <a:srgbClr val="990000"/>
                </a:solidFill>
              </a:rPr>
              <a:t>系统函数</a:t>
            </a:r>
            <a:r>
              <a:rPr kumimoji="1" lang="zh-CN" altLang="en-US" sz="2200" b="1"/>
              <a:t>可以使我们访问系统表中的信息，而不必直接访问系统表。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200" b="1"/>
              <a:t>        下面是用于数据库、主机、对象、登录和用户的五对系统函数，若给定了标识符 </a:t>
            </a:r>
            <a:r>
              <a:rPr kumimoji="1" lang="en-US" altLang="zh-CN" sz="2200" b="1"/>
              <a:t>(ID)</a:t>
            </a:r>
            <a:r>
              <a:rPr kumimoji="1" lang="zh-CN" altLang="en-US" sz="2200" b="1"/>
              <a:t>，则可用这组函数返回名称；若给定了名称，则可用这组函数返回 </a:t>
            </a:r>
            <a:r>
              <a:rPr kumimoji="1" lang="en-US" altLang="zh-CN" sz="2200" b="1"/>
              <a:t>ID</a:t>
            </a:r>
            <a:r>
              <a:rPr kumimoji="1" lang="zh-CN" altLang="en-US" sz="2200" b="1"/>
              <a:t>：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200" b="1"/>
              <a:t> </a:t>
            </a:r>
            <a:r>
              <a:rPr kumimoji="1" lang="en-US" altLang="zh-CN" sz="2200" b="1"/>
              <a:t>DB_ID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DB_NAME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en-US" altLang="zh-CN" sz="2200" b="1"/>
              <a:t> HOST_ID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HOST_NAME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en-US" altLang="zh-CN" sz="2200" b="1"/>
              <a:t> OBJECT_ID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OBJECT_NAME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en-US" altLang="zh-CN" sz="2200" b="1"/>
              <a:t> SUSER_ID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SUSER_NAME(</a:t>
            </a:r>
            <a:r>
              <a:rPr kumimoji="1" lang="zh-CN" altLang="en-US" sz="2200" b="1"/>
              <a:t>或 </a:t>
            </a:r>
            <a:r>
              <a:rPr kumimoji="1" lang="en-US" altLang="zh-CN" sz="2200" b="1"/>
              <a:t>SUSER_SID</a:t>
            </a:r>
            <a:r>
              <a:rPr kumimoji="1" lang="zh-CN" altLang="en-US" sz="2200" b="1"/>
              <a:t>、</a:t>
            </a:r>
            <a:r>
              <a:rPr kumimoji="1" lang="en-US" altLang="zh-CN" sz="2200" b="1"/>
              <a:t>SUSER_SNAME)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en-US" altLang="zh-CN" sz="2200" b="1"/>
              <a:t> USER_ID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USER_NAME </a:t>
            </a:r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5364163" y="620713"/>
            <a:ext cx="3492500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函数名（参数）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051050" y="4244975"/>
            <a:ext cx="2736850" cy="1943100"/>
          </a:xfrm>
          <a:prstGeom prst="rect">
            <a:avLst/>
          </a:prstGeom>
          <a:solidFill>
            <a:srgbClr val="C0C0C0">
              <a:alpha val="6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11188" y="836613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051050" y="1651000"/>
            <a:ext cx="6553200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en-US" altLang="zh-CN" sz="2000" b="1">
                <a:solidFill>
                  <a:srgbClr val="339933"/>
                </a:solidFill>
              </a:rPr>
              <a:t>/*</a:t>
            </a:r>
            <a:r>
              <a:rPr kumimoji="1" lang="zh-CN" altLang="en-US" sz="2000" b="1">
                <a:solidFill>
                  <a:srgbClr val="339933"/>
                </a:solidFill>
              </a:rPr>
              <a:t>查询成绩*</a:t>
            </a:r>
            <a:r>
              <a:rPr kumimoji="1" lang="en-US" altLang="zh-CN" sz="2000" b="1">
                <a:solidFill>
                  <a:srgbClr val="339933"/>
                </a:solidFill>
              </a:rPr>
              <a:t>/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use jxsk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declare @x  float  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select @x=grade from cj 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           where cno= '01002'  and sno='051101'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if @x&gt;=60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    print '</a:t>
            </a:r>
            <a:r>
              <a:rPr kumimoji="1" lang="zh-CN" altLang="en-US" sz="2000" b="1"/>
              <a:t>及格</a:t>
            </a:r>
            <a:r>
              <a:rPr kumimoji="1" lang="en-US" altLang="zh-CN" sz="2400" b="1"/>
              <a:t>'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else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    print '</a:t>
            </a:r>
            <a:r>
              <a:rPr kumimoji="1" lang="zh-CN" altLang="en-US" sz="2000" b="1"/>
              <a:t>不及格</a:t>
            </a:r>
            <a:r>
              <a:rPr kumimoji="1" lang="en-US" altLang="zh-CN" sz="2400" b="1"/>
              <a:t>'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400" b="1"/>
              <a:t>go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250825" y="1916113"/>
            <a:ext cx="1152525" cy="433387"/>
          </a:xfrm>
          <a:prstGeom prst="wedgeRoundRectCallout">
            <a:avLst>
              <a:gd name="adj1" fmla="val 111708"/>
              <a:gd name="adj2" fmla="val -44505"/>
              <a:gd name="adj3" fmla="val 16667"/>
            </a:avLst>
          </a:prstGeom>
          <a:solidFill>
            <a:srgbClr val="FFFF00">
              <a:alpha val="75999"/>
            </a:srgbClr>
          </a:solidFill>
          <a:ln w="190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1600" b="1">
                <a:latin typeface="Tahoma" pitchFamily="34" charset="0"/>
              </a:rPr>
              <a:t>注释语句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4067175" y="1795463"/>
            <a:ext cx="792163" cy="288925"/>
          </a:xfrm>
          <a:prstGeom prst="wedgeRoundRectCallout">
            <a:avLst>
              <a:gd name="adj1" fmla="val -111722"/>
              <a:gd name="adj2" fmla="val 271977"/>
              <a:gd name="adj3" fmla="val 16667"/>
            </a:avLst>
          </a:prstGeom>
          <a:solidFill>
            <a:srgbClr val="FFFF00">
              <a:alpha val="75999"/>
            </a:srgbClr>
          </a:solidFill>
          <a:ln w="190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1600" b="1">
                <a:latin typeface="Tahoma" pitchFamily="34" charset="0"/>
              </a:rPr>
              <a:t>变量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132138" y="3235325"/>
            <a:ext cx="5032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987675" y="3740150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AutoShape 11"/>
          <p:cNvSpPr>
            <a:spLocks noChangeArrowheads="1"/>
          </p:cNvSpPr>
          <p:nvPr/>
        </p:nvSpPr>
        <p:spPr bwMode="auto">
          <a:xfrm>
            <a:off x="6011863" y="5540375"/>
            <a:ext cx="1368425" cy="431800"/>
          </a:xfrm>
          <a:prstGeom prst="wedgeRoundRectCallout">
            <a:avLst>
              <a:gd name="adj1" fmla="val -126681"/>
              <a:gd name="adj2" fmla="val -84926"/>
              <a:gd name="adj3" fmla="val 16667"/>
            </a:avLst>
          </a:prstGeom>
          <a:solidFill>
            <a:srgbClr val="FFFF00">
              <a:alpha val="75999"/>
            </a:srgbClr>
          </a:solidFill>
          <a:ln w="190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1600" b="1">
                <a:latin typeface="Tahoma" pitchFamily="34" charset="0"/>
              </a:rPr>
              <a:t>流控制语句</a:t>
            </a:r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auto">
          <a:xfrm>
            <a:off x="6011863" y="2516188"/>
            <a:ext cx="1152525" cy="431800"/>
          </a:xfrm>
          <a:prstGeom prst="wedgeRoundRectCallout">
            <a:avLst>
              <a:gd name="adj1" fmla="val -196694"/>
              <a:gd name="adj2" fmla="val 127204"/>
              <a:gd name="adj3" fmla="val 16667"/>
            </a:avLst>
          </a:prstGeom>
          <a:solidFill>
            <a:srgbClr val="FFFF00">
              <a:alpha val="75999"/>
            </a:srgbClr>
          </a:solidFill>
          <a:ln w="190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1600" b="1">
                <a:latin typeface="Tahoma" pitchFamily="34" charset="0"/>
              </a:rPr>
              <a:t>赋值语句</a:t>
            </a:r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179388" y="3429000"/>
            <a:ext cx="1152525" cy="360363"/>
          </a:xfrm>
          <a:prstGeom prst="wedgeRoundRectCallout">
            <a:avLst>
              <a:gd name="adj1" fmla="val 114324"/>
              <a:gd name="adj2" fmla="val -194051"/>
              <a:gd name="adj3" fmla="val 16667"/>
            </a:avLst>
          </a:prstGeom>
          <a:solidFill>
            <a:srgbClr val="FFFF00">
              <a:alpha val="75999"/>
            </a:srgbClr>
          </a:solidFill>
          <a:ln w="1905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zh-CN" altLang="en-US" sz="1600" b="1">
                <a:latin typeface="Tahoma" pitchFamily="34" charset="0"/>
              </a:rPr>
              <a:t>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nimBg="1"/>
      <p:bldP spid="98309" grpId="0"/>
      <p:bldP spid="98310" grpId="0" animBg="1"/>
      <p:bldP spid="98311" grpId="0" animBg="1"/>
      <p:bldP spid="98312" grpId="0" animBg="1"/>
      <p:bldP spid="98313" grpId="0" animBg="1"/>
      <p:bldP spid="98315" grpId="0" animBg="1"/>
      <p:bldP spid="98316" grpId="0" animBg="1"/>
      <p:bldP spid="983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基本知识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11188" y="1700213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/>
              <a:t>1</a:t>
            </a:r>
            <a:r>
              <a:rPr kumimoji="1" lang="zh-CN" altLang="en-US" sz="2000" b="1"/>
              <a:t>、注释语句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403350" y="2349500"/>
            <a:ext cx="348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chemeClr val="accent2"/>
                </a:solidFill>
                <a:latin typeface="Tahoma" pitchFamily="34" charset="0"/>
              </a:rPr>
              <a:t>/ *</a:t>
            </a:r>
            <a:r>
              <a:rPr kumimoji="1" lang="en-US" altLang="zh-CN" sz="2000">
                <a:solidFill>
                  <a:schemeClr val="accent2"/>
                </a:solidFill>
                <a:latin typeface="Tahoma" pitchFamily="34" charset="0"/>
              </a:rPr>
              <a:t>  </a:t>
            </a:r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文本内容 * </a:t>
            </a:r>
            <a:r>
              <a:rPr kumimoji="1" lang="en-US" altLang="zh-CN" sz="2000" b="1">
                <a:solidFill>
                  <a:schemeClr val="accent2"/>
                </a:solidFill>
                <a:latin typeface="Tahoma" pitchFamily="34" charset="0"/>
              </a:rPr>
              <a:t>/</a:t>
            </a:r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：</a:t>
            </a:r>
            <a:r>
              <a:rPr kumimoji="1" lang="zh-CN" altLang="en-US" sz="2000" b="1">
                <a:latin typeface="Tahoma" pitchFamily="34" charset="0"/>
              </a:rPr>
              <a:t>多行注释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403350" y="2924175"/>
            <a:ext cx="348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>
                <a:solidFill>
                  <a:schemeClr val="accent2"/>
                </a:solidFill>
                <a:latin typeface="Tahoma" pitchFamily="34" charset="0"/>
              </a:rPr>
              <a:t> --   </a:t>
            </a:r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文本内容      </a:t>
            </a:r>
            <a:r>
              <a:rPr kumimoji="1" lang="zh-CN" altLang="en-US" sz="2400">
                <a:solidFill>
                  <a:schemeClr val="accent2"/>
                </a:solidFill>
                <a:latin typeface="Tahoma" pitchFamily="34" charset="0"/>
              </a:rPr>
              <a:t>：</a:t>
            </a:r>
            <a:r>
              <a:rPr kumimoji="1" lang="zh-CN" altLang="en-US" sz="2000" b="1">
                <a:latin typeface="Tahoma" pitchFamily="34" charset="0"/>
              </a:rPr>
              <a:t>单行注释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611188" y="3573463"/>
            <a:ext cx="2592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/>
              <a:t>2</a:t>
            </a:r>
            <a:r>
              <a:rPr kumimoji="1" lang="zh-CN" altLang="en-US" sz="2000" b="1"/>
              <a:t>、批处理语句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900113" y="4000500"/>
            <a:ext cx="7777162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5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en-US" altLang="zh-CN" sz="2000" b="1"/>
              <a:t>  </a:t>
            </a:r>
            <a:r>
              <a:rPr kumimoji="1" lang="zh-CN" altLang="en-US" sz="2000" b="1"/>
              <a:t>是包含一个或多个 </a:t>
            </a:r>
            <a:r>
              <a:rPr kumimoji="1" lang="en-US" altLang="zh-CN" sz="2000" b="1"/>
              <a:t>T-SQL </a:t>
            </a:r>
            <a:r>
              <a:rPr kumimoji="1" lang="zh-CN" altLang="en-US" sz="2000" b="1"/>
              <a:t>语句的组，</a:t>
            </a:r>
            <a:r>
              <a:rPr kumimoji="1" lang="en-US" altLang="zh-CN" sz="2000" b="1"/>
              <a:t>SQL Server </a:t>
            </a:r>
            <a:r>
              <a:rPr kumimoji="1" lang="zh-CN" altLang="en-US" sz="2000" b="1"/>
              <a:t>一次性地将批</a:t>
            </a:r>
          </a:p>
          <a:p>
            <a:pPr algn="l">
              <a:lnSpc>
                <a:spcPct val="125000"/>
              </a:lnSpc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zh-CN" altLang="en-US" sz="2000" b="1"/>
              <a:t>    处理语句编译成一个执行计划，执行计划中的语句每次执行一条。</a:t>
            </a:r>
          </a:p>
          <a:p>
            <a:pPr algn="l">
              <a:lnSpc>
                <a:spcPct val="125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000" b="1"/>
              <a:t>  使用</a:t>
            </a:r>
            <a:r>
              <a:rPr kumimoji="1" lang="en-US" altLang="zh-CN" sz="2000" b="1">
                <a:solidFill>
                  <a:srgbClr val="009900"/>
                </a:solidFill>
              </a:rPr>
              <a:t>GO</a:t>
            </a:r>
            <a:r>
              <a:rPr kumimoji="1" lang="zh-CN" altLang="en-US" sz="2000" b="1"/>
              <a:t>来标识批处理的结束</a:t>
            </a:r>
          </a:p>
          <a:p>
            <a:pPr algn="l">
              <a:lnSpc>
                <a:spcPct val="125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kumimoji="1" lang="zh-CN" altLang="en-US" sz="2000" b="1"/>
              <a:t>  如果编译错误（如语法错误），使执行计划无法编译，从而导致</a:t>
            </a:r>
          </a:p>
          <a:p>
            <a:pPr algn="l">
              <a:lnSpc>
                <a:spcPct val="125000"/>
              </a:lnSpc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zh-CN" altLang="en-US" sz="2000" b="1"/>
              <a:t>    批处理中的任何语句均无法执行。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11188" y="1557338"/>
            <a:ext cx="8064500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8558" name="Picture 14" descr="MC900233212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628775"/>
            <a:ext cx="8636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9" name="Picture 15" descr="MC90034591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060575"/>
            <a:ext cx="1584325" cy="12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60" name="AutoShape 16"/>
          <p:cNvSpPr>
            <a:spLocks noChangeArrowheads="1"/>
          </p:cNvSpPr>
          <p:nvPr/>
        </p:nvSpPr>
        <p:spPr bwMode="auto">
          <a:xfrm>
            <a:off x="4716463" y="2349500"/>
            <a:ext cx="2016125" cy="5032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1" name="AutoShape 17"/>
          <p:cNvSpPr>
            <a:spLocks noChangeArrowheads="1"/>
          </p:cNvSpPr>
          <p:nvPr/>
        </p:nvSpPr>
        <p:spPr bwMode="auto">
          <a:xfrm>
            <a:off x="1547813" y="1628775"/>
            <a:ext cx="1511300" cy="2089150"/>
          </a:xfrm>
          <a:prstGeom prst="flowChartAlternateProcess">
            <a:avLst/>
          </a:prstGeom>
          <a:gradFill rotWithShape="1">
            <a:gsLst>
              <a:gs pos="0">
                <a:srgbClr val="FFFF99">
                  <a:gamma/>
                  <a:shade val="72941"/>
                  <a:invGamma/>
                </a:srgbClr>
              </a:gs>
              <a:gs pos="100000">
                <a:srgbClr val="FFFF99">
                  <a:alpha val="74001"/>
                </a:srgb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000" b="1"/>
              <a:t>批处理语句：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语句</a:t>
            </a:r>
            <a:r>
              <a:rPr lang="en-US" altLang="zh-CN" sz="2000" b="1"/>
              <a:t>1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语句</a:t>
            </a:r>
            <a:r>
              <a:rPr lang="en-US" altLang="zh-CN" sz="2000" b="1"/>
              <a:t>2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/>
              <a:t>……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>
                <a:solidFill>
                  <a:srgbClr val="FF0066"/>
                </a:solidFill>
              </a:rPr>
              <a:t>go</a:t>
            </a: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2771775" y="3573463"/>
            <a:ext cx="17208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1600" b="1">
                <a:latin typeface="黑体" pitchFamily="2" charset="-122"/>
                <a:ea typeface="黑体" pitchFamily="2" charset="-122"/>
              </a:rPr>
              <a:t>客户端应用程序</a:t>
            </a:r>
            <a:r>
              <a:rPr lang="zh-CN" sz="1600" b="1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6659563" y="3573463"/>
            <a:ext cx="20764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1600" b="1">
                <a:ea typeface="黑体" pitchFamily="2" charset="-122"/>
              </a:rPr>
              <a:t>SQL SERVER</a:t>
            </a:r>
            <a:r>
              <a:rPr lang="zh-CN" altLang="en-US" sz="1600" b="1">
                <a:ea typeface="黑体" pitchFamily="2" charset="-122"/>
              </a:rPr>
              <a:t>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5" grpId="0"/>
      <p:bldP spid="108556" grpId="0" animBg="1"/>
      <p:bldP spid="108560" grpId="0" animBg="1"/>
      <p:bldP spid="108561" grpId="0" animBg="1"/>
      <p:bldP spid="108562" grpId="0"/>
      <p:bldP spid="1085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84213" y="1700213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/>
              <a:t>3</a:t>
            </a:r>
            <a:r>
              <a:rPr kumimoji="1" lang="zh-CN" altLang="en-US" sz="2000" b="1"/>
              <a:t>、输出语句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042988" y="2384425"/>
            <a:ext cx="685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/>
              <a:t>功能：输出语句使用</a:t>
            </a:r>
            <a:r>
              <a:rPr kumimoji="1" lang="en-US" altLang="zh-CN" sz="2000" b="1"/>
              <a:t>PRINT</a:t>
            </a:r>
            <a:r>
              <a:rPr kumimoji="1" lang="zh-CN" altLang="en-US" sz="2000" b="1"/>
              <a:t>将用户定义的消息返回客户端。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042988" y="3068638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语法：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835150" y="3068638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000" b="1"/>
              <a:t>PRINT  </a:t>
            </a:r>
            <a:r>
              <a:rPr kumimoji="1" lang="zh-CN" altLang="en-US" sz="2000" b="1"/>
              <a:t>文本字符串</a:t>
            </a:r>
            <a:r>
              <a:rPr kumimoji="1" lang="en-US" altLang="zh-CN" sz="2000" b="1"/>
              <a:t>| ASCII</a:t>
            </a:r>
            <a:r>
              <a:rPr kumimoji="1" lang="zh-CN" altLang="en-US" sz="2000" b="1"/>
              <a:t>字符串</a:t>
            </a:r>
            <a:r>
              <a:rPr kumimoji="1" lang="en-US" altLang="zh-CN" sz="2000" b="1"/>
              <a:t>| </a:t>
            </a:r>
            <a:r>
              <a:rPr kumimoji="1" lang="zh-CN" altLang="en-US" sz="2000" b="1"/>
              <a:t>局部变量</a:t>
            </a:r>
            <a:r>
              <a:rPr kumimoji="1" lang="en-US" altLang="zh-CN" sz="2000" b="1"/>
              <a:t>| </a:t>
            </a:r>
            <a:r>
              <a:rPr kumimoji="1" lang="zh-CN" altLang="en-US" sz="2000" b="1"/>
              <a:t>全局变量 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1042988" y="3716338"/>
            <a:ext cx="7345362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说明：</a:t>
            </a:r>
          </a:p>
          <a:p>
            <a:pPr algn="l">
              <a:lnSpc>
                <a:spcPct val="145000"/>
              </a:lnSpc>
              <a:buClr>
                <a:srgbClr val="990000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000" b="1"/>
              <a:t>  </a:t>
            </a:r>
            <a:r>
              <a:rPr kumimoji="1" lang="en-US" altLang="zh-CN" sz="2000" b="1"/>
              <a:t>print</a:t>
            </a:r>
            <a:r>
              <a:rPr kumimoji="1" lang="zh-CN" altLang="en-US" sz="2000" b="1"/>
              <a:t>语句后是输出的内容，要求是字符型数据</a:t>
            </a:r>
          </a:p>
          <a:p>
            <a:pPr algn="l">
              <a:lnSpc>
                <a:spcPct val="145000"/>
              </a:lnSpc>
              <a:buClr>
                <a:srgbClr val="990000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000" b="1"/>
              <a:t>  局部变量和全局变量的数据类型必须是</a:t>
            </a:r>
            <a:r>
              <a:rPr kumimoji="1" lang="en-US" altLang="zh-CN" sz="2000" b="1"/>
              <a:t>char </a:t>
            </a:r>
            <a:r>
              <a:rPr kumimoji="1" lang="zh-CN" altLang="en-US" sz="2000" b="1"/>
              <a:t>或</a:t>
            </a:r>
            <a:r>
              <a:rPr kumimoji="1" lang="en-US" altLang="zh-CN" sz="2000" b="1"/>
              <a:t>varchar</a:t>
            </a:r>
          </a:p>
          <a:p>
            <a:pPr algn="l">
              <a:lnSpc>
                <a:spcPct val="145000"/>
              </a:lnSpc>
              <a:buClr>
                <a:srgbClr val="990000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b="1"/>
              <a:t>  </a:t>
            </a:r>
            <a:r>
              <a:rPr kumimoji="1" lang="zh-CN" altLang="en-US" sz="2000" b="1">
                <a:latin typeface="Tahoma" pitchFamily="34" charset="0"/>
              </a:rPr>
              <a:t>输出的内容为多项内容时，需要使用字符串连接符号</a:t>
            </a:r>
            <a:r>
              <a:rPr kumimoji="1" lang="zh-CN" altLang="en-US" sz="2000" b="1">
                <a:latin typeface="Times New Roman"/>
              </a:rPr>
              <a:t>‘</a:t>
            </a:r>
            <a:r>
              <a:rPr kumimoji="1" lang="en-US" altLang="zh-CN" sz="2000" b="1">
                <a:solidFill>
                  <a:schemeClr val="hlink"/>
                </a:solidFill>
                <a:latin typeface="Tahoma" pitchFamily="34" charset="0"/>
              </a:rPr>
              <a:t>+</a:t>
            </a:r>
            <a:r>
              <a:rPr kumimoji="1" lang="en-US" altLang="zh-CN" sz="2000" b="1">
                <a:latin typeface="Times New Roman"/>
              </a:rPr>
              <a:t>’</a:t>
            </a:r>
            <a:endParaRPr kumimoji="1" lang="en-US" altLang="zh-CN" sz="2000" b="1">
              <a:latin typeface="Tahoma" pitchFamily="34" charset="0"/>
            </a:endParaRP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基本知识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变量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900113" y="2349500"/>
            <a:ext cx="784860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chemeClr val="hlink"/>
                </a:solidFill>
              </a:rPr>
              <a:t>       </a:t>
            </a:r>
            <a:r>
              <a:rPr lang="zh-CN" altLang="en-US" sz="2200" b="1">
                <a:solidFill>
                  <a:schemeClr val="accent2"/>
                </a:solidFill>
              </a:rPr>
              <a:t>变量</a:t>
            </a:r>
            <a:r>
              <a:rPr lang="zh-CN" altLang="en-US" sz="2200" b="1"/>
              <a:t>是由系统或用户定义的可赋值的实体，分为</a:t>
            </a:r>
            <a:r>
              <a:rPr lang="zh-CN" altLang="en-US" sz="2200" b="1">
                <a:solidFill>
                  <a:srgbClr val="3366FF"/>
                </a:solidFill>
              </a:rPr>
              <a:t>局部变量 </a:t>
            </a:r>
          </a:p>
          <a:p>
            <a:pPr marL="469900" indent="-469900" algn="l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/>
              <a:t>和</a:t>
            </a:r>
            <a:r>
              <a:rPr lang="zh-CN" altLang="en-US" sz="2200" b="1">
                <a:solidFill>
                  <a:srgbClr val="3366FF"/>
                </a:solidFill>
              </a:rPr>
              <a:t>全局变量</a:t>
            </a:r>
            <a:r>
              <a:rPr lang="zh-CN" altLang="en-US" sz="2200" b="1"/>
              <a:t>。</a:t>
            </a:r>
          </a:p>
          <a:p>
            <a:pPr marL="469900" indent="-469900" algn="l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/>
              <a:t>       变量的</a:t>
            </a:r>
            <a:r>
              <a:rPr lang="zh-CN" altLang="en-US" sz="2200" b="1">
                <a:solidFill>
                  <a:schemeClr val="accent2"/>
                </a:solidFill>
              </a:rPr>
              <a:t>作用域</a:t>
            </a:r>
            <a:r>
              <a:rPr lang="zh-CN" altLang="en-US" sz="2200" b="1"/>
              <a:t>为可以引用该变量的 </a:t>
            </a:r>
            <a:r>
              <a:rPr lang="en-US" altLang="zh-CN" sz="2200" b="1"/>
              <a:t>Transact-SQL </a:t>
            </a:r>
            <a:r>
              <a:rPr lang="zh-CN" altLang="en-US" sz="2200" b="1"/>
              <a:t>语句范</a:t>
            </a:r>
          </a:p>
          <a:p>
            <a:pPr marL="469900" indent="-469900" algn="l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/>
              <a:t>围。变量的作用域从声明变量的地方开始到声明变量的批处理</a:t>
            </a:r>
          </a:p>
          <a:p>
            <a:pPr marL="469900" indent="-469900" algn="l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/>
              <a:t>或存储过程的结尾。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11188" y="1773238"/>
            <a:ext cx="1514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200" b="1">
                <a:latin typeface="Tahoma" pitchFamily="34" charset="0"/>
              </a:rPr>
              <a:t> </a:t>
            </a:r>
            <a:r>
              <a:rPr kumimoji="1" lang="zh-CN" altLang="en-US" sz="2200" b="1">
                <a:latin typeface="Tahoma" pitchFamily="34" charset="0"/>
              </a:rPr>
              <a:t>变量定义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5175"/>
            <a:ext cx="5267325" cy="711200"/>
          </a:xfrm>
        </p:spPr>
        <p:txBody>
          <a:bodyPr/>
          <a:lstStyle/>
          <a:p>
            <a:r>
              <a:rPr lang="zh-CN" altLang="en-US" b="1"/>
              <a:t>主要内容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6985000" cy="3240087"/>
          </a:xfrm>
        </p:spPr>
        <p:txBody>
          <a:bodyPr/>
          <a:lstStyle/>
          <a:p>
            <a:pPr>
              <a:lnSpc>
                <a:spcPct val="135000"/>
              </a:lnSpc>
              <a:buSzPct val="80000"/>
              <a:buFont typeface="Wingdings" pitchFamily="2" charset="2"/>
              <a:buChar char="u"/>
            </a:pPr>
            <a:r>
              <a:rPr lang="zh-CN" altLang="en-US" b="1">
                <a:latin typeface="Times New Roman" pitchFamily="18" charset="0"/>
              </a:rPr>
              <a:t>什么是</a:t>
            </a:r>
            <a:r>
              <a:rPr lang="en-US" altLang="zh-CN" b="1">
                <a:latin typeface="Times New Roman" pitchFamily="18" charset="0"/>
              </a:rPr>
              <a:t>T-SQL</a:t>
            </a:r>
            <a:r>
              <a:rPr lang="zh-CN" altLang="en-US" b="1">
                <a:latin typeface="Times New Roman" pitchFamily="18" charset="0"/>
              </a:rPr>
              <a:t>？</a:t>
            </a:r>
          </a:p>
          <a:p>
            <a:pPr>
              <a:lnSpc>
                <a:spcPct val="135000"/>
              </a:lnSpc>
              <a:buSzPct val="80000"/>
              <a:buFont typeface="Wingdings" pitchFamily="2" charset="2"/>
              <a:buChar char="u"/>
            </a:pPr>
            <a:r>
              <a:rPr lang="zh-CN" altLang="en-US" b="1">
                <a:latin typeface="Times New Roman" pitchFamily="18" charset="0"/>
              </a:rPr>
              <a:t>数据类型</a:t>
            </a:r>
          </a:p>
          <a:p>
            <a:pPr>
              <a:lnSpc>
                <a:spcPct val="135000"/>
              </a:lnSpc>
              <a:buSzPct val="80000"/>
              <a:buFont typeface="Wingdings" pitchFamily="2" charset="2"/>
              <a:buChar char="u"/>
            </a:pPr>
            <a:r>
              <a:rPr lang="zh-CN" altLang="en-US" b="1">
                <a:latin typeface="Times New Roman" pitchFamily="18" charset="0"/>
              </a:rPr>
              <a:t>常用函数</a:t>
            </a:r>
          </a:p>
          <a:p>
            <a:pPr>
              <a:lnSpc>
                <a:spcPct val="135000"/>
              </a:lnSpc>
              <a:buSzPct val="80000"/>
              <a:buFont typeface="Wingdings" pitchFamily="2" charset="2"/>
              <a:buChar char="u"/>
            </a:pPr>
            <a:r>
              <a:rPr lang="en-US" altLang="zh-CN" b="1">
                <a:latin typeface="Times New Roman" pitchFamily="18" charset="0"/>
              </a:rPr>
              <a:t>SQL Server</a:t>
            </a:r>
            <a:r>
              <a:rPr lang="zh-CN" altLang="en-US" b="1">
                <a:latin typeface="Times New Roman" pitchFamily="18" charset="0"/>
              </a:rPr>
              <a:t>编程结构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变量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611188" y="1628775"/>
            <a:ext cx="1562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200" b="1">
                <a:latin typeface="Tahoma" pitchFamily="34" charset="0"/>
              </a:rPr>
              <a:t> </a:t>
            </a:r>
            <a:r>
              <a:rPr kumimoji="1" lang="zh-CN" altLang="en-US" sz="2200" b="1">
                <a:latin typeface="Tahoma" pitchFamily="34" charset="0"/>
              </a:rPr>
              <a:t>全局变量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900113" y="1989138"/>
            <a:ext cx="770413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en-US" altLang="zh-CN" sz="2000" b="1"/>
              <a:t>        Transact-SQL </a:t>
            </a:r>
            <a:r>
              <a:rPr kumimoji="1" lang="zh-CN" altLang="en-US" sz="2000" b="1"/>
              <a:t>全局变量为函数形式，作为函数引用，是用来记录服务器活动的一组数据。</a:t>
            </a:r>
          </a:p>
          <a:p>
            <a:pPr algn="l">
              <a:lnSpc>
                <a:spcPct val="135000"/>
              </a:lnSpc>
            </a:pPr>
            <a:r>
              <a:rPr kumimoji="1" lang="zh-CN" altLang="en-US" sz="2000" b="1"/>
              <a:t>        全局变量由系统定义并保留在系统中，可以随时被引用，无需另行声明，其名称以</a:t>
            </a:r>
            <a:r>
              <a:rPr kumimoji="1" lang="en-US" altLang="zh-CN" sz="2000" b="1">
                <a:solidFill>
                  <a:srgbClr val="3366FF"/>
                </a:solidFill>
              </a:rPr>
              <a:t>@@ </a:t>
            </a:r>
            <a:r>
              <a:rPr kumimoji="1" lang="zh-CN" altLang="en-US" sz="2000" b="1"/>
              <a:t>符号为开头。系统提供了</a:t>
            </a:r>
            <a:r>
              <a:rPr kumimoji="1" lang="en-US" altLang="zh-CN" sz="2000" b="1"/>
              <a:t>30</a:t>
            </a:r>
            <a:r>
              <a:rPr kumimoji="1" lang="zh-CN" altLang="en-US" sz="2000" b="1"/>
              <a:t>多个全局变量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971550" y="4797425"/>
            <a:ext cx="7332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70000"/>
              <a:buFont typeface="Wingdings" pitchFamily="2" charset="2"/>
              <a:buChar char="p"/>
            </a:pPr>
            <a:r>
              <a:rPr kumimoji="1" lang="en-US" altLang="zh-CN" sz="2000" b="1">
                <a:solidFill>
                  <a:srgbClr val="3366FF"/>
                </a:solidFill>
              </a:rPr>
              <a:t>  @@CPU_BUSY</a:t>
            </a:r>
            <a:r>
              <a:rPr kumimoji="1" lang="zh-CN" altLang="en-US" sz="2000" b="1">
                <a:solidFill>
                  <a:srgbClr val="3366FF"/>
                </a:solidFill>
              </a:rPr>
              <a:t>：</a:t>
            </a:r>
            <a:r>
              <a:rPr kumimoji="1" lang="zh-CN" altLang="en-US" sz="2000" b="1"/>
              <a:t>返回自上次启动 系统以来 </a:t>
            </a:r>
            <a:r>
              <a:rPr kumimoji="1" lang="en-US" altLang="zh-CN" sz="2000" b="1"/>
              <a:t>CPU </a:t>
            </a:r>
            <a:r>
              <a:rPr kumimoji="1" lang="zh-CN" altLang="en-US" sz="2000" b="1"/>
              <a:t>的工作时间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971550" y="4294188"/>
            <a:ext cx="548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0000"/>
              <a:buFont typeface="Wingdings" pitchFamily="2" charset="2"/>
              <a:buChar char="p"/>
            </a:pPr>
            <a:r>
              <a:rPr kumimoji="1" lang="en-US" altLang="zh-CN" sz="2000" b="1">
                <a:solidFill>
                  <a:srgbClr val="3366FF"/>
                </a:solidFill>
              </a:rPr>
              <a:t>  @@LANGUAGE</a:t>
            </a:r>
            <a:r>
              <a:rPr kumimoji="1" lang="zh-CN" altLang="en-US" sz="2000" b="1">
                <a:solidFill>
                  <a:srgbClr val="3366FF"/>
                </a:solidFill>
              </a:rPr>
              <a:t>：</a:t>
            </a:r>
            <a:r>
              <a:rPr kumimoji="1" lang="zh-CN" altLang="en-US" sz="2000" b="1"/>
              <a:t>返回当前使用的语言名。</a:t>
            </a: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971550" y="5302250"/>
            <a:ext cx="77771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p"/>
            </a:pPr>
            <a:r>
              <a:rPr kumimoji="1" lang="en-US" altLang="zh-CN" sz="2000" b="1">
                <a:solidFill>
                  <a:srgbClr val="3366FF"/>
                </a:solidFill>
              </a:rPr>
              <a:t>  @ </a:t>
            </a:r>
            <a:r>
              <a:rPr kumimoji="1" lang="en-US" altLang="zh-CN" b="1">
                <a:solidFill>
                  <a:srgbClr val="3366FF"/>
                </a:solidFill>
              </a:rPr>
              <a:t>@</a:t>
            </a:r>
            <a:r>
              <a:rPr kumimoji="1" lang="en-US" altLang="zh-CN"/>
              <a:t> </a:t>
            </a:r>
            <a:r>
              <a:rPr kumimoji="1" lang="en-US" altLang="zh-CN" sz="2000" b="1">
                <a:solidFill>
                  <a:srgbClr val="3366FF"/>
                </a:solidFill>
              </a:rPr>
              <a:t>MAX_CONNECTIONS</a:t>
            </a:r>
            <a:r>
              <a:rPr kumimoji="1" lang="zh-CN" altLang="en-US" sz="2000" b="1">
                <a:solidFill>
                  <a:srgbClr val="3366FF"/>
                </a:solidFill>
              </a:rPr>
              <a:t>：</a:t>
            </a:r>
            <a:r>
              <a:rPr kumimoji="1" lang="zh-CN" altLang="en-US" sz="2000" b="1"/>
              <a:t>返回 </a:t>
            </a:r>
            <a:r>
              <a:rPr kumimoji="1" lang="en-US" altLang="zh-CN" sz="2000" b="1"/>
              <a:t>SQL Serve</a:t>
            </a:r>
            <a:r>
              <a:rPr kumimoji="1" lang="zh-CN" altLang="en-US" sz="2000" b="1"/>
              <a:t>上允许的同时用户</a:t>
            </a:r>
          </a:p>
          <a:p>
            <a:pPr algn="l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zh-CN" altLang="en-US" sz="2000" b="1"/>
              <a:t>    连接的最大数。返回的数不必为当前配置的数值。</a:t>
            </a:r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971550" y="3789363"/>
            <a:ext cx="6396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70000"/>
              <a:buFont typeface="Wingdings" pitchFamily="2" charset="2"/>
              <a:buChar char="p"/>
            </a:pPr>
            <a:r>
              <a:rPr kumimoji="1" lang="en-US" altLang="zh-CN" sz="2000" b="1">
                <a:solidFill>
                  <a:srgbClr val="3366FF"/>
                </a:solidFill>
              </a:rPr>
              <a:t>  </a:t>
            </a:r>
            <a:r>
              <a:rPr lang="en-US" altLang="zh-CN" sz="2000" b="1">
                <a:solidFill>
                  <a:srgbClr val="3366FF"/>
                </a:solidFill>
              </a:rPr>
              <a:t>@@SERVERNAME</a:t>
            </a:r>
            <a:r>
              <a:rPr lang="zh-CN" altLang="en-US" sz="2000" b="1">
                <a:solidFill>
                  <a:srgbClr val="3366FF"/>
                </a:solidFill>
              </a:rPr>
              <a:t>：</a:t>
            </a:r>
            <a:r>
              <a:rPr lang="zh-CN" altLang="en-US" sz="2000" b="1"/>
              <a:t>返回运行的本地服务器名称。</a:t>
            </a:r>
            <a:r>
              <a:rPr kumimoji="1" lang="zh-CN" altLang="en-US" sz="2000"/>
              <a:t> </a:t>
            </a:r>
            <a:endParaRPr kumimoji="1" lang="zh-CN" altLang="en-US" sz="2000" b="1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5003800" y="620713"/>
            <a:ext cx="3492500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      </a:t>
            </a: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1" grpId="0"/>
      <p:bldP spid="120842" grpId="0"/>
      <p:bldP spid="120843" grpId="0"/>
      <p:bldP spid="1208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2060575"/>
            <a:ext cx="79216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zh-CN" sz="2000" b="1">
                <a:latin typeface="Verdana" pitchFamily="34" charset="0"/>
              </a:rPr>
              <a:t>      </a:t>
            </a:r>
            <a:r>
              <a:rPr lang="zh-CN" altLang="en-US" sz="2000" b="1">
                <a:latin typeface="Verdana" pitchFamily="34" charset="0"/>
              </a:rPr>
              <a:t>局部变量是由用户定义和赋值，在一个批处理中声明、赋值和使</a:t>
            </a:r>
          </a:p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zh-CN" altLang="en-US" sz="2000" b="1">
                <a:latin typeface="Verdana" pitchFamily="34" charset="0"/>
              </a:rPr>
              <a:t>用，在该批处理结束时失效。变量先声明，后使用。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611188" y="1628775"/>
            <a:ext cx="1562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200" b="1">
                <a:latin typeface="Tahoma" pitchFamily="34" charset="0"/>
              </a:rPr>
              <a:t> </a:t>
            </a:r>
            <a:r>
              <a:rPr kumimoji="1" lang="zh-CN" altLang="en-US" sz="2200" b="1">
                <a:latin typeface="Tahoma" pitchFamily="34" charset="0"/>
              </a:rPr>
              <a:t>局部变量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827088" y="3141663"/>
            <a:ext cx="80279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声明 ：</a:t>
            </a:r>
            <a:r>
              <a:rPr lang="en-US" altLang="zh-CN" sz="2000" b="1"/>
              <a:t>Declare   @</a:t>
            </a:r>
            <a:r>
              <a:rPr lang="zh-CN" altLang="en-US" sz="2000" b="1"/>
              <a:t>局部变量名  数据类型 </a:t>
            </a:r>
            <a:r>
              <a:rPr lang="en-US" altLang="zh-CN" sz="2000" b="1"/>
              <a:t>[,@</a:t>
            </a:r>
            <a:r>
              <a:rPr lang="zh-CN" altLang="en-US" sz="2000" b="1"/>
              <a:t>局部变量名   数据类型</a:t>
            </a:r>
            <a:r>
              <a:rPr lang="en-US" altLang="zh-CN" sz="2000" b="1"/>
              <a:t>]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827088" y="5157788"/>
            <a:ext cx="7993062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25000"/>
              </a:lnSpc>
              <a:buClr>
                <a:srgbClr val="0066FF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指派名称：</a:t>
            </a:r>
            <a:r>
              <a:rPr lang="zh-CN" altLang="en-US" b="1"/>
              <a:t>名称的第一个字符必须为 </a:t>
            </a:r>
            <a:r>
              <a:rPr lang="en-US" altLang="zh-CN" b="1"/>
              <a:t>@</a:t>
            </a:r>
          </a:p>
          <a:p>
            <a:pPr marL="469900" indent="-469900" algn="l">
              <a:lnSpc>
                <a:spcPct val="125000"/>
              </a:lnSpc>
              <a:buClr>
                <a:srgbClr val="0066FF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指派用户定义的数据类型和长度：</a:t>
            </a:r>
            <a:r>
              <a:rPr lang="zh-CN" altLang="en-US" b="1"/>
              <a:t>局部变量的数据类型不可以是</a:t>
            </a:r>
            <a:r>
              <a:rPr lang="en-US" altLang="zh-CN" b="1"/>
              <a:t>text</a:t>
            </a:r>
            <a:r>
              <a:rPr lang="zh-CN" altLang="en-US" b="1"/>
              <a:t>、</a:t>
            </a:r>
            <a:r>
              <a:rPr lang="en-US" altLang="zh-CN" b="1"/>
              <a:t>ntext</a:t>
            </a:r>
            <a:r>
              <a:rPr lang="zh-CN" altLang="en-US" b="1"/>
              <a:t>、</a:t>
            </a:r>
          </a:p>
          <a:p>
            <a:pPr marL="469900" indent="-469900" algn="l">
              <a:lnSpc>
                <a:spcPct val="125000"/>
              </a:lnSpc>
              <a:buClr>
                <a:srgbClr val="0066FF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image</a:t>
            </a:r>
            <a:r>
              <a:rPr lang="zh-CN" altLang="en-US" b="1"/>
              <a:t>，数字变量指定精度和小数位数</a:t>
            </a:r>
          </a:p>
          <a:p>
            <a:pPr marL="469900" indent="-469900" algn="l">
              <a:lnSpc>
                <a:spcPct val="125000"/>
              </a:lnSpc>
              <a:buClr>
                <a:srgbClr val="0066FF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设置初始值：</a:t>
            </a:r>
            <a:r>
              <a:rPr lang="zh-CN" altLang="en-US" b="1"/>
              <a:t>将值设置为 </a:t>
            </a:r>
            <a:r>
              <a:rPr lang="en-US" altLang="zh-CN" b="1"/>
              <a:t>NULL</a:t>
            </a:r>
            <a:endParaRPr lang="en-US" altLang="zh-CN" b="1">
              <a:solidFill>
                <a:srgbClr val="3366FF"/>
              </a:solidFill>
            </a:endParaRP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827088" y="4724400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说明 ：</a:t>
            </a:r>
            <a:endParaRPr lang="zh-CN" altLang="en-US" sz="2000" b="1"/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变量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1763713" y="3644900"/>
            <a:ext cx="5616575" cy="1008063"/>
          </a:xfrm>
          <a:prstGeom prst="flowChartAlternateProcess">
            <a:avLst/>
          </a:prstGeom>
          <a:gradFill rotWithShape="1">
            <a:gsLst>
              <a:gs pos="0">
                <a:srgbClr val="FFFF00">
                  <a:gamma/>
                  <a:shade val="72941"/>
                  <a:invGamma/>
                </a:srgbClr>
              </a:gs>
              <a:gs pos="100000">
                <a:srgbClr val="FFFF00">
                  <a:alpha val="99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000" b="1"/>
              <a:t>例如：</a:t>
            </a:r>
            <a:r>
              <a:rPr lang="en-US" altLang="zh-CN" sz="2000" b="1"/>
              <a:t>declare  @name  varchar(8)</a:t>
            </a:r>
          </a:p>
          <a:p>
            <a:pPr algn="l"/>
            <a:r>
              <a:rPr lang="en-US" altLang="zh-CN" sz="2000" b="1"/>
              <a:t>            declare  @seat  int</a:t>
            </a:r>
          </a:p>
          <a:p>
            <a:pPr algn="l"/>
            <a:r>
              <a:rPr lang="en-US" altLang="zh-CN" sz="2000" b="1"/>
              <a:t>            declare  @x int,@y char(10)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90" grpId="0"/>
      <p:bldP spid="118791" grpId="0"/>
      <p:bldP spid="118792" grpId="0"/>
      <p:bldP spid="1187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变量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835150" y="1700213"/>
            <a:ext cx="36718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</a:rPr>
              <a:t>SET</a:t>
            </a:r>
            <a:r>
              <a:rPr lang="en-US" altLang="zh-CN" sz="1900" b="1"/>
              <a:t>   @</a:t>
            </a:r>
            <a:r>
              <a:rPr lang="zh-CN" altLang="en-US" sz="1900" b="1"/>
              <a:t>变量名 </a:t>
            </a:r>
            <a:r>
              <a:rPr lang="en-US" altLang="zh-CN" sz="1900" b="1"/>
              <a:t>=</a:t>
            </a:r>
            <a:r>
              <a:rPr lang="zh-CN" altLang="en-US" sz="1900" b="1"/>
              <a:t>表达式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755650" y="1677988"/>
            <a:ext cx="95091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赋值：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835150" y="2276475"/>
            <a:ext cx="7559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</a:rPr>
              <a:t>SELECT</a:t>
            </a:r>
            <a:r>
              <a:rPr lang="en-US" altLang="zh-CN" sz="1900" b="1"/>
              <a:t>   @</a:t>
            </a:r>
            <a:r>
              <a:rPr lang="zh-CN" altLang="en-US" sz="1900" b="1"/>
              <a:t>变量名 </a:t>
            </a:r>
            <a:r>
              <a:rPr lang="en-US" altLang="zh-CN" sz="1900" b="1"/>
              <a:t>=</a:t>
            </a:r>
            <a:r>
              <a:rPr lang="zh-CN" altLang="en-US" sz="1900" b="1"/>
              <a:t>表达式   </a:t>
            </a:r>
            <a:r>
              <a:rPr lang="en-US" altLang="zh-CN" sz="1900" b="1">
                <a:solidFill>
                  <a:srgbClr val="3366FF"/>
                </a:solidFill>
              </a:rPr>
              <a:t>[FROM</a:t>
            </a:r>
            <a:r>
              <a:rPr lang="zh-CN" altLang="en-US" sz="1900" b="1">
                <a:solidFill>
                  <a:srgbClr val="3366FF"/>
                </a:solidFill>
              </a:rPr>
              <a:t>子句</a:t>
            </a:r>
            <a:r>
              <a:rPr lang="en-US" altLang="zh-CN" sz="1900" b="1">
                <a:solidFill>
                  <a:srgbClr val="3366FF"/>
                </a:solidFill>
              </a:rPr>
              <a:t>]   [WHERE</a:t>
            </a:r>
            <a:r>
              <a:rPr lang="zh-CN" altLang="en-US" sz="1900" b="1">
                <a:solidFill>
                  <a:srgbClr val="3366FF"/>
                </a:solidFill>
              </a:rPr>
              <a:t>子句</a:t>
            </a:r>
            <a:r>
              <a:rPr lang="en-US" altLang="zh-CN" sz="1900" b="1">
                <a:solidFill>
                  <a:srgbClr val="3366FF"/>
                </a:solidFill>
              </a:rPr>
              <a:t>]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827088" y="4365625"/>
            <a:ext cx="69850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5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说明：</a:t>
            </a:r>
          </a:p>
          <a:p>
            <a:pPr algn="l">
              <a:lnSpc>
                <a:spcPct val="155000"/>
              </a:lnSpc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000" b="1"/>
              <a:t>  如果</a:t>
            </a:r>
            <a:r>
              <a:rPr kumimoji="1" lang="en-US" altLang="zh-CN" sz="2000" b="1"/>
              <a:t>select</a:t>
            </a:r>
            <a:r>
              <a:rPr kumimoji="1" lang="zh-CN" altLang="en-US" sz="2000" b="1"/>
              <a:t>语句返回多个数值，则变量取最后一个返回值</a:t>
            </a:r>
          </a:p>
          <a:p>
            <a:pPr algn="l">
              <a:lnSpc>
                <a:spcPct val="155000"/>
              </a:lnSpc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kumimoji="1" lang="zh-CN" altLang="en-US" sz="2000" b="1"/>
              <a:t>  </a:t>
            </a:r>
            <a:r>
              <a:rPr kumimoji="1" lang="en-US" altLang="zh-CN" sz="2000" b="1"/>
              <a:t>select</a:t>
            </a:r>
            <a:r>
              <a:rPr kumimoji="1" lang="zh-CN" altLang="en-US" sz="2000" b="1"/>
              <a:t>语句的赋值功能不能和查询功能混合使用</a:t>
            </a:r>
          </a:p>
        </p:txBody>
      </p:sp>
      <p:sp>
        <p:nvSpPr>
          <p:cNvPr id="119818" name="AutoShape 10"/>
          <p:cNvSpPr>
            <a:spLocks noChangeArrowheads="1"/>
          </p:cNvSpPr>
          <p:nvPr/>
        </p:nvSpPr>
        <p:spPr bwMode="auto">
          <a:xfrm>
            <a:off x="1763713" y="2997200"/>
            <a:ext cx="7056437" cy="1008063"/>
          </a:xfrm>
          <a:prstGeom prst="flowChartAlternateProcess">
            <a:avLst/>
          </a:prstGeom>
          <a:gradFill rotWithShape="1">
            <a:gsLst>
              <a:gs pos="0">
                <a:srgbClr val="FFFF00">
                  <a:gamma/>
                  <a:shade val="72941"/>
                  <a:invGamma/>
                </a:srgbClr>
              </a:gs>
              <a:gs pos="100000">
                <a:srgbClr val="FFFF00">
                  <a:alpha val="99001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000" b="1"/>
              <a:t>例如：</a:t>
            </a:r>
            <a:r>
              <a:rPr lang="en-US" altLang="zh-CN" sz="2000" b="1"/>
              <a:t>set  @name  =‘</a:t>
            </a:r>
            <a:r>
              <a:rPr lang="zh-CN" altLang="en-US" sz="2000" b="1"/>
              <a:t>张三’</a:t>
            </a:r>
          </a:p>
          <a:p>
            <a:pPr algn="l">
              <a:lnSpc>
                <a:spcPct val="120000"/>
              </a:lnSpc>
            </a:pPr>
            <a:r>
              <a:rPr lang="zh-CN" altLang="en-US" sz="2000" b="1"/>
              <a:t>            </a:t>
            </a:r>
            <a:r>
              <a:rPr lang="en-US" altLang="zh-CN" sz="2000" b="1"/>
              <a:t>select @name=sname from student where sno=‘102143’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6" grpId="0"/>
      <p:bldP spid="119817" grpId="0"/>
      <p:bldP spid="1198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827088" y="2492375"/>
            <a:ext cx="70580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b="1"/>
              <a:t>DECLARE   @rows  INT, @rowchar  CHAR(2)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SELECT   @rows=COUNT(*)   FROM   STUDENT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SELECT   @rowchar=CONVERT(CHAR(2),@rows)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DECLARE   @rowprint   CHAR(40)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SELECT   @rowprint=‘There are’ + @rowchar+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                                        ‘Rows in the table student.’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PRINT @rowprint</a:t>
            </a:r>
            <a:endParaRPr kumimoji="1"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755650" y="1738313"/>
            <a:ext cx="18700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>
                <a:solidFill>
                  <a:schemeClr val="accent2"/>
                </a:solidFill>
              </a:rPr>
              <a:t>例：代码如下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7164388" y="2565400"/>
            <a:ext cx="2089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  <a:latin typeface="Arial"/>
              </a:rPr>
              <a:t>——</a:t>
            </a:r>
            <a:r>
              <a:rPr lang="en-US" altLang="zh-CN" sz="1900" b="1">
                <a:solidFill>
                  <a:srgbClr val="3366FF"/>
                </a:solidFill>
              </a:rPr>
              <a:t> </a:t>
            </a:r>
            <a:r>
              <a:rPr lang="zh-CN" altLang="en-US" sz="1900" b="1">
                <a:solidFill>
                  <a:srgbClr val="3366FF"/>
                </a:solidFill>
              </a:rPr>
              <a:t>声明变量</a:t>
            </a:r>
            <a:endParaRPr lang="zh-CN" altLang="en-US" sz="1900" b="1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7164388" y="2997200"/>
            <a:ext cx="2089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  <a:latin typeface="Arial"/>
              </a:rPr>
              <a:t>——</a:t>
            </a:r>
            <a:r>
              <a:rPr lang="en-US" altLang="zh-CN" sz="1900" b="1">
                <a:solidFill>
                  <a:srgbClr val="3366FF"/>
                </a:solidFill>
              </a:rPr>
              <a:t> </a:t>
            </a:r>
            <a:r>
              <a:rPr lang="zh-CN" altLang="en-US" sz="1900" b="1">
                <a:solidFill>
                  <a:srgbClr val="3366FF"/>
                </a:solidFill>
              </a:rPr>
              <a:t>变量赋值</a:t>
            </a:r>
            <a:endParaRPr lang="zh-CN" altLang="en-US" sz="1900" b="1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7235825" y="4292600"/>
            <a:ext cx="2089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  <a:latin typeface="Arial"/>
              </a:rPr>
              <a:t>——</a:t>
            </a:r>
            <a:r>
              <a:rPr lang="en-US" altLang="zh-CN" sz="1900" b="1">
                <a:solidFill>
                  <a:srgbClr val="3366FF"/>
                </a:solidFill>
              </a:rPr>
              <a:t> </a:t>
            </a:r>
            <a:r>
              <a:rPr lang="zh-CN" altLang="en-US" sz="1900" b="1">
                <a:solidFill>
                  <a:srgbClr val="3366FF"/>
                </a:solidFill>
              </a:rPr>
              <a:t>字符串连接</a:t>
            </a:r>
            <a:endParaRPr lang="zh-CN" altLang="en-US" sz="1900" b="1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7235825" y="5229225"/>
            <a:ext cx="2089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0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900" b="1">
                <a:solidFill>
                  <a:srgbClr val="3366FF"/>
                </a:solidFill>
                <a:latin typeface="Arial"/>
              </a:rPr>
              <a:t>——</a:t>
            </a:r>
            <a:r>
              <a:rPr lang="en-US" altLang="zh-CN" sz="1900" b="1">
                <a:solidFill>
                  <a:srgbClr val="3366FF"/>
                </a:solidFill>
              </a:rPr>
              <a:t> </a:t>
            </a:r>
            <a:r>
              <a:rPr lang="zh-CN" altLang="en-US" sz="1900" b="1">
                <a:solidFill>
                  <a:srgbClr val="3366FF"/>
                </a:solidFill>
              </a:rPr>
              <a:t>显示</a:t>
            </a:r>
            <a:endParaRPr lang="zh-CN" altLang="en-US" sz="19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/>
      <p:bldP spid="128008" grpId="0"/>
      <p:bldP spid="128009" grpId="0"/>
      <p:bldP spid="1280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28" name="Rectangle 60"/>
          <p:cNvSpPr>
            <a:spLocks noChangeArrowheads="1"/>
          </p:cNvSpPr>
          <p:nvPr/>
        </p:nvSpPr>
        <p:spPr bwMode="auto">
          <a:xfrm>
            <a:off x="1763713" y="4868863"/>
            <a:ext cx="35369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第一步，找出刘华的座位号</a:t>
            </a:r>
          </a:p>
        </p:txBody>
      </p:sp>
      <p:sp>
        <p:nvSpPr>
          <p:cNvPr id="135229" name="Rectangle 61"/>
          <p:cNvSpPr>
            <a:spLocks noChangeArrowheads="1"/>
          </p:cNvSpPr>
          <p:nvPr/>
        </p:nvSpPr>
        <p:spPr bwMode="auto">
          <a:xfrm>
            <a:off x="1763713" y="5468938"/>
            <a:ext cx="40957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第二步，刘华的座位号加</a:t>
            </a:r>
            <a:r>
              <a:rPr kumimoji="1" lang="en-US" altLang="zh-CN" sz="2200" b="1"/>
              <a:t>1</a:t>
            </a:r>
            <a:r>
              <a:rPr kumimoji="1" lang="zh-CN" altLang="en-US" sz="2200" b="1"/>
              <a:t>或减</a:t>
            </a:r>
            <a:r>
              <a:rPr kumimoji="1" lang="en-US" altLang="zh-CN" sz="2200" b="1"/>
              <a:t>1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55650" y="4221163"/>
            <a:ext cx="68199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>
                <a:solidFill>
                  <a:srgbClr val="FF0066"/>
                </a:solidFill>
              </a:rPr>
              <a:t>问题：</a:t>
            </a:r>
            <a:r>
              <a:rPr kumimoji="1" lang="zh-CN" altLang="en-US" sz="2200" b="1"/>
              <a:t>   编写</a:t>
            </a:r>
            <a:r>
              <a:rPr kumimoji="1" lang="en-US" altLang="zh-CN" sz="2200" b="1"/>
              <a:t>T-SQL</a:t>
            </a:r>
            <a:r>
              <a:rPr kumimoji="1" lang="zh-CN" altLang="en-US" sz="2200" b="1"/>
              <a:t>程序找出刘华的前后座学生姓名？</a:t>
            </a:r>
          </a:p>
        </p:txBody>
      </p:sp>
      <p:graphicFrame>
        <p:nvGraphicFramePr>
          <p:cNvPr id="135289" name="Group 121"/>
          <p:cNvGraphicFramePr>
            <a:graphicFrameLocks noGrp="1"/>
          </p:cNvGraphicFramePr>
          <p:nvPr/>
        </p:nvGraphicFramePr>
        <p:xfrm>
          <a:off x="1476375" y="1628775"/>
          <a:ext cx="6696075" cy="2371725"/>
        </p:xfrm>
        <a:graphic>
          <a:graphicData uri="http://schemas.openxmlformats.org/drawingml/2006/table">
            <a:tbl>
              <a:tblPr/>
              <a:tblGrid>
                <a:gridCol w="1655763"/>
                <a:gridCol w="1152525"/>
                <a:gridCol w="1079500"/>
                <a:gridCol w="792162"/>
                <a:gridCol w="720725"/>
                <a:gridCol w="12954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sseatno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高天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新疆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安然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北京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张丽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刘华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北京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0803010035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李文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哈尔滨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5227" name="Rectangle 59"/>
          <p:cNvSpPr>
            <a:spLocks noChangeArrowheads="1"/>
          </p:cNvSpPr>
          <p:nvPr/>
        </p:nvSpPr>
        <p:spPr bwMode="auto">
          <a:xfrm>
            <a:off x="755650" y="4868863"/>
            <a:ext cx="10223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>
                <a:solidFill>
                  <a:srgbClr val="FF0066"/>
                </a:solidFill>
              </a:rPr>
              <a:t>分析：</a:t>
            </a:r>
          </a:p>
        </p:txBody>
      </p:sp>
      <p:sp>
        <p:nvSpPr>
          <p:cNvPr id="135230" name="Rectangle 62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28" grpId="0"/>
      <p:bldP spid="135229" grpId="0"/>
      <p:bldP spid="135173" grpId="0"/>
      <p:bldP spid="135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611188" y="2349500"/>
            <a:ext cx="82804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 noProof="1"/>
              <a:t>declare @name char(10),@seat smallint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select @seat=sseatno from student1 where sname='</a:t>
            </a:r>
            <a:r>
              <a:rPr lang="zh-CN" altLang="en-US" sz="2400" b="1" noProof="1"/>
              <a:t>刘华</a:t>
            </a:r>
            <a:r>
              <a:rPr lang="zh-CN" altLang="zh-CN" sz="2400" b="1" noProof="1"/>
              <a:t>'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select @name=sname from student1 where sseatno=@seat-1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print '</a:t>
            </a:r>
            <a:r>
              <a:rPr lang="zh-CN" altLang="en-US" sz="2400" b="1" noProof="1"/>
              <a:t>前座为：</a:t>
            </a:r>
            <a:r>
              <a:rPr lang="en-US" altLang="zh-CN" sz="2400" b="1" noProof="1"/>
              <a:t>'+@name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select @name=sname from student1 where sseatno=@seat+1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print '</a:t>
            </a:r>
            <a:r>
              <a:rPr lang="zh-CN" altLang="en-US" sz="2400" b="1" noProof="1"/>
              <a:t>后座为：</a:t>
            </a:r>
            <a:r>
              <a:rPr lang="en-US" altLang="zh-CN" sz="2400" b="1" noProof="1"/>
              <a:t>'+@name</a:t>
            </a:r>
          </a:p>
          <a:p>
            <a:pPr algn="l">
              <a:lnSpc>
                <a:spcPct val="130000"/>
              </a:lnSpc>
            </a:pPr>
            <a:r>
              <a:rPr lang="en-US" altLang="zh-CN" sz="2400" b="1" noProof="1"/>
              <a:t>Go</a:t>
            </a:r>
            <a:r>
              <a:rPr lang="en-US" altLang="zh-CN" sz="2400" b="1"/>
              <a:t>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611188" y="1700213"/>
            <a:ext cx="102711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程序：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34256" name="Group 112"/>
          <p:cNvGraphicFramePr>
            <a:graphicFrameLocks noGrp="1"/>
          </p:cNvGraphicFramePr>
          <p:nvPr/>
        </p:nvGraphicFramePr>
        <p:xfrm>
          <a:off x="1476375" y="1628775"/>
          <a:ext cx="6696075" cy="790575"/>
        </p:xfrm>
        <a:graphic>
          <a:graphicData uri="http://schemas.openxmlformats.org/drawingml/2006/table">
            <a:tbl>
              <a:tblPr/>
              <a:tblGrid>
                <a:gridCol w="1655763"/>
                <a:gridCol w="1152525"/>
                <a:gridCol w="1079500"/>
                <a:gridCol w="792162"/>
                <a:gridCol w="720725"/>
                <a:gridCol w="1295400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sseatno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刘华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北京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258" name="Group 114"/>
          <p:cNvGraphicFramePr>
            <a:graphicFrameLocks noGrp="1"/>
          </p:cNvGraphicFramePr>
          <p:nvPr/>
        </p:nvGraphicFramePr>
        <p:xfrm>
          <a:off x="1476375" y="2997200"/>
          <a:ext cx="6624638" cy="1185863"/>
        </p:xfrm>
        <a:graphic>
          <a:graphicData uri="http://schemas.openxmlformats.org/drawingml/2006/table">
            <a:tbl>
              <a:tblPr/>
              <a:tblGrid>
                <a:gridCol w="1638300"/>
                <a:gridCol w="1139825"/>
                <a:gridCol w="1068388"/>
                <a:gridCol w="784225"/>
                <a:gridCol w="712787"/>
                <a:gridCol w="1281113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sseatno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张丽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0803010035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李文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哈尔滨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4259" name="Picture 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157788"/>
            <a:ext cx="2232025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55650" y="2420938"/>
            <a:ext cx="61198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200" b="1"/>
              <a:t>  </a:t>
            </a:r>
            <a:r>
              <a:rPr kumimoji="1" lang="zh-CN" altLang="en-US" sz="2200" b="1"/>
              <a:t>语句块，</a:t>
            </a:r>
            <a:r>
              <a:rPr kumimoji="1" lang="en-US" altLang="zh-CN" sz="2200" b="1">
                <a:solidFill>
                  <a:srgbClr val="3366FF"/>
                </a:solidFill>
              </a:rPr>
              <a:t>BEGIN </a:t>
            </a:r>
            <a:r>
              <a:rPr kumimoji="1" lang="zh-CN" altLang="zh-CN" sz="2200" b="1">
                <a:solidFill>
                  <a:srgbClr val="3366FF"/>
                </a:solidFill>
              </a:rPr>
              <a:t>……</a:t>
            </a:r>
            <a:r>
              <a:rPr kumimoji="1" lang="en-US" altLang="zh-CN" sz="2200" b="1">
                <a:solidFill>
                  <a:srgbClr val="3366FF"/>
                </a:solidFill>
              </a:rPr>
              <a:t>END</a:t>
            </a:r>
            <a:r>
              <a:rPr kumimoji="1" lang="en-US" altLang="zh-CN" sz="2200" b="1"/>
              <a:t> </a:t>
            </a:r>
            <a:r>
              <a:rPr kumimoji="1" lang="zh-CN" altLang="en-US" sz="2200" b="1"/>
              <a:t>语句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200" b="1"/>
              <a:t>  条件语句，</a:t>
            </a:r>
            <a:r>
              <a:rPr kumimoji="1" lang="en-US" altLang="zh-CN" sz="2200" b="1">
                <a:solidFill>
                  <a:srgbClr val="3366FF"/>
                </a:solidFill>
              </a:rPr>
              <a:t>IF </a:t>
            </a:r>
            <a:r>
              <a:rPr kumimoji="1" lang="zh-CN" altLang="zh-CN" sz="2200" b="1">
                <a:solidFill>
                  <a:srgbClr val="3366FF"/>
                </a:solidFill>
              </a:rPr>
              <a:t>……</a:t>
            </a:r>
            <a:r>
              <a:rPr kumimoji="1" lang="en-US" altLang="zh-CN" sz="2200" b="1">
                <a:solidFill>
                  <a:srgbClr val="3366FF"/>
                </a:solidFill>
              </a:rPr>
              <a:t>ELSE </a:t>
            </a:r>
            <a:r>
              <a:rPr kumimoji="1" lang="zh-CN" altLang="zh-CN" sz="2200" b="1">
                <a:solidFill>
                  <a:srgbClr val="3366FF"/>
                </a:solidFill>
              </a:rPr>
              <a:t>……</a:t>
            </a:r>
            <a:r>
              <a:rPr kumimoji="1" lang="zh-CN" altLang="en-US" sz="2200" b="1"/>
              <a:t>语句  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200" b="1"/>
              <a:t>  循环语句，</a:t>
            </a:r>
            <a:r>
              <a:rPr kumimoji="1" lang="en-US" altLang="zh-CN" sz="2200" b="1">
                <a:solidFill>
                  <a:srgbClr val="3366FF"/>
                </a:solidFill>
              </a:rPr>
              <a:t>WHILE </a:t>
            </a:r>
            <a:r>
              <a:rPr kumimoji="1" lang="zh-CN" altLang="en-US" sz="2200" b="1"/>
              <a:t>语句  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200" b="1"/>
              <a:t>  分支语句，</a:t>
            </a:r>
            <a:r>
              <a:rPr kumimoji="1" lang="en-US" altLang="zh-CN" sz="2200" b="1">
                <a:solidFill>
                  <a:srgbClr val="3366FF"/>
                </a:solidFill>
              </a:rPr>
              <a:t>CASE </a:t>
            </a:r>
            <a:r>
              <a:rPr kumimoji="1" lang="zh-CN" altLang="en-US" sz="2200" b="1"/>
              <a:t>语句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200" b="1"/>
              <a:t>  中断语句，</a:t>
            </a:r>
            <a:r>
              <a:rPr kumimoji="1" lang="en-US" altLang="zh-CN" sz="2200" b="1">
                <a:solidFill>
                  <a:srgbClr val="3366FF"/>
                </a:solidFill>
              </a:rPr>
              <a:t>BREAK  </a:t>
            </a:r>
            <a:r>
              <a:rPr kumimoji="1" lang="zh-CN" altLang="en-US" sz="2200" b="1"/>
              <a:t>语句</a:t>
            </a: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200" b="1"/>
              <a:t>  继续语句，</a:t>
            </a:r>
            <a:r>
              <a:rPr kumimoji="1" lang="en-US" altLang="zh-CN" sz="2200" b="1">
                <a:solidFill>
                  <a:srgbClr val="3366FF"/>
                </a:solidFill>
              </a:rPr>
              <a:t>CONTINUE</a:t>
            </a:r>
            <a:r>
              <a:rPr kumimoji="1" lang="en-US" altLang="zh-CN" sz="2200" b="1"/>
              <a:t> </a:t>
            </a:r>
            <a:r>
              <a:rPr kumimoji="1" lang="zh-CN" altLang="en-US" sz="2200" b="1"/>
              <a:t>语句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684213" y="1700213"/>
            <a:ext cx="74882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>
                <a:latin typeface="Verdana" pitchFamily="34" charset="0"/>
              </a:rPr>
              <a:t>流控制语句是一组用来改变语句执行顺序的语句。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11188" y="1603375"/>
            <a:ext cx="1233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200" b="1">
                <a:latin typeface="Tahoma" pitchFamily="34" charset="0"/>
              </a:rPr>
              <a:t> </a:t>
            </a:r>
            <a:r>
              <a:rPr kumimoji="1" lang="zh-CN" altLang="en-US" sz="2200" b="1">
                <a:latin typeface="Tahoma" pitchFamily="34" charset="0"/>
              </a:rPr>
              <a:t>语句块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827088" y="1989138"/>
            <a:ext cx="806608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b="1"/>
              <a:t>        </a:t>
            </a:r>
            <a:r>
              <a:rPr lang="zh-CN" altLang="en-US" sz="2200" b="1"/>
              <a:t>语句块语句将一组包含两条或两条以上</a:t>
            </a:r>
            <a:r>
              <a:rPr lang="en-US" altLang="zh-CN" sz="2200" b="1"/>
              <a:t>Transact-SQL</a:t>
            </a:r>
            <a:r>
              <a:rPr lang="zh-CN" altLang="en-US" sz="2200" b="1"/>
              <a:t>语句</a:t>
            </a:r>
          </a:p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b="1"/>
              <a:t>作为一个单元来执行。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051050" y="3068638"/>
            <a:ext cx="4572000" cy="1311275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BEGIN</a:t>
            </a:r>
            <a:br>
              <a:rPr kumimoji="1" lang="en-US" altLang="zh-CN" sz="2000" b="1">
                <a:solidFill>
                  <a:schemeClr val="hlink"/>
                </a:solidFill>
              </a:rPr>
            </a:br>
            <a:r>
              <a:rPr kumimoji="1" lang="en-US" altLang="zh-CN" sz="2000" b="1"/>
              <a:t>         &lt;Transact-SQL  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 </a:t>
            </a:r>
            <a:br>
              <a:rPr kumimoji="1" lang="en-US" altLang="zh-CN" sz="2000" b="1"/>
            </a:br>
            <a:r>
              <a:rPr kumimoji="1" lang="en-US" altLang="zh-CN" sz="2000" b="1">
                <a:solidFill>
                  <a:schemeClr val="hlink"/>
                </a:solidFill>
              </a:rPr>
              <a:t>END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827088" y="4365625"/>
            <a:ext cx="7345362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b="1">
                <a:solidFill>
                  <a:schemeClr val="accent2"/>
                </a:solidFill>
              </a:rPr>
              <a:t>说明：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200" b="1"/>
              <a:t>  </a:t>
            </a:r>
            <a:r>
              <a:rPr kumimoji="1" lang="en-US" altLang="zh-CN" sz="2200" b="1"/>
              <a:t>BEGIN </a:t>
            </a:r>
            <a:r>
              <a:rPr kumimoji="1" lang="zh-CN" altLang="en-US" sz="2200" b="1"/>
              <a:t>和 </a:t>
            </a:r>
            <a:r>
              <a:rPr kumimoji="1" lang="en-US" altLang="zh-CN" sz="2200" b="1"/>
              <a:t>END </a:t>
            </a:r>
            <a:r>
              <a:rPr kumimoji="1" lang="zh-CN" altLang="en-US" sz="2200" b="1"/>
              <a:t>语句必须成对使用。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200" b="1"/>
              <a:t>  </a:t>
            </a:r>
            <a:r>
              <a:rPr kumimoji="1" lang="en-US" altLang="zh-CN" sz="2200" b="1"/>
              <a:t>BEGIN </a:t>
            </a:r>
            <a:r>
              <a:rPr kumimoji="1" lang="zh-CN" altLang="en-US" sz="2200" b="1"/>
              <a:t>语句行后为 </a:t>
            </a:r>
            <a:r>
              <a:rPr kumimoji="1" lang="en-US" altLang="zh-CN" sz="2200" b="1"/>
              <a:t>Transact-SQL </a:t>
            </a:r>
            <a:r>
              <a:rPr kumimoji="1" lang="zh-CN" altLang="en-US" sz="2200" b="1"/>
              <a:t>语句块。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200" b="1"/>
              <a:t>  </a:t>
            </a:r>
            <a:r>
              <a:rPr kumimoji="1" lang="en-US" altLang="zh-CN" sz="2200" b="1"/>
              <a:t>END </a:t>
            </a:r>
            <a:r>
              <a:rPr kumimoji="1" lang="zh-CN" altLang="en-US" sz="2200" b="1"/>
              <a:t>语句行指示语句块结束。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827088" y="3068638"/>
            <a:ext cx="8397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 b="1">
                <a:solidFill>
                  <a:schemeClr val="accent2"/>
                </a:solidFill>
              </a:rPr>
              <a:t>语法</a:t>
            </a:r>
            <a:r>
              <a:rPr kumimoji="1" lang="en-US" altLang="zh-CN" sz="22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animBg="1"/>
      <p:bldP spid="110599" grpId="0"/>
      <p:bldP spid="1106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11188" y="1628775"/>
            <a:ext cx="1871662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200" b="1"/>
              <a:t> </a:t>
            </a:r>
            <a:r>
              <a:rPr kumimoji="1" lang="zh-CN" altLang="en-US" sz="2200" b="1"/>
              <a:t>条件语句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908175" y="2276475"/>
            <a:ext cx="4176713" cy="1755775"/>
          </a:xfrm>
          <a:prstGeom prst="rect">
            <a:avLst/>
          </a:prstGeom>
          <a:solidFill>
            <a:srgbClr val="FFFF99"/>
          </a:solidFill>
          <a:ln w="1905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en-US" altLang="zh-CN" sz="2000" b="1">
                <a:solidFill>
                  <a:schemeClr val="tx2"/>
                </a:solidFill>
              </a:rPr>
              <a:t> IF   &lt;</a:t>
            </a:r>
            <a:r>
              <a:rPr kumimoji="1" lang="zh-CN" altLang="en-US" sz="2000" b="1">
                <a:solidFill>
                  <a:schemeClr val="tx2"/>
                </a:solidFill>
              </a:rPr>
              <a:t>条件表达式</a:t>
            </a:r>
            <a:r>
              <a:rPr kumimoji="1" lang="en-US" altLang="zh-CN" sz="2000" b="1">
                <a:solidFill>
                  <a:schemeClr val="tx2"/>
                </a:solidFill>
              </a:rPr>
              <a:t>&gt;</a:t>
            </a:r>
          </a:p>
          <a:p>
            <a:pPr algn="l">
              <a:lnSpc>
                <a:spcPct val="135000"/>
              </a:lnSpc>
            </a:pPr>
            <a:r>
              <a:rPr kumimoji="1" lang="en-US" altLang="zh-CN" sz="2000" b="1">
                <a:solidFill>
                  <a:schemeClr val="tx2"/>
                </a:solidFill>
              </a:rPr>
              <a:t>        &lt;Transact-SQL </a:t>
            </a:r>
            <a:r>
              <a:rPr kumimoji="1" lang="zh-CN" altLang="en-US" sz="2000" b="1">
                <a:solidFill>
                  <a:schemeClr val="tx2"/>
                </a:solidFill>
              </a:rPr>
              <a:t>语句序列</a:t>
            </a:r>
            <a:r>
              <a:rPr kumimoji="1" lang="en-US" altLang="zh-CN" sz="2000" b="1">
                <a:solidFill>
                  <a:schemeClr val="tx2"/>
                </a:solidFill>
              </a:rPr>
              <a:t>1&gt; </a:t>
            </a:r>
            <a:br>
              <a:rPr kumimoji="1" lang="en-US" altLang="zh-CN" sz="2000" b="1">
                <a:solidFill>
                  <a:schemeClr val="tx2"/>
                </a:solidFill>
              </a:rPr>
            </a:br>
            <a:r>
              <a:rPr kumimoji="1" lang="en-US" altLang="zh-CN" sz="2000" b="1">
                <a:solidFill>
                  <a:schemeClr val="tx2"/>
                </a:solidFill>
              </a:rPr>
              <a:t> [ELSE [IF </a:t>
            </a:r>
            <a:r>
              <a:rPr kumimoji="1" lang="zh-CN" altLang="en-US" sz="2000" b="1">
                <a:solidFill>
                  <a:schemeClr val="tx2"/>
                </a:solidFill>
              </a:rPr>
              <a:t>条件表达式</a:t>
            </a:r>
            <a:r>
              <a:rPr kumimoji="1" lang="en-US" altLang="zh-CN" sz="2000" b="1">
                <a:solidFill>
                  <a:schemeClr val="tx2"/>
                </a:solidFill>
              </a:rPr>
              <a:t>]</a:t>
            </a:r>
            <a:br>
              <a:rPr kumimoji="1" lang="en-US" altLang="zh-CN" sz="2000" b="1">
                <a:solidFill>
                  <a:schemeClr val="tx2"/>
                </a:solidFill>
              </a:rPr>
            </a:br>
            <a:r>
              <a:rPr kumimoji="1" lang="en-US" altLang="zh-CN" sz="2000" b="1">
                <a:solidFill>
                  <a:schemeClr val="tx2"/>
                </a:solidFill>
              </a:rPr>
              <a:t>        &lt;Transact-SQL </a:t>
            </a:r>
            <a:r>
              <a:rPr kumimoji="1" lang="zh-CN" altLang="en-US" sz="2000" b="1">
                <a:solidFill>
                  <a:schemeClr val="tx2"/>
                </a:solidFill>
              </a:rPr>
              <a:t>语句序列</a:t>
            </a:r>
            <a:r>
              <a:rPr kumimoji="1" lang="en-US" altLang="zh-CN" sz="2000" b="1">
                <a:solidFill>
                  <a:schemeClr val="tx2"/>
                </a:solidFill>
              </a:rPr>
              <a:t>2&gt; ]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827088" y="4292600"/>
            <a:ext cx="770572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说明：</a:t>
            </a:r>
          </a:p>
          <a:p>
            <a:pPr algn="l">
              <a:lnSpc>
                <a:spcPct val="135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000" b="1"/>
              <a:t>  可以在其它 </a:t>
            </a:r>
            <a:r>
              <a:rPr kumimoji="1" lang="en-US" altLang="zh-CN" sz="2000" b="1"/>
              <a:t>IF </a:t>
            </a:r>
            <a:r>
              <a:rPr kumimoji="1" lang="zh-CN" altLang="en-US" sz="2000" b="1"/>
              <a:t>之后或在 </a:t>
            </a:r>
            <a:r>
              <a:rPr kumimoji="1" lang="en-US" altLang="zh-CN" sz="2000" b="1"/>
              <a:t>ELSE </a:t>
            </a:r>
            <a:r>
              <a:rPr kumimoji="1" lang="zh-CN" altLang="en-US" sz="2000" b="1"/>
              <a:t>下面，嵌套另一个 </a:t>
            </a:r>
            <a:r>
              <a:rPr kumimoji="1" lang="en-US" altLang="zh-CN" sz="2000" b="1"/>
              <a:t>IF </a:t>
            </a:r>
            <a:r>
              <a:rPr kumimoji="1" lang="zh-CN" altLang="en-US" sz="2000" b="1"/>
              <a:t>语句。</a:t>
            </a:r>
          </a:p>
          <a:p>
            <a:pPr algn="l">
              <a:lnSpc>
                <a:spcPct val="135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000" b="1"/>
              <a:t>  执行过程：如果条件表达式为</a:t>
            </a:r>
            <a:r>
              <a:rPr kumimoji="1" lang="en-US" altLang="zh-CN" sz="2000" b="1"/>
              <a:t>TRUE</a:t>
            </a:r>
            <a:r>
              <a:rPr kumimoji="1" lang="zh-CN" altLang="en-US" sz="2000" b="1"/>
              <a:t>，则执行语句序列</a:t>
            </a:r>
            <a:r>
              <a:rPr kumimoji="1" lang="en-US" altLang="zh-CN" sz="2000" b="1"/>
              <a:t>1</a:t>
            </a:r>
            <a:r>
              <a:rPr kumimoji="1" lang="zh-CN" altLang="en-US" sz="2000" b="1"/>
              <a:t>；如果条</a:t>
            </a:r>
          </a:p>
          <a:p>
            <a:pPr algn="l">
              <a:lnSpc>
                <a:spcPct val="135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/>
              <a:t>    件表达式为</a:t>
            </a:r>
            <a:r>
              <a:rPr kumimoji="1" lang="en-US" altLang="zh-CN" sz="2000" b="1"/>
              <a:t>FALSE</a:t>
            </a:r>
            <a:r>
              <a:rPr kumimoji="1" lang="zh-CN" altLang="en-US" sz="2000" b="1"/>
              <a:t>，就执行语句序列</a:t>
            </a:r>
            <a:r>
              <a:rPr kumimoji="1" lang="en-US" altLang="zh-CN" sz="2000" b="1"/>
              <a:t>2</a:t>
            </a:r>
            <a:r>
              <a:rPr kumimoji="1" lang="zh-CN" altLang="en-US" sz="2000" b="1"/>
              <a:t>。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827088" y="2349500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语法：</a:t>
            </a:r>
            <a:r>
              <a:rPr kumimoji="1" lang="zh-CN" altLang="en-US" sz="2000">
                <a:solidFill>
                  <a:schemeClr val="accent2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6948488" y="2708275"/>
            <a:ext cx="2016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67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/>
              <a:t>条件表达式的值为</a:t>
            </a:r>
            <a:r>
              <a:rPr lang="zh-CN" altLang="en-US" b="1">
                <a:solidFill>
                  <a:srgbClr val="FF0066"/>
                </a:solidFill>
              </a:rPr>
              <a:t>真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948488" y="3573463"/>
            <a:ext cx="20161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67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/>
              <a:t>条件表达式的值为</a:t>
            </a:r>
            <a:r>
              <a:rPr lang="zh-CN" altLang="en-US" b="1">
                <a:solidFill>
                  <a:srgbClr val="FF0066"/>
                </a:solidFill>
              </a:rPr>
              <a:t>假</a:t>
            </a: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6084888" y="2924175"/>
            <a:ext cx="7191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6084888" y="3789363"/>
            <a:ext cx="7191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2" grpId="0"/>
      <p:bldP spid="111623" grpId="0"/>
      <p:bldP spid="111625" grpId="0"/>
      <p:bldP spid="111626" grpId="0"/>
      <p:bldP spid="111627" grpId="0" animBg="1"/>
      <p:bldP spid="1116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55650" y="1700213"/>
            <a:ext cx="6408738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问题：有关系如下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b="1"/>
              <a:t>             </a:t>
            </a:r>
            <a:r>
              <a:rPr kumimoji="1" lang="en-US" altLang="zh-CN" sz="2200" b="1"/>
              <a:t>student(sno,sname,sage,ssex,clno)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 b="1"/>
              <a:t>             course(cno,cname,ccredit)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 b="1"/>
              <a:t>             score(sno,cno,grade)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200" b="1"/>
              <a:t>要求：查询学生安然的数据库成绩是否及格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619250" y="4164013"/>
            <a:ext cx="44196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成绩表</a:t>
            </a:r>
            <a:r>
              <a:rPr kumimoji="1" lang="en-US" altLang="zh-CN" sz="2200" b="1"/>
              <a:t>score</a:t>
            </a:r>
            <a:r>
              <a:rPr kumimoji="1" lang="zh-CN" altLang="en-US" sz="2200" b="1"/>
              <a:t>中只有学生的</a:t>
            </a:r>
            <a:r>
              <a:rPr kumimoji="1" lang="en-US" altLang="zh-CN" sz="2200" b="1"/>
              <a:t>sno</a:t>
            </a:r>
            <a:r>
              <a:rPr kumimoji="1" lang="zh-CN" altLang="en-US" sz="2200" b="1"/>
              <a:t>和</a:t>
            </a:r>
            <a:r>
              <a:rPr kumimoji="1" lang="en-US" altLang="zh-CN" sz="2200" b="1"/>
              <a:t>cno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1619250" y="4652963"/>
            <a:ext cx="60515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第一步，确定安然的学号和数据库课程的课程号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755650" y="4092575"/>
            <a:ext cx="10271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分析：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1619250" y="5133975"/>
            <a:ext cx="241935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第二步，获得成绩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1619250" y="5661025"/>
            <a:ext cx="7215188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第三步，根据得到的成绩值，用</a:t>
            </a:r>
            <a:r>
              <a:rPr kumimoji="1" lang="en-US" altLang="zh-CN" sz="2200" b="1"/>
              <a:t>if…else</a:t>
            </a:r>
            <a:r>
              <a:rPr kumimoji="1" lang="zh-CN" altLang="en-US" sz="2200" b="1"/>
              <a:t>语句判断是否及格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79" grpId="0"/>
      <p:bldP spid="131080" grpId="0"/>
      <p:bldP spid="131081" grpId="0"/>
      <p:bldP spid="131082" grpId="0"/>
      <p:bldP spid="131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11188" y="836613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什么是</a:t>
            </a:r>
            <a:r>
              <a:rPr lang="en-US" altLang="zh-CN" sz="3000" b="1">
                <a:ea typeface="黑体" pitchFamily="2" charset="-122"/>
              </a:rPr>
              <a:t>T-SQL</a:t>
            </a:r>
            <a:r>
              <a:rPr lang="zh-CN" altLang="en-US" sz="3000" b="1">
                <a:ea typeface="黑体" pitchFamily="2" charset="-122"/>
              </a:rPr>
              <a:t>？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484438" y="1916113"/>
            <a:ext cx="1655762" cy="5048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b="1"/>
              <a:t>SQL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042988" y="3429000"/>
            <a:ext cx="1728787" cy="5048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b="1"/>
              <a:t>T-SQL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779838" y="3429000"/>
            <a:ext cx="1655762" cy="5048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b="1"/>
              <a:t>PL/SQL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971550" y="4797425"/>
            <a:ext cx="1800225" cy="5048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b="1"/>
              <a:t>SQL Server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779838" y="4797425"/>
            <a:ext cx="1728787" cy="5048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400" b="1"/>
              <a:t>Oracle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>
            <a:off x="1908175" y="2492375"/>
            <a:ext cx="13684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3276600" y="2492375"/>
            <a:ext cx="1366838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1835150" y="4005263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>
            <a:off x="4643438" y="4005263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6011863" y="2781300"/>
            <a:ext cx="29527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156325" y="1989138"/>
            <a:ext cx="2808288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chemeClr val="accent2"/>
                </a:solidFill>
                <a:latin typeface="Verdana" pitchFamily="34" charset="0"/>
              </a:rPr>
              <a:t>标准的结构化查询语言</a:t>
            </a: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6516688" y="3500438"/>
            <a:ext cx="2087562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chemeClr val="accent2"/>
                </a:solidFill>
              </a:rPr>
              <a:t>扩展的</a:t>
            </a:r>
            <a:r>
              <a:rPr lang="en-US" altLang="zh-CN" sz="2000" b="1">
                <a:solidFill>
                  <a:schemeClr val="accent2"/>
                </a:solidFill>
              </a:rPr>
              <a:t>SQL</a:t>
            </a:r>
            <a:r>
              <a:rPr lang="zh-CN" altLang="en-US" sz="2000" b="1">
                <a:solidFill>
                  <a:schemeClr val="accent2"/>
                </a:solidFill>
              </a:rPr>
              <a:t>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827088" y="2276475"/>
            <a:ext cx="7777162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noProof="1"/>
              <a:t>declare @</a:t>
            </a:r>
            <a:r>
              <a:rPr lang="en-US" altLang="zh-CN" sz="2200" b="1"/>
              <a:t>grade </a:t>
            </a:r>
            <a:r>
              <a:rPr lang="en-US" altLang="zh-CN" sz="2200" b="1" noProof="1"/>
              <a:t> int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select @</a:t>
            </a:r>
            <a:r>
              <a:rPr lang="en-US" altLang="zh-CN" sz="2200" b="1"/>
              <a:t>grade</a:t>
            </a:r>
            <a:r>
              <a:rPr lang="en-US" altLang="zh-CN" sz="2200" b="1" noProof="1"/>
              <a:t>=grade from </a:t>
            </a:r>
            <a:r>
              <a:rPr lang="en-US" altLang="zh-CN" sz="2200" b="1"/>
              <a:t>score</a:t>
            </a:r>
            <a:r>
              <a:rPr lang="en-US" altLang="zh-CN" sz="2200" b="1" noProof="1"/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where sno=(select sno from student where sname='</a:t>
            </a:r>
            <a:r>
              <a:rPr lang="zh-CN" altLang="en-US" sz="2200" b="1" noProof="1"/>
              <a:t>安然</a:t>
            </a:r>
            <a:r>
              <a:rPr lang="zh-CN" altLang="zh-CN" sz="2200" b="1" noProof="1"/>
              <a:t>')</a:t>
            </a:r>
          </a:p>
          <a:p>
            <a:pPr algn="l">
              <a:lnSpc>
                <a:spcPct val="125000"/>
              </a:lnSpc>
            </a:pPr>
            <a:r>
              <a:rPr lang="zh-CN" altLang="zh-CN" sz="2200" b="1" noProof="1"/>
              <a:t>      </a:t>
            </a:r>
            <a:r>
              <a:rPr lang="en-US" altLang="zh-CN" sz="2200" b="1"/>
              <a:t>     </a:t>
            </a:r>
            <a:r>
              <a:rPr lang="en-US" altLang="zh-CN" sz="2200" b="1" noProof="1"/>
              <a:t>and cno=(select cno from </a:t>
            </a:r>
            <a:r>
              <a:rPr lang="en-US" altLang="zh-CN" sz="2200" b="1"/>
              <a:t>course</a:t>
            </a:r>
            <a:r>
              <a:rPr lang="en-US" altLang="zh-CN" sz="2200" b="1" noProof="1"/>
              <a:t> where cname='</a:t>
            </a:r>
            <a:r>
              <a:rPr lang="zh-CN" altLang="en-US" sz="2200" b="1" noProof="1"/>
              <a:t>数据库</a:t>
            </a:r>
            <a:r>
              <a:rPr lang="zh-CN" altLang="zh-CN" sz="2200" b="1" noProof="1"/>
              <a:t>')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if @</a:t>
            </a:r>
            <a:r>
              <a:rPr lang="en-US" altLang="zh-CN" sz="2200" b="1"/>
              <a:t>grade</a:t>
            </a:r>
            <a:r>
              <a:rPr lang="en-US" altLang="zh-CN" sz="2200" b="1" noProof="1"/>
              <a:t>&gt;=60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</a:t>
            </a:r>
            <a:r>
              <a:rPr lang="en-US" altLang="zh-CN" sz="2200" b="1"/>
              <a:t> </a:t>
            </a:r>
            <a:r>
              <a:rPr lang="en-US" altLang="zh-CN" sz="2200" b="1" noProof="1"/>
              <a:t> print '</a:t>
            </a:r>
            <a:r>
              <a:rPr lang="zh-CN" altLang="en-US" sz="2200" b="1" noProof="1"/>
              <a:t>及格</a:t>
            </a:r>
            <a:r>
              <a:rPr lang="zh-CN" altLang="zh-CN" sz="2200" b="1" noProof="1"/>
              <a:t>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else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 </a:t>
            </a:r>
            <a:r>
              <a:rPr lang="en-US" altLang="zh-CN" sz="2200" b="1"/>
              <a:t> </a:t>
            </a:r>
            <a:r>
              <a:rPr lang="en-US" altLang="zh-CN" sz="2200" b="1" noProof="1"/>
              <a:t>print '</a:t>
            </a:r>
            <a:r>
              <a:rPr lang="zh-CN" altLang="en-US" sz="2200" b="1" noProof="1"/>
              <a:t>不及格</a:t>
            </a:r>
            <a:r>
              <a:rPr lang="zh-CN" altLang="zh-CN" sz="2200" b="1" noProof="1"/>
              <a:t>'</a:t>
            </a:r>
            <a:endParaRPr lang="en-US" altLang="zh-CN" sz="2200" b="1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827088" y="1700213"/>
            <a:ext cx="102711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程序：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067175" y="4292600"/>
            <a:ext cx="4572000" cy="1698625"/>
          </a:xfrm>
          <a:prstGeom prst="rect">
            <a:avLst/>
          </a:prstGeom>
          <a:solidFill>
            <a:srgbClr val="FFFF99"/>
          </a:solidFill>
          <a:ln w="1905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问题： </a:t>
            </a:r>
          </a:p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根据数据库这门课程的平均成绩，进行判断成绩良（</a:t>
            </a:r>
            <a:r>
              <a:rPr kumimoji="1" lang="en-US" altLang="zh-CN" sz="2000" b="1">
                <a:solidFill>
                  <a:schemeClr val="hlink"/>
                </a:solidFill>
              </a:rPr>
              <a:t>&gt;=85</a:t>
            </a:r>
            <a:r>
              <a:rPr kumimoji="1" lang="zh-CN" altLang="en-US" sz="2000" b="1">
                <a:solidFill>
                  <a:schemeClr val="hlink"/>
                </a:solidFill>
              </a:rPr>
              <a:t>分），一般（</a:t>
            </a:r>
            <a:r>
              <a:rPr kumimoji="1" lang="en-US" altLang="zh-CN" sz="2000" b="1">
                <a:solidFill>
                  <a:schemeClr val="hlink"/>
                </a:solidFill>
              </a:rPr>
              <a:t>&gt;=70</a:t>
            </a:r>
            <a:r>
              <a:rPr kumimoji="1" lang="zh-CN" altLang="en-US" sz="2000" b="1">
                <a:solidFill>
                  <a:schemeClr val="hlink"/>
                </a:solidFill>
              </a:rPr>
              <a:t>分），较差（</a:t>
            </a:r>
            <a:r>
              <a:rPr kumimoji="1" lang="en-US" altLang="zh-CN" sz="2000" b="1">
                <a:solidFill>
                  <a:schemeClr val="hlink"/>
                </a:solidFill>
              </a:rPr>
              <a:t>&lt;70</a:t>
            </a:r>
            <a:r>
              <a:rPr kumimoji="1" lang="zh-CN" altLang="en-US" sz="2000" b="1">
                <a:solidFill>
                  <a:schemeClr val="hlink"/>
                </a:solidFill>
              </a:rPr>
              <a:t>分）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91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827088" y="1628775"/>
            <a:ext cx="280828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200" b="1"/>
              <a:t>   </a:t>
            </a:r>
            <a:r>
              <a:rPr kumimoji="1" lang="zh-CN" altLang="en-US" sz="2200" b="1"/>
              <a:t>循环语句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268538" y="2781300"/>
            <a:ext cx="4572000" cy="993775"/>
          </a:xfrm>
          <a:prstGeom prst="rect">
            <a:avLst/>
          </a:prstGeom>
          <a:solidFill>
            <a:srgbClr val="FFFF00"/>
          </a:solidFill>
          <a:ln w="1905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WHILE</a:t>
            </a:r>
            <a:r>
              <a:rPr kumimoji="1" lang="en-US" altLang="zh-CN" sz="2000" b="1"/>
              <a:t>  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000" b="1"/>
              <a:t>                 &lt;Transact-SQL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187450" y="3860800"/>
            <a:ext cx="7345363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zh-CN" altLang="en-US" sz="2200" b="1">
                <a:solidFill>
                  <a:schemeClr val="accent2"/>
                </a:solidFill>
              </a:rPr>
              <a:t>说明：</a:t>
            </a:r>
          </a:p>
          <a:p>
            <a:pPr algn="l">
              <a:lnSpc>
                <a:spcPct val="145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200" b="1"/>
              <a:t>  </a:t>
            </a:r>
            <a:r>
              <a:rPr kumimoji="1" lang="zh-CN" altLang="en-US" sz="2200" b="1">
                <a:latin typeface="Tahoma" pitchFamily="34" charset="0"/>
              </a:rPr>
              <a:t>只要指定的条件为真，就重复执行语句。</a:t>
            </a:r>
          </a:p>
          <a:p>
            <a:pPr algn="l">
              <a:lnSpc>
                <a:spcPct val="145000"/>
              </a:lnSpc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kumimoji="1" lang="zh-CN" altLang="en-US" sz="2200" b="1">
                <a:latin typeface="Tahoma" pitchFamily="34" charset="0"/>
              </a:rPr>
              <a:t>  在循环语句中，可以使用</a:t>
            </a:r>
            <a:r>
              <a:rPr kumimoji="1" lang="zh-CN" altLang="en-US" sz="2200">
                <a:latin typeface="Tahoma" pitchFamily="34" charset="0"/>
              </a:rPr>
              <a:t> </a:t>
            </a:r>
            <a:r>
              <a:rPr kumimoji="1" lang="en-US" altLang="zh-CN" sz="2200">
                <a:latin typeface="Tahoma" pitchFamily="34" charset="0"/>
              </a:rPr>
              <a:t>BREAK </a:t>
            </a:r>
            <a:r>
              <a:rPr kumimoji="1" lang="zh-CN" altLang="en-US" sz="2200" b="1">
                <a:latin typeface="Tahoma" pitchFamily="34" charset="0"/>
              </a:rPr>
              <a:t>和 </a:t>
            </a:r>
            <a:r>
              <a:rPr kumimoji="1" lang="en-US" altLang="zh-CN" sz="2200">
                <a:latin typeface="Tahoma" pitchFamily="34" charset="0"/>
              </a:rPr>
              <a:t>CONTINUE </a:t>
            </a:r>
            <a:r>
              <a:rPr kumimoji="1" lang="zh-CN" altLang="en-US" sz="2200" b="1">
                <a:latin typeface="Tahoma" pitchFamily="34" charset="0"/>
              </a:rPr>
              <a:t>关键字</a:t>
            </a:r>
          </a:p>
          <a:p>
            <a:pPr algn="l">
              <a:lnSpc>
                <a:spcPct val="145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kumimoji="1" lang="zh-CN" altLang="en-US" sz="2200" b="1">
                <a:latin typeface="Tahoma" pitchFamily="34" charset="0"/>
              </a:rPr>
              <a:t>    在循环内部控制循环语句的执行。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187450" y="2420938"/>
            <a:ext cx="10271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 b="1">
                <a:solidFill>
                  <a:schemeClr val="accent2"/>
                </a:solidFill>
                <a:latin typeface="Tahoma" pitchFamily="34" charset="0"/>
              </a:rPr>
              <a:t>语法：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/>
      <p:bldP spid="1126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84213" y="1700213"/>
            <a:ext cx="284797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>
                <a:solidFill>
                  <a:schemeClr val="accent2"/>
                </a:solidFill>
              </a:rPr>
              <a:t>例：计算</a:t>
            </a:r>
            <a:r>
              <a:rPr kumimoji="1" lang="en-US" altLang="zh-CN" sz="2200" b="1">
                <a:solidFill>
                  <a:schemeClr val="accent2"/>
                </a:solidFill>
              </a:rPr>
              <a:t>1……10</a:t>
            </a:r>
            <a:r>
              <a:rPr kumimoji="1" lang="zh-CN" altLang="en-US" sz="2200" b="1">
                <a:solidFill>
                  <a:schemeClr val="accent2"/>
                </a:solidFill>
              </a:rPr>
              <a:t>之和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258888" y="2349500"/>
            <a:ext cx="748823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 noProof="1"/>
              <a:t>declare @x int,@sum int</a:t>
            </a:r>
          </a:p>
          <a:p>
            <a:pPr algn="l"/>
            <a:r>
              <a:rPr lang="en-US" altLang="zh-CN" sz="2400" b="1" noProof="1"/>
              <a:t>set @x=1</a:t>
            </a:r>
          </a:p>
          <a:p>
            <a:pPr algn="l"/>
            <a:r>
              <a:rPr lang="en-US" altLang="zh-CN" sz="2400" b="1" noProof="1"/>
              <a:t>set @sum=0</a:t>
            </a:r>
          </a:p>
          <a:p>
            <a:pPr algn="l"/>
            <a:r>
              <a:rPr lang="en-US" altLang="zh-CN" sz="2400" b="1" noProof="1"/>
              <a:t>while @x&lt;=10</a:t>
            </a:r>
          </a:p>
          <a:p>
            <a:pPr algn="l"/>
            <a:r>
              <a:rPr lang="en-US" altLang="zh-CN" sz="2400" b="1" noProof="1"/>
              <a:t>   begin</a:t>
            </a:r>
          </a:p>
          <a:p>
            <a:pPr algn="l"/>
            <a:r>
              <a:rPr lang="en-US" altLang="zh-CN" sz="2400" b="1" noProof="1"/>
              <a:t>     </a:t>
            </a:r>
            <a:r>
              <a:rPr lang="en-US" altLang="zh-CN" sz="2400" b="1"/>
              <a:t> </a:t>
            </a:r>
            <a:r>
              <a:rPr lang="en-US" altLang="zh-CN" sz="2400" b="1" noProof="1"/>
              <a:t>select @sum=@sum+@x </a:t>
            </a:r>
          </a:p>
          <a:p>
            <a:pPr algn="l"/>
            <a:r>
              <a:rPr lang="en-US" altLang="zh-CN" sz="2400" b="1" noProof="1"/>
              <a:t>     </a:t>
            </a:r>
            <a:r>
              <a:rPr lang="en-US" altLang="zh-CN" sz="2400" b="1"/>
              <a:t> </a:t>
            </a:r>
            <a:r>
              <a:rPr lang="en-US" altLang="zh-CN" sz="2400" b="1" noProof="1"/>
              <a:t>select @x=@x+1</a:t>
            </a:r>
          </a:p>
          <a:p>
            <a:pPr algn="l"/>
            <a:r>
              <a:rPr lang="en-US" altLang="zh-CN" sz="2400" b="1" noProof="1"/>
              <a:t>   end</a:t>
            </a:r>
          </a:p>
          <a:p>
            <a:pPr algn="l"/>
            <a:r>
              <a:rPr lang="en-US" altLang="zh-CN" sz="2400" b="1" noProof="1"/>
              <a:t>print 'now @sum is'+space(1)+cast(@sum as char(2))</a:t>
            </a:r>
            <a:endParaRPr lang="en-US" altLang="zh-CN" sz="2400" b="1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5219700" y="1773238"/>
            <a:ext cx="3673475" cy="18161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89020"/>
                  <a:invGamma/>
                </a:srgbClr>
              </a:gs>
              <a:gs pos="100000">
                <a:srgbClr val="FFCC00">
                  <a:alpha val="37000"/>
                </a:srgbClr>
              </a:gs>
            </a:gsLst>
            <a:lin ang="54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b="1"/>
              <a:t>分析：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b="1"/>
              <a:t>第一步，需要两个变量，一个变量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b="1"/>
              <a:t>                用于从</a:t>
            </a:r>
            <a:r>
              <a:rPr kumimoji="1" lang="en-US" altLang="zh-CN" b="1"/>
              <a:t>1</a:t>
            </a:r>
            <a:r>
              <a:rPr kumimoji="1" lang="zh-CN" altLang="en-US" b="1"/>
              <a:t>变到</a:t>
            </a:r>
            <a:r>
              <a:rPr kumimoji="1" lang="en-US" altLang="zh-CN" b="1"/>
              <a:t>10</a:t>
            </a:r>
            <a:r>
              <a:rPr kumimoji="1" lang="zh-CN" altLang="en-US" b="1"/>
              <a:t>，另一个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b="1"/>
              <a:t>                变量用于存储累加和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b="1"/>
              <a:t>第二步，使用循环语句进行累加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/>
      <p:bldP spid="1300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11188" y="1628775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b="1">
                <a:latin typeface="宋体" charset="-122"/>
              </a:rPr>
              <a:t> </a:t>
            </a:r>
            <a:r>
              <a:rPr kumimoji="1" lang="zh-CN" altLang="en-US" sz="2000" b="1">
                <a:latin typeface="宋体" charset="-122"/>
              </a:rPr>
              <a:t>分支语句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971550" y="2133600"/>
            <a:ext cx="5976938" cy="21145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CASE</a:t>
            </a:r>
            <a:r>
              <a:rPr kumimoji="1" lang="en-US" altLang="zh-CN" sz="2000" b="1"/>
              <a:t>   &lt;</a:t>
            </a:r>
            <a:r>
              <a:rPr kumimoji="1" lang="zh-CN" altLang="en-US" sz="2000" b="1"/>
              <a:t>条件判断表达式</a:t>
            </a:r>
            <a:r>
              <a:rPr kumimoji="1" lang="en-US" altLang="zh-CN" sz="2000" b="1"/>
              <a:t>&gt;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/>
              <a:t>            </a:t>
            </a:r>
            <a:r>
              <a:rPr kumimoji="1" lang="en-US" altLang="zh-CN" sz="2000" b="1">
                <a:solidFill>
                  <a:schemeClr val="hlink"/>
                </a:solidFill>
              </a:rPr>
              <a:t>WHEN</a:t>
            </a:r>
            <a:r>
              <a:rPr kumimoji="1" lang="en-US" altLang="zh-CN" sz="2000" b="1"/>
              <a:t>   &lt;</a:t>
            </a:r>
            <a:r>
              <a:rPr kumimoji="1" lang="zh-CN" altLang="en-US" sz="2000" b="1"/>
              <a:t>表达式</a:t>
            </a:r>
            <a:r>
              <a:rPr kumimoji="1" lang="en-US" altLang="zh-CN" sz="2000" b="1"/>
              <a:t>&gt;</a:t>
            </a:r>
            <a:r>
              <a:rPr kumimoji="1" lang="en-US" altLang="zh-CN" sz="2000" b="1" i="1"/>
              <a:t>    </a:t>
            </a:r>
            <a:r>
              <a:rPr kumimoji="1" lang="en-US" altLang="zh-CN" sz="2000" b="1">
                <a:solidFill>
                  <a:schemeClr val="hlink"/>
                </a:solidFill>
              </a:rPr>
              <a:t>THEN   </a:t>
            </a:r>
            <a:r>
              <a:rPr kumimoji="1" lang="en-US" altLang="zh-CN" sz="2000" b="1"/>
              <a:t>&lt;</a:t>
            </a:r>
            <a:r>
              <a:rPr kumimoji="1" lang="zh-CN" altLang="en-US" sz="2000" b="1"/>
              <a:t>结果表达式</a:t>
            </a:r>
            <a:r>
              <a:rPr kumimoji="1" lang="en-US" altLang="zh-CN" sz="2000" b="1"/>
              <a:t>&gt;  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/>
              <a:t>            [ ...</a:t>
            </a:r>
            <a:r>
              <a:rPr kumimoji="1" lang="en-US" altLang="zh-CN" sz="2000" b="1" i="1"/>
              <a:t>n </a:t>
            </a:r>
            <a:r>
              <a:rPr kumimoji="1" lang="en-US" altLang="zh-CN" sz="2000" b="1"/>
              <a:t>]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/>
              <a:t>            [</a:t>
            </a:r>
            <a:r>
              <a:rPr kumimoji="1" lang="en-US" altLang="zh-CN" sz="2000" b="1">
                <a:solidFill>
                  <a:schemeClr val="hlink"/>
                </a:solidFill>
              </a:rPr>
              <a:t>ELSE  </a:t>
            </a:r>
            <a:r>
              <a:rPr kumimoji="1" lang="en-US" altLang="zh-CN" sz="2000" b="1"/>
              <a:t> &lt;</a:t>
            </a:r>
            <a:r>
              <a:rPr kumimoji="1" lang="zh-CN" altLang="en-US" sz="2000" b="1"/>
              <a:t>结果表达式</a:t>
            </a:r>
            <a:r>
              <a:rPr kumimoji="1" lang="en-US" altLang="zh-CN" sz="2000" b="1"/>
              <a:t>&gt;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END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971550" y="4365625"/>
            <a:ext cx="5976938" cy="21145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CASE</a:t>
            </a:r>
            <a:br>
              <a:rPr kumimoji="1" lang="en-US" altLang="zh-CN" sz="2000" b="1">
                <a:solidFill>
                  <a:schemeClr val="hlink"/>
                </a:solidFill>
              </a:rPr>
            </a:br>
            <a:r>
              <a:rPr kumimoji="1" lang="en-US" altLang="zh-CN" sz="2000" b="1"/>
              <a:t>         </a:t>
            </a:r>
            <a:r>
              <a:rPr kumimoji="1" lang="en-US" altLang="zh-CN" sz="2000" b="1">
                <a:solidFill>
                  <a:schemeClr val="hlink"/>
                </a:solidFill>
              </a:rPr>
              <a:t>WHEN </a:t>
            </a:r>
            <a:r>
              <a:rPr kumimoji="1" lang="en-US" altLang="zh-CN" sz="2000" b="1"/>
              <a:t>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  </a:t>
            </a:r>
            <a:r>
              <a:rPr kumimoji="1" lang="en-US" altLang="zh-CN" sz="2000" b="1">
                <a:solidFill>
                  <a:schemeClr val="hlink"/>
                </a:solidFill>
              </a:rPr>
              <a:t>THEN  </a:t>
            </a:r>
            <a:r>
              <a:rPr kumimoji="1" lang="en-US" altLang="zh-CN" sz="2000" b="1"/>
              <a:t>&lt;</a:t>
            </a:r>
            <a:r>
              <a:rPr kumimoji="1" lang="zh-CN" altLang="en-US" sz="2000" b="1"/>
              <a:t>结果表达式</a:t>
            </a:r>
            <a:r>
              <a:rPr kumimoji="1" lang="en-US" altLang="zh-CN" sz="2000" b="1"/>
              <a:t>&gt;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 i="1"/>
              <a:t>         </a:t>
            </a:r>
            <a:r>
              <a:rPr kumimoji="1" lang="en-US" altLang="zh-CN" sz="2000" b="1"/>
              <a:t>[ ...</a:t>
            </a:r>
            <a:r>
              <a:rPr kumimoji="1" lang="en-US" altLang="zh-CN" sz="2000" b="1" i="1"/>
              <a:t>n </a:t>
            </a:r>
            <a:r>
              <a:rPr kumimoji="1" lang="en-US" altLang="zh-CN" sz="2000" b="1"/>
              <a:t>]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/>
              <a:t>         [ </a:t>
            </a:r>
            <a:r>
              <a:rPr kumimoji="1" lang="en-US" altLang="zh-CN" sz="2000" b="1">
                <a:solidFill>
                  <a:schemeClr val="hlink"/>
                </a:solidFill>
              </a:rPr>
              <a:t>ELSE</a:t>
            </a:r>
            <a:r>
              <a:rPr kumimoji="1" lang="en-US" altLang="zh-CN" sz="2000" b="1" i="1"/>
              <a:t>  </a:t>
            </a:r>
            <a:r>
              <a:rPr kumimoji="1" lang="en-US" altLang="zh-CN" sz="2000" b="1"/>
              <a:t>&lt;</a:t>
            </a:r>
            <a:r>
              <a:rPr kumimoji="1" lang="zh-CN" altLang="en-US" sz="2000" b="1"/>
              <a:t>结果表达式</a:t>
            </a:r>
            <a:r>
              <a:rPr kumimoji="1" lang="en-US" altLang="zh-CN" sz="2000" b="1"/>
              <a:t>&gt;]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END</a:t>
            </a:r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>
            <a:off x="7308850" y="2060575"/>
            <a:ext cx="1655763" cy="719138"/>
          </a:xfrm>
          <a:prstGeom prst="cloudCallout">
            <a:avLst>
              <a:gd name="adj1" fmla="val -61120"/>
              <a:gd name="adj2" fmla="val 7008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b="1">
                <a:solidFill>
                  <a:srgbClr val="3366FF"/>
                </a:solidFill>
              </a:rPr>
              <a:t>简单分支</a:t>
            </a:r>
          </a:p>
        </p:txBody>
      </p:sp>
      <p:sp>
        <p:nvSpPr>
          <p:cNvPr id="113674" name="AutoShape 10"/>
          <p:cNvSpPr>
            <a:spLocks noChangeArrowheads="1"/>
          </p:cNvSpPr>
          <p:nvPr/>
        </p:nvSpPr>
        <p:spPr bwMode="auto">
          <a:xfrm>
            <a:off x="7308850" y="4365625"/>
            <a:ext cx="1655763" cy="719138"/>
          </a:xfrm>
          <a:prstGeom prst="cloudCallout">
            <a:avLst>
              <a:gd name="adj1" fmla="val -61120"/>
              <a:gd name="adj2" fmla="val 7008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b="1">
                <a:solidFill>
                  <a:srgbClr val="3366FF"/>
                </a:solidFill>
              </a:rPr>
              <a:t>搜寻分支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70" grpId="0" animBg="1"/>
      <p:bldP spid="113673" grpId="0" animBg="1"/>
      <p:bldP spid="1136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84213" y="1773238"/>
            <a:ext cx="565626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例：采用美国的</a:t>
            </a:r>
            <a:r>
              <a:rPr kumimoji="1" lang="en-US" altLang="zh-CN" sz="2200" b="1"/>
              <a:t>ABCDE</a:t>
            </a:r>
            <a:r>
              <a:rPr kumimoji="1" lang="zh-CN" altLang="en-US" sz="2200" b="1"/>
              <a:t>五级打分制显示成绩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1258888" y="2492375"/>
            <a:ext cx="220662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200" b="1"/>
              <a:t>A</a:t>
            </a:r>
            <a:r>
              <a:rPr kumimoji="1" lang="zh-CN" altLang="en-US" sz="2200" b="1"/>
              <a:t>级：</a:t>
            </a:r>
            <a:r>
              <a:rPr kumimoji="1" lang="en-US" altLang="zh-CN" sz="2200" b="1"/>
              <a:t>90</a:t>
            </a:r>
            <a:r>
              <a:rPr kumimoji="1" lang="zh-CN" altLang="en-US" sz="2200" b="1"/>
              <a:t>分以上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/>
              <a:t>B</a:t>
            </a:r>
            <a:r>
              <a:rPr kumimoji="1" lang="zh-CN" altLang="en-US" sz="2200" b="1"/>
              <a:t>级：</a:t>
            </a:r>
            <a:r>
              <a:rPr kumimoji="1" lang="en-US" altLang="zh-CN" sz="2200" b="1"/>
              <a:t>80 — 89</a:t>
            </a:r>
            <a:r>
              <a:rPr kumimoji="1" lang="zh-CN" altLang="en-US" sz="2200" b="1"/>
              <a:t>分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/>
              <a:t>C</a:t>
            </a:r>
            <a:r>
              <a:rPr kumimoji="1" lang="zh-CN" altLang="en-US" sz="2200" b="1"/>
              <a:t>级：</a:t>
            </a:r>
            <a:r>
              <a:rPr kumimoji="1" lang="en-US" altLang="zh-CN" sz="2200" b="1"/>
              <a:t>70 — 79</a:t>
            </a:r>
            <a:r>
              <a:rPr kumimoji="1" lang="zh-CN" altLang="en-US" sz="2200" b="1"/>
              <a:t>分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/>
              <a:t>D</a:t>
            </a:r>
            <a:r>
              <a:rPr kumimoji="1" lang="zh-CN" altLang="en-US" sz="2200" b="1"/>
              <a:t>级：</a:t>
            </a:r>
            <a:r>
              <a:rPr kumimoji="1" lang="en-US" altLang="zh-CN" sz="2200" b="1"/>
              <a:t>60 — 69</a:t>
            </a:r>
            <a:r>
              <a:rPr kumimoji="1" lang="zh-CN" altLang="en-US" sz="2200" b="1"/>
              <a:t>分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200" b="1"/>
              <a:t>E</a:t>
            </a:r>
            <a:r>
              <a:rPr kumimoji="1" lang="zh-CN" altLang="en-US" sz="2200" b="1"/>
              <a:t>级：</a:t>
            </a:r>
            <a:r>
              <a:rPr kumimoji="1" lang="en-US" altLang="zh-CN" sz="2200" b="1"/>
              <a:t>60</a:t>
            </a:r>
            <a:r>
              <a:rPr kumimoji="1" lang="zh-CN" altLang="en-US" sz="2200" b="1"/>
              <a:t>分以下</a:t>
            </a:r>
          </a:p>
        </p:txBody>
      </p:sp>
      <p:graphicFrame>
        <p:nvGraphicFramePr>
          <p:cNvPr id="133172" name="Group 52"/>
          <p:cNvGraphicFramePr>
            <a:graphicFrameLocks noGrp="1"/>
          </p:cNvGraphicFramePr>
          <p:nvPr/>
        </p:nvGraphicFramePr>
        <p:xfrm>
          <a:off x="5076825" y="2565400"/>
          <a:ext cx="3527425" cy="3009900"/>
        </p:xfrm>
        <a:graphic>
          <a:graphicData uri="http://schemas.openxmlformats.org/drawingml/2006/table">
            <a:tbl>
              <a:tblPr/>
              <a:tblGrid>
                <a:gridCol w="1412875"/>
                <a:gridCol w="1173163"/>
                <a:gridCol w="94138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sno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cno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grade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010125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A001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78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010226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90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010138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B001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81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000101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65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010138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73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000101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C010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69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000234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7088" y="2420938"/>
            <a:ext cx="61023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67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noProof="1"/>
              <a:t>select sno as </a:t>
            </a:r>
            <a:r>
              <a:rPr lang="zh-CN" altLang="en-US" sz="2200" b="1" noProof="1"/>
              <a:t>学号</a:t>
            </a:r>
            <a:r>
              <a:rPr lang="en-US" altLang="zh-CN" sz="2200" b="1" noProof="1"/>
              <a:t>,cno as </a:t>
            </a:r>
            <a:r>
              <a:rPr lang="zh-CN" altLang="en-US" sz="2200" b="1" noProof="1"/>
              <a:t>课程号</a:t>
            </a:r>
            <a:r>
              <a:rPr lang="zh-CN" altLang="zh-CN" sz="2200" b="1" noProof="1"/>
              <a:t>,</a:t>
            </a:r>
            <a:r>
              <a:rPr lang="zh-CN" altLang="en-US" sz="2200" b="1" noProof="1"/>
              <a:t>成绩</a:t>
            </a:r>
            <a:r>
              <a:rPr lang="en-US" altLang="zh-CN" sz="2200" b="1" noProof="1"/>
              <a:t>=case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</a:t>
            </a:r>
            <a:r>
              <a:rPr lang="en-US" altLang="zh-CN" sz="2200" b="1"/>
              <a:t>                                </a:t>
            </a:r>
            <a:r>
              <a:rPr lang="en-US" altLang="zh-CN" sz="2200" b="1" noProof="1"/>
              <a:t> when grade&lt;60 then 'E'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</a:t>
            </a:r>
            <a:r>
              <a:rPr lang="en-US" altLang="zh-CN" sz="2200" b="1"/>
              <a:t>                                </a:t>
            </a:r>
            <a:r>
              <a:rPr lang="en-US" altLang="zh-CN" sz="2200" b="1" noProof="1"/>
              <a:t> when grade&lt;70 then 'D'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</a:t>
            </a:r>
            <a:r>
              <a:rPr lang="en-US" altLang="zh-CN" sz="2200" b="1"/>
              <a:t>                                </a:t>
            </a:r>
            <a:r>
              <a:rPr lang="en-US" altLang="zh-CN" sz="2200" b="1" noProof="1"/>
              <a:t> when grade&lt;80 then 'C'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 </a:t>
            </a:r>
            <a:r>
              <a:rPr lang="en-US" altLang="zh-CN" sz="2200" b="1"/>
              <a:t>                                </a:t>
            </a:r>
            <a:r>
              <a:rPr lang="en-US" altLang="zh-CN" sz="2200" b="1" noProof="1"/>
              <a:t>when grade&lt;90 then 'B'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   </a:t>
            </a:r>
            <a:r>
              <a:rPr lang="en-US" altLang="zh-CN" sz="2200" b="1"/>
              <a:t>                                </a:t>
            </a:r>
            <a:r>
              <a:rPr lang="en-US" altLang="zh-CN" sz="2200" b="1" noProof="1"/>
              <a:t>else 'A'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/>
              <a:t>                             </a:t>
            </a:r>
            <a:r>
              <a:rPr lang="en-US" altLang="zh-CN" sz="2200" b="1" noProof="1"/>
              <a:t>end 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noProof="1"/>
              <a:t>from  </a:t>
            </a:r>
            <a:r>
              <a:rPr lang="en-US" altLang="zh-CN" sz="2200" b="1"/>
              <a:t>score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684213" y="1773238"/>
            <a:ext cx="565626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/>
              <a:t>例：采用美国的</a:t>
            </a:r>
            <a:r>
              <a:rPr kumimoji="1" lang="en-US" altLang="zh-CN" sz="2200" b="1"/>
              <a:t>ABCDE</a:t>
            </a:r>
            <a:r>
              <a:rPr kumimoji="1" lang="zh-CN" altLang="en-US" sz="2200" b="1"/>
              <a:t>五级打分制显示成绩</a:t>
            </a:r>
          </a:p>
        </p:txBody>
      </p:sp>
      <p:graphicFrame>
        <p:nvGraphicFramePr>
          <p:cNvPr id="137223" name="Group 7"/>
          <p:cNvGraphicFramePr>
            <a:graphicFrameLocks noGrp="1"/>
          </p:cNvGraphicFramePr>
          <p:nvPr/>
        </p:nvGraphicFramePr>
        <p:xfrm>
          <a:off x="4787900" y="2781300"/>
          <a:ext cx="3527425" cy="3009900"/>
        </p:xfrm>
        <a:graphic>
          <a:graphicData uri="http://schemas.openxmlformats.org/drawingml/2006/table">
            <a:tbl>
              <a:tblPr/>
              <a:tblGrid>
                <a:gridCol w="1412875"/>
                <a:gridCol w="1173163"/>
                <a:gridCol w="94138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sno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cno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grade</a:t>
                      </a:r>
                    </a:p>
                  </a:txBody>
                  <a:tcPr marL="0" marR="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010125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A001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010226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010138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B001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000101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010138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000101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C010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000234</a:t>
                      </a:r>
                    </a:p>
                  </a:txBody>
                  <a:tcPr marL="0" marR="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A002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11188" y="1628775"/>
            <a:ext cx="1449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b="1">
                <a:latin typeface="宋体" charset="-122"/>
              </a:rPr>
              <a:t> </a:t>
            </a:r>
            <a:r>
              <a:rPr kumimoji="1" lang="zh-CN" altLang="en-US" sz="2000" b="1">
                <a:latin typeface="Tahoma" pitchFamily="34" charset="0"/>
              </a:rPr>
              <a:t>继续语句</a:t>
            </a:r>
            <a:endParaRPr kumimoji="1" lang="zh-CN" altLang="en-US" sz="2000" b="1">
              <a:latin typeface="宋体" charset="-122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900113" y="4724400"/>
            <a:ext cx="7920037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功能：</a:t>
            </a:r>
            <a:r>
              <a:rPr kumimoji="1" lang="zh-CN" altLang="en-US" sz="2000" b="1"/>
              <a:t>常用在循环结构中，其作用是根据某种条件终止本次循 环，</a:t>
            </a:r>
          </a:p>
          <a:p>
            <a:pPr algn="l">
              <a:lnSpc>
                <a:spcPct val="135000"/>
              </a:lnSpc>
            </a:pPr>
            <a:r>
              <a:rPr kumimoji="1" lang="zh-CN" altLang="en-US" sz="2000" b="1"/>
              <a:t>            重新开始</a:t>
            </a:r>
            <a:r>
              <a:rPr kumimoji="1" lang="en-US" altLang="zh-CN" sz="2000" b="1"/>
              <a:t>WHILE</a:t>
            </a:r>
            <a:r>
              <a:rPr kumimoji="1" lang="zh-CN" altLang="en-US" sz="2000" b="1"/>
              <a:t>循环。在</a:t>
            </a:r>
            <a:r>
              <a:rPr kumimoji="1" lang="zh-CN" altLang="en-US" sz="2000" b="1">
                <a:solidFill>
                  <a:srgbClr val="3366FF"/>
                </a:solidFill>
              </a:rPr>
              <a:t> </a:t>
            </a:r>
            <a:r>
              <a:rPr kumimoji="1" lang="en-US" altLang="zh-CN" sz="2000" b="1">
                <a:solidFill>
                  <a:srgbClr val="3366FF"/>
                </a:solidFill>
              </a:rPr>
              <a:t>CONTINUE</a:t>
            </a:r>
            <a:r>
              <a:rPr kumimoji="1" lang="en-US" altLang="zh-CN" sz="2000" b="1"/>
              <a:t> </a:t>
            </a:r>
            <a:r>
              <a:rPr kumimoji="1" lang="zh-CN" altLang="en-US" sz="2000" b="1"/>
              <a:t>关键字之后的任何语</a:t>
            </a:r>
          </a:p>
          <a:p>
            <a:pPr algn="l">
              <a:lnSpc>
                <a:spcPct val="135000"/>
              </a:lnSpc>
            </a:pPr>
            <a:r>
              <a:rPr kumimoji="1" lang="zh-CN" altLang="en-US" sz="2000" b="1"/>
              <a:t>            句都将被忽略。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900113" y="2205038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chemeClr val="accent2"/>
                </a:solidFill>
                <a:latin typeface="Tahoma" pitchFamily="34" charset="0"/>
              </a:rPr>
              <a:t>语法：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835150" y="2205038"/>
            <a:ext cx="4572000" cy="2254250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WHILE</a:t>
            </a:r>
            <a:r>
              <a:rPr kumimoji="1" lang="en-US" altLang="zh-CN" sz="2000" b="1"/>
              <a:t>  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   </a:t>
            </a:r>
          </a:p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                BEGIN</a:t>
            </a:r>
          </a:p>
          <a:p>
            <a:pPr algn="l"/>
            <a:r>
              <a:rPr kumimoji="1" lang="en-US" altLang="zh-CN" sz="2000" b="1"/>
              <a:t>                        &lt;SQL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/>
              <a:t>                      </a:t>
            </a:r>
            <a:r>
              <a:rPr kumimoji="1" lang="en-US" altLang="zh-CN" sz="2000" b="1">
                <a:solidFill>
                  <a:schemeClr val="hlink"/>
                </a:solidFill>
              </a:rPr>
              <a:t>IF</a:t>
            </a:r>
            <a:r>
              <a:rPr kumimoji="1" lang="en-US" altLang="zh-CN" sz="2000" b="1"/>
              <a:t>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>
                <a:solidFill>
                  <a:srgbClr val="0066FF"/>
                </a:solidFill>
              </a:rPr>
              <a:t>                                 CONTINUE  </a:t>
            </a:r>
            <a:r>
              <a:rPr kumimoji="1" lang="en-US" altLang="zh-CN" sz="2000" b="1"/>
              <a:t>  </a:t>
            </a:r>
            <a:br>
              <a:rPr kumimoji="1" lang="en-US" altLang="zh-CN" sz="2000" b="1"/>
            </a:br>
            <a:r>
              <a:rPr kumimoji="1" lang="en-US" altLang="zh-CN" sz="2000" b="1"/>
              <a:t>                        &lt;SQL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                END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684213" y="1700213"/>
            <a:ext cx="762635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200" b="1">
                <a:solidFill>
                  <a:schemeClr val="accent2"/>
                </a:solidFill>
              </a:rPr>
              <a:t>例：显示变量</a:t>
            </a:r>
            <a:r>
              <a:rPr kumimoji="1" lang="en-US" altLang="zh-CN" sz="2200" b="1">
                <a:solidFill>
                  <a:schemeClr val="accent2"/>
                </a:solidFill>
              </a:rPr>
              <a:t>x</a:t>
            </a:r>
            <a:r>
              <a:rPr kumimoji="1" lang="zh-CN" altLang="en-US" sz="2200" b="1">
                <a:solidFill>
                  <a:schemeClr val="accent2"/>
                </a:solidFill>
              </a:rPr>
              <a:t>从</a:t>
            </a:r>
            <a:r>
              <a:rPr kumimoji="1" lang="en-US" altLang="zh-CN" sz="2200" b="1">
                <a:solidFill>
                  <a:schemeClr val="accent2"/>
                </a:solidFill>
              </a:rPr>
              <a:t>1</a:t>
            </a:r>
            <a:r>
              <a:rPr kumimoji="1" lang="zh-CN" altLang="en-US" sz="2200" b="1">
                <a:solidFill>
                  <a:schemeClr val="accent2"/>
                </a:solidFill>
              </a:rPr>
              <a:t>增长到</a:t>
            </a:r>
            <a:r>
              <a:rPr kumimoji="1" lang="en-US" altLang="zh-CN" sz="2200" b="1">
                <a:solidFill>
                  <a:schemeClr val="accent2"/>
                </a:solidFill>
              </a:rPr>
              <a:t>10</a:t>
            </a:r>
            <a:r>
              <a:rPr kumimoji="1" lang="zh-CN" altLang="en-US" sz="2200" b="1">
                <a:solidFill>
                  <a:schemeClr val="accent2"/>
                </a:solidFill>
              </a:rPr>
              <a:t>，当变量为</a:t>
            </a:r>
            <a:r>
              <a:rPr kumimoji="1" lang="en-US" altLang="zh-CN" sz="2200" b="1">
                <a:solidFill>
                  <a:schemeClr val="accent2"/>
                </a:solidFill>
              </a:rPr>
              <a:t>5</a:t>
            </a:r>
            <a:r>
              <a:rPr kumimoji="1" lang="zh-CN" altLang="en-US" sz="2200" b="1">
                <a:solidFill>
                  <a:schemeClr val="accent2"/>
                </a:solidFill>
              </a:rPr>
              <a:t>时，不显示变量的值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403350" y="2276475"/>
            <a:ext cx="7272338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noProof="1"/>
              <a:t>declare @x int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set @x=1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while @x&lt;10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   </a:t>
            </a:r>
            <a:r>
              <a:rPr lang="en-US" altLang="zh-CN" sz="2200" b="1"/>
              <a:t>  </a:t>
            </a:r>
            <a:r>
              <a:rPr lang="en-US" altLang="zh-CN" sz="2200" b="1" noProof="1"/>
              <a:t>begin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     </a:t>
            </a:r>
            <a:r>
              <a:rPr lang="en-US" altLang="zh-CN" sz="2200" b="1"/>
              <a:t>   </a:t>
            </a:r>
            <a:r>
              <a:rPr lang="en-US" altLang="zh-CN" sz="2200" b="1" noProof="1"/>
              <a:t> select @x=@x+1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/>
              <a:t>   </a:t>
            </a:r>
            <a:r>
              <a:rPr lang="en-US" altLang="zh-CN" sz="2200" b="1" noProof="1"/>
              <a:t>      if @x=5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          </a:t>
            </a:r>
            <a:r>
              <a:rPr lang="en-US" altLang="zh-CN" sz="2200" b="1"/>
              <a:t>   </a:t>
            </a:r>
            <a:r>
              <a:rPr lang="en-US" altLang="zh-CN" sz="2200" b="1" noProof="1"/>
              <a:t>continue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     </a:t>
            </a:r>
            <a:r>
              <a:rPr lang="en-US" altLang="zh-CN" sz="2200" b="1"/>
              <a:t>   </a:t>
            </a:r>
            <a:r>
              <a:rPr lang="en-US" altLang="zh-CN" sz="2200" b="1" noProof="1"/>
              <a:t> print 'now @x is'+space(1)+cast(@x as char(2))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noProof="1"/>
              <a:t>   end</a:t>
            </a:r>
            <a:endParaRPr lang="en-US" altLang="zh-CN" sz="2200" b="1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11188" y="1679575"/>
            <a:ext cx="147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000" b="1">
                <a:latin typeface="Tahoma" pitchFamily="34" charset="0"/>
              </a:rPr>
              <a:t>  </a:t>
            </a:r>
            <a:r>
              <a:rPr kumimoji="1" lang="zh-CN" altLang="en-US" sz="2000" b="1">
                <a:latin typeface="Tahoma" pitchFamily="34" charset="0"/>
              </a:rPr>
              <a:t>中断语句</a:t>
            </a:r>
            <a:endParaRPr kumimoji="1" lang="zh-CN" altLang="en-US" sz="2000" b="1">
              <a:latin typeface="宋体" charset="-122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900113" y="5013325"/>
            <a:ext cx="727233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ahoma" pitchFamily="34" charset="0"/>
              </a:rPr>
              <a:t>功能：</a:t>
            </a:r>
            <a:r>
              <a:rPr kumimoji="1" lang="zh-CN" altLang="en-US" sz="2000" b="1">
                <a:latin typeface="Tahoma" pitchFamily="34" charset="0"/>
              </a:rPr>
              <a:t>退出最内层的</a:t>
            </a:r>
            <a:r>
              <a:rPr kumimoji="1" lang="zh-CN" altLang="en-US" sz="2000">
                <a:latin typeface="Tahoma" pitchFamily="34" charset="0"/>
              </a:rPr>
              <a:t> </a:t>
            </a:r>
            <a:r>
              <a:rPr kumimoji="1" lang="en-US" altLang="zh-CN" sz="2000">
                <a:latin typeface="Tahoma" pitchFamily="34" charset="0"/>
              </a:rPr>
              <a:t>WHILE </a:t>
            </a:r>
            <a:r>
              <a:rPr kumimoji="1" lang="zh-CN" altLang="en-US" sz="2000" b="1">
                <a:latin typeface="Tahoma" pitchFamily="34" charset="0"/>
              </a:rPr>
              <a:t>循环，</a:t>
            </a:r>
            <a:r>
              <a:rPr kumimoji="1" lang="en-US" altLang="zh-CN" sz="2000">
                <a:latin typeface="Tahoma" pitchFamily="34" charset="0"/>
              </a:rPr>
              <a:t>END </a:t>
            </a:r>
            <a:r>
              <a:rPr kumimoji="1" lang="zh-CN" altLang="en-US" sz="2000" b="1">
                <a:latin typeface="Tahoma" pitchFamily="34" charset="0"/>
              </a:rPr>
              <a:t>关键字之后的所有子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>
                <a:latin typeface="Tahoma" pitchFamily="34" charset="0"/>
              </a:rPr>
              <a:t>          句都将被忽略。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827088" y="2276475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3366FF"/>
                </a:solidFill>
                <a:latin typeface="Tahoma" pitchFamily="34" charset="0"/>
              </a:rPr>
              <a:t>语法：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908175" y="2276475"/>
            <a:ext cx="4572000" cy="2244725"/>
          </a:xfrm>
          <a:prstGeom prst="rect">
            <a:avLst/>
          </a:prstGeom>
          <a:solidFill>
            <a:srgbClr val="FFFF00"/>
          </a:solidFill>
          <a:ln w="19050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WHILE</a:t>
            </a:r>
            <a:r>
              <a:rPr kumimoji="1" lang="en-US" altLang="zh-CN" sz="2000" b="1"/>
              <a:t>  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   </a:t>
            </a:r>
          </a:p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                BEGIN</a:t>
            </a:r>
          </a:p>
          <a:p>
            <a:pPr algn="l"/>
            <a:r>
              <a:rPr kumimoji="1" lang="en-US" altLang="zh-CN" sz="2000" b="1"/>
              <a:t>                        &lt;SQL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/>
              <a:t>                      </a:t>
            </a:r>
            <a:r>
              <a:rPr kumimoji="1" lang="en-US" altLang="zh-CN" sz="2000" b="1">
                <a:solidFill>
                  <a:schemeClr val="hlink"/>
                </a:solidFill>
              </a:rPr>
              <a:t>IF</a:t>
            </a:r>
            <a:r>
              <a:rPr kumimoji="1" lang="en-US" altLang="zh-CN" sz="2000" b="1"/>
              <a:t> &lt;</a:t>
            </a:r>
            <a:r>
              <a:rPr kumimoji="1" lang="zh-CN" altLang="en-US" sz="2000" b="1"/>
              <a:t>逻辑表达式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/>
              <a:t>                                 </a:t>
            </a:r>
            <a:r>
              <a:rPr kumimoji="1" lang="en-US" altLang="zh-CN" sz="2000" b="1">
                <a:solidFill>
                  <a:schemeClr val="hlink"/>
                </a:solidFill>
              </a:rPr>
              <a:t>BREAK  </a:t>
            </a:r>
            <a:r>
              <a:rPr kumimoji="1" lang="en-US" altLang="zh-CN" sz="2000" b="1"/>
              <a:t>  </a:t>
            </a:r>
            <a:br>
              <a:rPr kumimoji="1" lang="en-US" altLang="zh-CN" sz="2000" b="1"/>
            </a:br>
            <a:r>
              <a:rPr kumimoji="1" lang="en-US" altLang="zh-CN" sz="2000" b="1"/>
              <a:t>                        &lt;SQL</a:t>
            </a:r>
            <a:r>
              <a:rPr kumimoji="1" lang="zh-CN" altLang="en-US" sz="2000" b="1"/>
              <a:t>语句</a:t>
            </a:r>
            <a:r>
              <a:rPr kumimoji="1" lang="en-US" altLang="zh-CN" sz="2000" b="1"/>
              <a:t>&gt;</a:t>
            </a:r>
          </a:p>
          <a:p>
            <a:pPr algn="l"/>
            <a:r>
              <a:rPr kumimoji="1" lang="en-US" altLang="zh-CN" sz="2000" b="1">
                <a:solidFill>
                  <a:schemeClr val="hlink"/>
                </a:solidFill>
              </a:rPr>
              <a:t>                END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611188" y="836613"/>
            <a:ext cx="698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en-US" altLang="zh-CN" sz="3000" b="1">
                <a:ea typeface="黑体" pitchFamily="2" charset="-122"/>
              </a:rPr>
              <a:t>SQL Server</a:t>
            </a:r>
            <a:r>
              <a:rPr lang="zh-CN" altLang="en-US" sz="3000" b="1">
                <a:ea typeface="黑体" pitchFamily="2" charset="-122"/>
              </a:rPr>
              <a:t>编程结构 </a:t>
            </a:r>
            <a:r>
              <a:rPr lang="en-US" altLang="zh-CN" sz="3000" b="1">
                <a:ea typeface="黑体" pitchFamily="2" charset="-122"/>
              </a:rPr>
              <a:t>—— </a:t>
            </a:r>
            <a:r>
              <a:rPr lang="zh-CN" altLang="en-US" sz="3000" b="1">
                <a:ea typeface="黑体" pitchFamily="2" charset="-122"/>
              </a:rPr>
              <a:t>流控制语句</a:t>
            </a:r>
            <a:endParaRPr lang="zh-CN" altLang="en-US" sz="30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/>
      <p:bldP spid="1013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11188" y="836613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数据类型 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5687" name="Group 327"/>
          <p:cNvGraphicFramePr>
            <a:graphicFrameLocks noGrp="1"/>
          </p:cNvGraphicFramePr>
          <p:nvPr>
            <p:ph/>
          </p:nvPr>
        </p:nvGraphicFramePr>
        <p:xfrm>
          <a:off x="611188" y="1773238"/>
          <a:ext cx="8424862" cy="4632643"/>
        </p:xfrm>
        <a:graphic>
          <a:graphicData uri="http://schemas.openxmlformats.org/drawingml/2006/table">
            <a:tbl>
              <a:tblPr/>
              <a:tblGrid>
                <a:gridCol w="1368425"/>
                <a:gridCol w="1728787"/>
                <a:gridCol w="53276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分类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整数类型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tinyint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0~255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-32768~32767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-2147483648~ 2147483648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2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浮点类型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float(n)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1.79E + 308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到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1.79E + 308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-3.40E + 38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到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3.40E + 38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，经常作为逻辑变量使用，表示真假关系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8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数字类型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decimal(p[,s])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用来存储从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的固定精度和范围的数值型数据。使用这种数据类型时，必须指定范围和精度。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是小数点左右所能存储的数字的总位数，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是小数点右边存储的数字的位数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numeric(p [,s])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同上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688" name="Rectangle 328"/>
          <p:cNvSpPr>
            <a:spLocks noChangeArrowheads="1"/>
          </p:cNvSpPr>
          <p:nvPr/>
        </p:nvSpPr>
        <p:spPr bwMode="auto">
          <a:xfrm>
            <a:off x="3024188" y="0"/>
            <a:ext cx="6119812" cy="1503363"/>
          </a:xfrm>
          <a:prstGeom prst="rect">
            <a:avLst/>
          </a:prstGeom>
          <a:solidFill>
            <a:srgbClr val="3366FF"/>
          </a:solidFill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1">
                <a:solidFill>
                  <a:srgbClr val="FFFFFF"/>
                </a:solidFill>
              </a:rPr>
              <a:t>指定对象的数据类型时可以定义该对象的四个特性： 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1</a:t>
            </a:r>
            <a:r>
              <a:rPr kumimoji="1" lang="zh-CN" altLang="en-US" b="1">
                <a:solidFill>
                  <a:srgbClr val="FFFFFF"/>
                </a:solidFill>
              </a:rPr>
              <a:t>、能够表示的数据种类 </a:t>
            </a:r>
            <a:br>
              <a:rPr kumimoji="1" lang="zh-CN" altLang="en-US" b="1">
                <a:solidFill>
                  <a:srgbClr val="FFFFFF"/>
                </a:solidFill>
              </a:rPr>
            </a:br>
            <a:r>
              <a:rPr kumimoji="1" lang="en-US" altLang="zh-CN" b="1">
                <a:solidFill>
                  <a:srgbClr val="FFFFFF"/>
                </a:solidFill>
              </a:rPr>
              <a:t>2</a:t>
            </a:r>
            <a:r>
              <a:rPr kumimoji="1" lang="zh-CN" altLang="en-US" b="1">
                <a:solidFill>
                  <a:srgbClr val="FFFFFF"/>
                </a:solidFill>
              </a:rPr>
              <a:t>、所存储值的长度或它的大小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3</a:t>
            </a:r>
            <a:r>
              <a:rPr kumimoji="1" lang="zh-CN" altLang="en-US" b="1">
                <a:solidFill>
                  <a:srgbClr val="FFFFFF"/>
                </a:solidFill>
              </a:rPr>
              <a:t>、数字精度（仅用于数字数据类型）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4</a:t>
            </a:r>
            <a:r>
              <a:rPr kumimoji="1" lang="zh-CN" altLang="en-US" b="1">
                <a:solidFill>
                  <a:srgbClr val="FFFFFF"/>
                </a:solidFill>
              </a:rPr>
              <a:t>、数值小数位数（仅用于数字数据类型）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827088" y="836613"/>
            <a:ext cx="24479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本章小结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1042988" y="1844675"/>
            <a:ext cx="6985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3000" b="1">
                <a:solidFill>
                  <a:schemeClr val="hlink"/>
                </a:solidFill>
                <a:ea typeface="楷体_GB2312" pitchFamily="49" charset="-122"/>
              </a:rPr>
              <a:t>本节的重点内容</a:t>
            </a:r>
          </a:p>
          <a:p>
            <a:pPr marL="908050" lvl="1" indent="-436563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lang="zh-CN" altLang="en-US" sz="2600" b="1"/>
              <a:t>函数的应用</a:t>
            </a:r>
          </a:p>
          <a:p>
            <a:pPr marL="908050" lvl="1" indent="-436563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lang="zh-CN" altLang="en-US" sz="2600" b="1"/>
              <a:t>基本的流控制语句</a:t>
            </a:r>
          </a:p>
          <a:p>
            <a:pPr marL="469900" indent="-46990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3000" b="1">
                <a:solidFill>
                  <a:schemeClr val="hlink"/>
                </a:solidFill>
                <a:ea typeface="楷体_GB2312" pitchFamily="49" charset="-122"/>
              </a:rPr>
              <a:t>目标</a:t>
            </a:r>
          </a:p>
          <a:p>
            <a:pPr marL="908050" lvl="1" indent="-436563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lang="zh-CN" altLang="en-US" sz="2600" b="1"/>
              <a:t>掌握</a:t>
            </a:r>
            <a:r>
              <a:rPr lang="en-US" altLang="zh-CN" sz="2600" b="1"/>
              <a:t>SQL Server</a:t>
            </a:r>
            <a:r>
              <a:rPr lang="zh-CN" altLang="en-US" sz="2600" b="1"/>
              <a:t>结构化的编程方法</a:t>
            </a:r>
          </a:p>
          <a:p>
            <a:pPr marL="908050" lvl="1" indent="-436563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p"/>
            </a:pPr>
            <a:r>
              <a:rPr lang="zh-CN" altLang="en-US" sz="2600" b="1"/>
              <a:t>能够进行较复杂的程序设计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32131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accent2"/>
                </a:solidFill>
              </a:rPr>
              <a:t>问题</a:t>
            </a:r>
            <a:r>
              <a:rPr kumimoji="1" lang="en-US" altLang="zh-CN" sz="2000" b="1">
                <a:solidFill>
                  <a:schemeClr val="accent2"/>
                </a:solidFill>
              </a:rPr>
              <a:t>2</a:t>
            </a:r>
            <a:r>
              <a:rPr kumimoji="1" lang="zh-CN" altLang="en-US" sz="2000" b="1">
                <a:solidFill>
                  <a:schemeClr val="accent2"/>
                </a:solidFill>
              </a:rPr>
              <a:t>：</a:t>
            </a:r>
            <a:r>
              <a:rPr kumimoji="1" lang="zh-CN" altLang="en-US" sz="2000" b="1"/>
              <a:t>使用查询分析器编写程序，要求能够实现统计计算机原理这</a:t>
            </a:r>
          </a:p>
          <a:p>
            <a:pPr algn="l">
              <a:lnSpc>
                <a:spcPct val="145000"/>
              </a:lnSpc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/>
              <a:t>              门课程的及格人数和不及格人数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84213" y="1916113"/>
            <a:ext cx="7775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b="1">
                <a:solidFill>
                  <a:schemeClr val="accent2"/>
                </a:solidFill>
              </a:rPr>
              <a:t>问题</a:t>
            </a:r>
            <a:r>
              <a:rPr kumimoji="1" lang="en-US" altLang="zh-CN" sz="2000" b="1">
                <a:solidFill>
                  <a:schemeClr val="accent2"/>
                </a:solidFill>
              </a:rPr>
              <a:t>1</a:t>
            </a:r>
            <a:r>
              <a:rPr kumimoji="1" lang="zh-CN" altLang="en-US" sz="2000" b="1">
                <a:solidFill>
                  <a:schemeClr val="accent2"/>
                </a:solidFill>
              </a:rPr>
              <a:t>：</a:t>
            </a:r>
            <a:r>
              <a:rPr kumimoji="1" lang="zh-CN" altLang="en-US" sz="2000" b="1"/>
              <a:t>使用查询分析器编写程序，利用循环语句依次显示</a:t>
            </a:r>
            <a:r>
              <a:rPr kumimoji="1" lang="en-US" altLang="zh-CN" sz="2000" b="1"/>
              <a:t>1,2,3…8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 b="1"/>
              <a:t>              </a:t>
            </a:r>
            <a:r>
              <a:rPr kumimoji="1" lang="zh-CN" altLang="en-US" sz="2000" b="1"/>
              <a:t>这</a:t>
            </a:r>
            <a:r>
              <a:rPr kumimoji="1" lang="en-US" altLang="zh-CN" sz="2000" b="1"/>
              <a:t>8</a:t>
            </a:r>
            <a:r>
              <a:rPr kumimoji="1" lang="zh-CN" altLang="en-US" sz="2000" b="1"/>
              <a:t>个数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755650" y="836613"/>
            <a:ext cx="1512888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作业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84213" y="4508500"/>
            <a:ext cx="7848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accent2"/>
                </a:solidFill>
              </a:rPr>
              <a:t>问题</a:t>
            </a:r>
            <a:r>
              <a:rPr kumimoji="1" lang="en-US" altLang="zh-CN" sz="2000" b="1">
                <a:solidFill>
                  <a:schemeClr val="accent2"/>
                </a:solidFill>
              </a:rPr>
              <a:t>3</a:t>
            </a:r>
            <a:r>
              <a:rPr kumimoji="1" lang="zh-CN" altLang="en-US" sz="2000" b="1">
                <a:solidFill>
                  <a:schemeClr val="accent2"/>
                </a:solidFill>
              </a:rPr>
              <a:t>：</a:t>
            </a:r>
            <a:r>
              <a:rPr kumimoji="1" lang="zh-CN" altLang="en-US" sz="2000" b="1"/>
              <a:t>假定本次考试成绩太差，不及格人数太多，需要提分，提分</a:t>
            </a:r>
          </a:p>
          <a:p>
            <a:pPr algn="l">
              <a:lnSpc>
                <a:spcPct val="145000"/>
              </a:lnSpc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/>
              <a:t>              规则如下：每人加</a:t>
            </a:r>
            <a:r>
              <a:rPr kumimoji="1" lang="en-US" altLang="zh-CN" sz="2000" b="1"/>
              <a:t>2</a:t>
            </a:r>
            <a:r>
              <a:rPr kumimoji="1" lang="zh-CN" altLang="en-US" sz="2000" b="1"/>
              <a:t>分，看是否全部通过，如果没有全部通</a:t>
            </a:r>
          </a:p>
          <a:p>
            <a:pPr algn="l">
              <a:lnSpc>
                <a:spcPct val="145000"/>
              </a:lnSpc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zh-CN" altLang="en-US" sz="2000" b="1"/>
              <a:t>              过，则再加</a:t>
            </a:r>
            <a:r>
              <a:rPr kumimoji="1" lang="en-US" altLang="zh-CN" sz="2000" b="1"/>
              <a:t>2</a:t>
            </a:r>
            <a:r>
              <a:rPr kumimoji="1" lang="zh-CN" altLang="en-US" sz="2000" b="1"/>
              <a:t>分，直至全部通过。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12" name="Group 188"/>
          <p:cNvGraphicFramePr>
            <a:graphicFrameLocks noGrp="1"/>
          </p:cNvGraphicFramePr>
          <p:nvPr/>
        </p:nvGraphicFramePr>
        <p:xfrm>
          <a:off x="503238" y="1700213"/>
          <a:ext cx="8389937" cy="4663440"/>
        </p:xfrm>
        <a:graphic>
          <a:graphicData uri="http://schemas.openxmlformats.org/drawingml/2006/table">
            <a:tbl>
              <a:tblPr/>
              <a:tblGrid>
                <a:gridCol w="1868487"/>
                <a:gridCol w="1555750"/>
                <a:gridCol w="49657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分类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日期和时间数据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个字节，存储从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1753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日到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9999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日间所有的日期和时间数据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smalldatetime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个字节，用来表示从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1900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日到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2079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日间的日期和时间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货币数据类型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个字节，用来表示钱和货币值存储从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-9220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亿到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9220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亿之间的数据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Smallmoney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个字节，能存储从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-214748.3648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214748.3647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之间的数据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8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字符数据类型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char(n)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固定长度的字符数据，最大可存储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8000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varchar(n)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可变长度的字符数据，最大可存储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8000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存储大量的非统一编码型字符数据，可以存储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亿个字符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nchar(n)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统一编码，最大能存储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4000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3524" name="Rectangle 100"/>
          <p:cNvSpPr>
            <a:spLocks noChangeArrowheads="1"/>
          </p:cNvSpPr>
          <p:nvPr/>
        </p:nvSpPr>
        <p:spPr bwMode="auto">
          <a:xfrm>
            <a:off x="611188" y="836613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数据类型 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03613" name="Rectangle 189"/>
          <p:cNvSpPr>
            <a:spLocks noChangeArrowheads="1"/>
          </p:cNvSpPr>
          <p:nvPr/>
        </p:nvSpPr>
        <p:spPr bwMode="auto">
          <a:xfrm>
            <a:off x="2916238" y="0"/>
            <a:ext cx="6119812" cy="1503363"/>
          </a:xfrm>
          <a:prstGeom prst="rect">
            <a:avLst/>
          </a:prstGeom>
          <a:solidFill>
            <a:srgbClr val="3366FF"/>
          </a:solidFill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1">
                <a:solidFill>
                  <a:srgbClr val="FFFFFF"/>
                </a:solidFill>
              </a:rPr>
              <a:t>指定对象的数据类型时可以定义该对象的四个特性： 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1</a:t>
            </a:r>
            <a:r>
              <a:rPr kumimoji="1" lang="zh-CN" altLang="en-US" b="1">
                <a:solidFill>
                  <a:srgbClr val="FFFFFF"/>
                </a:solidFill>
              </a:rPr>
              <a:t>、能够表示的数据种类 </a:t>
            </a:r>
            <a:br>
              <a:rPr kumimoji="1" lang="zh-CN" altLang="en-US" b="1">
                <a:solidFill>
                  <a:srgbClr val="FFFFFF"/>
                </a:solidFill>
              </a:rPr>
            </a:br>
            <a:r>
              <a:rPr kumimoji="1" lang="en-US" altLang="zh-CN" b="1">
                <a:solidFill>
                  <a:srgbClr val="FFFFFF"/>
                </a:solidFill>
              </a:rPr>
              <a:t>2</a:t>
            </a:r>
            <a:r>
              <a:rPr kumimoji="1" lang="zh-CN" altLang="en-US" b="1">
                <a:solidFill>
                  <a:srgbClr val="FFFFFF"/>
                </a:solidFill>
              </a:rPr>
              <a:t>、所存储值的长度或它的大小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3</a:t>
            </a:r>
            <a:r>
              <a:rPr kumimoji="1" lang="zh-CN" altLang="en-US" b="1">
                <a:solidFill>
                  <a:srgbClr val="FFFFFF"/>
                </a:solidFill>
              </a:rPr>
              <a:t>、数字精度（仅用于数字数据类型）</a:t>
            </a:r>
          </a:p>
          <a:p>
            <a:pPr algn="l"/>
            <a:r>
              <a:rPr kumimoji="1" lang="en-US" altLang="zh-CN" b="1">
                <a:solidFill>
                  <a:srgbClr val="FFFFFF"/>
                </a:solidFill>
              </a:rPr>
              <a:t>4</a:t>
            </a:r>
            <a:r>
              <a:rPr kumimoji="1" lang="zh-CN" altLang="en-US" b="1">
                <a:solidFill>
                  <a:srgbClr val="FFFFFF"/>
                </a:solidFill>
              </a:rPr>
              <a:t>、数值小数位数（仅用于数字数据类型）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11188" y="836613"/>
            <a:ext cx="3960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84438" y="2781300"/>
            <a:ext cx="3671887" cy="2663825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集合函数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数学函数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字符串函数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日期函数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转换函数</a:t>
            </a:r>
          </a:p>
          <a:p>
            <a:pPr>
              <a:lnSpc>
                <a:spcPct val="120000"/>
              </a:lnSpc>
              <a:spcBef>
                <a:spcPct val="0"/>
              </a:spcBef>
              <a:buSzPct val="60000"/>
              <a:buFont typeface="Wingdings" pitchFamily="2" charset="2"/>
              <a:buChar char="p"/>
            </a:pPr>
            <a:r>
              <a:rPr lang="zh-CN" altLang="en-US" sz="2200" b="1"/>
              <a:t>系统函数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116013" y="1628775"/>
            <a:ext cx="16573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 b="1">
                <a:latin typeface="Verdana" pitchFamily="34" charset="0"/>
              </a:rPr>
              <a:t>函数分类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619250" y="2205038"/>
            <a:ext cx="32400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2200" b="1">
                <a:latin typeface="Verdana" pitchFamily="34" charset="0"/>
              </a:rPr>
              <a:t>系统预定义函数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547813" y="5445125"/>
            <a:ext cx="32400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lnSpc>
                <a:spcPct val="140000"/>
              </a:lnSpc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zh-CN" altLang="en-US" sz="2200" b="1">
                <a:latin typeface="Verdana" pitchFamily="34" charset="0"/>
              </a:rPr>
              <a:t>用户自定义函数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集合函数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7509" name="Group 101"/>
          <p:cNvGraphicFramePr>
            <a:graphicFrameLocks noGrp="1"/>
          </p:cNvGraphicFramePr>
          <p:nvPr/>
        </p:nvGraphicFramePr>
        <p:xfrm>
          <a:off x="323850" y="1700213"/>
          <a:ext cx="8569325" cy="3408299"/>
        </p:xfrm>
        <a:graphic>
          <a:graphicData uri="http://schemas.openxmlformats.org/drawingml/2006/table">
            <a:tbl>
              <a:tblPr/>
              <a:tblGrid>
                <a:gridCol w="4895850"/>
                <a:gridCol w="36734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AVG ( [ ALL | DISTINCT ] </a:t>
                      </a:r>
                      <a:r>
                        <a:rPr kumimoji="0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返回指定数值的平均值，空值将被忽略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COUNT ( { [ ALL | DISTINCT ] </a:t>
                      </a:r>
                      <a:r>
                        <a:rPr kumimoji="0" lang="zh-CN" alt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| * }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返回组中项目的数量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MIN  ([ ALL | DISTINCT ]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返回在某一集合上对数值表达式求得的最小值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MAX ( [ ALL | DISTINCT ]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返回在某一集合上对数值表达式求得的最大值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SUM ([ ALL | DISTINCT ]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表达式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返回在某一集合上对数值表达式求得的和。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07" name="Rectangle 99"/>
          <p:cNvSpPr>
            <a:spLocks noChangeArrowheads="1"/>
          </p:cNvSpPr>
          <p:nvPr/>
        </p:nvSpPr>
        <p:spPr bwMode="auto">
          <a:xfrm>
            <a:off x="179388" y="5300663"/>
            <a:ext cx="8964612" cy="1228725"/>
          </a:xfrm>
          <a:prstGeom prst="rect">
            <a:avLst/>
          </a:prstGeom>
          <a:solidFill>
            <a:srgbClr val="0000FF"/>
          </a:solidFill>
          <a:ln w="38100" cmpd="dbl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b="1">
                <a:solidFill>
                  <a:schemeClr val="bg1"/>
                </a:solidFill>
              </a:rPr>
              <a:t>注意：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</a:rPr>
              <a:t>ALL</a:t>
            </a:r>
            <a:r>
              <a:rPr kumimoji="1" lang="zh-CN" altLang="en-US">
                <a:solidFill>
                  <a:schemeClr val="bg1"/>
                </a:solidFill>
              </a:rPr>
              <a:t>：对所有的值进行聚合运算，是默认设置。</a:t>
            </a:r>
          </a:p>
          <a:p>
            <a:pPr algn="l"/>
            <a:r>
              <a:rPr kumimoji="1" lang="en-US" altLang="zh-CN">
                <a:solidFill>
                  <a:schemeClr val="bg1"/>
                </a:solidFill>
              </a:rPr>
              <a:t>DISTINCT</a:t>
            </a:r>
            <a:r>
              <a:rPr kumimoji="1" lang="zh-CN" altLang="en-US">
                <a:solidFill>
                  <a:schemeClr val="bg1"/>
                </a:solidFill>
              </a:rPr>
              <a:t>：指定每个唯一值都被考虑，</a:t>
            </a:r>
            <a:r>
              <a:rPr kumimoji="1" lang="en-US" altLang="zh-CN">
                <a:solidFill>
                  <a:schemeClr val="bg1"/>
                </a:solidFill>
              </a:rPr>
              <a:t>DISTINCT </a:t>
            </a:r>
            <a:r>
              <a:rPr kumimoji="1" lang="zh-CN" altLang="en-US">
                <a:solidFill>
                  <a:schemeClr val="bg1"/>
                </a:solidFill>
              </a:rPr>
              <a:t>对于 </a:t>
            </a:r>
            <a:r>
              <a:rPr kumimoji="1" lang="en-US" altLang="zh-CN">
                <a:solidFill>
                  <a:schemeClr val="bg1"/>
                </a:solidFill>
              </a:rPr>
              <a:t>SUM </a:t>
            </a:r>
            <a:r>
              <a:rPr kumimoji="1" lang="zh-CN" altLang="en-US">
                <a:solidFill>
                  <a:schemeClr val="bg1"/>
                </a:solidFill>
              </a:rPr>
              <a:t>无意义。</a:t>
            </a:r>
          </a:p>
          <a:p>
            <a:pPr algn="l"/>
            <a:r>
              <a:rPr kumimoji="1" lang="zh-CN" altLang="en-US" i="1">
                <a:solidFill>
                  <a:schemeClr val="bg1"/>
                </a:solidFill>
              </a:rPr>
              <a:t>表达式：</a:t>
            </a:r>
            <a:r>
              <a:rPr kumimoji="1" lang="zh-CN" altLang="en-US">
                <a:solidFill>
                  <a:schemeClr val="bg1"/>
                </a:solidFill>
              </a:rPr>
              <a:t>常量、列名、函数以及算术运算符、按位运算符和字符串运算符的任意组合。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数学函数</a:t>
            </a:r>
            <a:endParaRPr lang="zh-CN" altLang="en-US" sz="3000" b="1">
              <a:latin typeface="Verdana" pitchFamily="34" charset="0"/>
            </a:endParaRPr>
          </a:p>
        </p:txBody>
      </p:sp>
      <p:graphicFrame>
        <p:nvGraphicFramePr>
          <p:cNvPr id="14458" name="Group 122"/>
          <p:cNvGraphicFramePr>
            <a:graphicFrameLocks noGrp="1"/>
          </p:cNvGraphicFramePr>
          <p:nvPr/>
        </p:nvGraphicFramePr>
        <p:xfrm>
          <a:off x="684213" y="1700213"/>
          <a:ext cx="8137525" cy="4504056"/>
        </p:xfrm>
        <a:graphic>
          <a:graphicData uri="http://schemas.openxmlformats.org/drawingml/2006/table">
            <a:tbl>
              <a:tblPr/>
              <a:tblGrid>
                <a:gridCol w="1641475"/>
                <a:gridCol w="649605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ABS(n)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ACOS(n)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返回以弧度表示的角度值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CEILING(n)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大于或等于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最小的整数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FLOOR(n)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小于或等于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最大的整数。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POWER(x, y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返回所给数字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SQUARE (n)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返回指定数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的平方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EXP (n)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返回指定数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的指数值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RAND (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返回一个介于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到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（不包括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和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）之间的伪随机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float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 (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的常量值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SIGN ( 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根据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的值返回相应的符号：正号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(+1)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、零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(0) 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或负号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(-1)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SQRT (n)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返回指定数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的平方根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56" name="Rectangle 120"/>
          <p:cNvSpPr>
            <a:spLocks noChangeArrowheads="1"/>
          </p:cNvSpPr>
          <p:nvPr/>
        </p:nvSpPr>
        <p:spPr bwMode="auto">
          <a:xfrm>
            <a:off x="5219700" y="404813"/>
            <a:ext cx="3671888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函数名（参数）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55650" y="836613"/>
            <a:ext cx="489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/>
            <a:r>
              <a:rPr lang="zh-CN" altLang="en-US" sz="3000" b="1">
                <a:ea typeface="黑体" pitchFamily="2" charset="-122"/>
              </a:rPr>
              <a:t>常用函数 </a:t>
            </a:r>
            <a:r>
              <a:rPr lang="en-US" altLang="zh-CN" sz="3000" b="1">
                <a:ea typeface="黑体" pitchFamily="2" charset="-122"/>
              </a:rPr>
              <a:t>——  </a:t>
            </a:r>
            <a:r>
              <a:rPr lang="zh-CN" altLang="en-US" sz="3000" b="1">
                <a:ea typeface="黑体" pitchFamily="2" charset="-122"/>
              </a:rPr>
              <a:t>数学函数</a:t>
            </a:r>
            <a:endParaRPr lang="zh-CN" altLang="en-US" sz="3000" b="1">
              <a:latin typeface="Verdana" pitchFamily="34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5219700" y="404813"/>
            <a:ext cx="3671888" cy="914400"/>
          </a:xfrm>
          <a:prstGeom prst="rect">
            <a:avLst/>
          </a:prstGeom>
          <a:solidFill>
            <a:srgbClr val="FFFF99"/>
          </a:solidFill>
          <a:ln w="2857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b="1">
                <a:solidFill>
                  <a:schemeClr val="hlink"/>
                </a:solidFill>
              </a:rPr>
              <a:t>用法：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</a:rPr>
              <a:t>SELECT   </a:t>
            </a:r>
            <a:r>
              <a:rPr kumimoji="1" lang="zh-CN" altLang="en-US" sz="2000" b="1">
                <a:solidFill>
                  <a:schemeClr val="hlink"/>
                </a:solidFill>
              </a:rPr>
              <a:t>函数名（参数）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611188" y="1700213"/>
            <a:ext cx="676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Clr>
                <a:srgbClr val="3366FF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solidFill>
                  <a:schemeClr val="accent2"/>
                </a:solidFill>
              </a:rPr>
              <a:t>[</a:t>
            </a:r>
            <a:r>
              <a:rPr kumimoji="1" lang="zh-CN" altLang="en-US" sz="2000" b="1">
                <a:solidFill>
                  <a:schemeClr val="accent2"/>
                </a:solidFill>
              </a:rPr>
              <a:t>例</a:t>
            </a:r>
            <a:r>
              <a:rPr kumimoji="1" lang="en-US" altLang="zh-CN" sz="2000" b="1">
                <a:solidFill>
                  <a:schemeClr val="accent2"/>
                </a:solidFill>
              </a:rPr>
              <a:t>]</a:t>
            </a:r>
            <a:r>
              <a:rPr kumimoji="1" lang="en-US" altLang="zh-CN" sz="2000" b="1"/>
              <a:t> </a:t>
            </a:r>
            <a:r>
              <a:rPr kumimoji="1" lang="zh-CN" altLang="en-US" sz="2000" b="1"/>
              <a:t>使用数学函数进行简单的运算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611188" y="2205038"/>
            <a:ext cx="80645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abs</a:t>
            </a:r>
            <a:r>
              <a:rPr lang="en-US" altLang="zh-CN" sz="2400" b="1" noProof="1"/>
              <a:t>(5*-1)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en-US" altLang="zh-CN" sz="2400" b="1"/>
              <a:t> </a:t>
            </a:r>
            <a:r>
              <a:rPr lang="zh-CN" altLang="en-US" sz="2400" b="1" noProof="1"/>
              <a:t>绝对值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sign</a:t>
            </a:r>
            <a:r>
              <a:rPr lang="en-US" altLang="zh-CN" sz="2400" b="1" noProof="1"/>
              <a:t>(-30.23)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en-US" altLang="zh-CN" sz="2400" b="1"/>
              <a:t> </a:t>
            </a:r>
            <a:r>
              <a:rPr lang="zh-CN" altLang="en-US" sz="2400" b="1" noProof="1"/>
              <a:t>符号函数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400" b="1"/>
              <a:t>           </a:t>
            </a:r>
            <a:r>
              <a:rPr lang="en-US" altLang="zh-CN" sz="2400" b="1" noProof="1">
                <a:solidFill>
                  <a:srgbClr val="009900"/>
                </a:solidFill>
              </a:rPr>
              <a:t>pi(</a:t>
            </a:r>
            <a:r>
              <a:rPr lang="en-US" altLang="zh-CN" sz="2400" b="1">
                <a:solidFill>
                  <a:srgbClr val="009900"/>
                </a:solidFill>
              </a:rPr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)</a:t>
            </a:r>
            <a:r>
              <a:rPr lang="en-US" altLang="zh-CN" sz="2400" b="1" noProof="1"/>
              <a:t> </a:t>
            </a:r>
            <a:r>
              <a:rPr lang="en-US" altLang="zh-CN" sz="2400" b="1"/>
              <a:t> </a:t>
            </a:r>
            <a:r>
              <a:rPr lang="en-US" altLang="zh-CN" sz="2400" b="1" noProof="1"/>
              <a:t>as</a:t>
            </a:r>
            <a:r>
              <a:rPr lang="en-US" altLang="zh-CN" sz="2400" b="1"/>
              <a:t> </a:t>
            </a:r>
            <a:r>
              <a:rPr lang="en-US" altLang="zh-CN" sz="2400" b="1" noProof="1"/>
              <a:t> </a:t>
            </a:r>
            <a:r>
              <a:rPr lang="zh-CN" altLang="en-US" sz="2400" b="1" noProof="1"/>
              <a:t>圆周率</a:t>
            </a:r>
          </a:p>
          <a:p>
            <a:pPr algn="l">
              <a:lnSpc>
                <a:spcPct val="140000"/>
              </a:lnSpc>
            </a:pPr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floor</a:t>
            </a:r>
            <a:r>
              <a:rPr lang="en-US" altLang="zh-CN" sz="2400" b="1" noProof="1"/>
              <a:t>(45.34) </a:t>
            </a:r>
            <a:r>
              <a:rPr lang="en-US" altLang="zh-CN" sz="2400" b="1"/>
              <a:t> </a:t>
            </a:r>
            <a:r>
              <a:rPr lang="en-US" altLang="zh-CN" sz="2400" b="1" noProof="1"/>
              <a:t>as</a:t>
            </a:r>
            <a:r>
              <a:rPr lang="en-US" altLang="zh-CN" sz="2400" b="1"/>
              <a:t> </a:t>
            </a:r>
            <a:r>
              <a:rPr lang="en-US" altLang="zh-CN" sz="2400" b="1" noProof="1"/>
              <a:t> </a:t>
            </a:r>
            <a:r>
              <a:rPr lang="zh-CN" altLang="en-US" sz="2400" b="1" noProof="1"/>
              <a:t>最大整数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ceiling</a:t>
            </a:r>
            <a:r>
              <a:rPr lang="en-US" altLang="zh-CN" sz="2400" b="1" noProof="1"/>
              <a:t>(45.34)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en-US" altLang="zh-CN" sz="2400" b="1"/>
              <a:t> </a:t>
            </a:r>
            <a:r>
              <a:rPr lang="zh-CN" altLang="en-US" sz="2400" b="1" noProof="1"/>
              <a:t>最小整数</a:t>
            </a:r>
          </a:p>
          <a:p>
            <a:pPr algn="l">
              <a:lnSpc>
                <a:spcPct val="140000"/>
              </a:lnSpc>
            </a:pPr>
            <a:r>
              <a:rPr lang="en-US" altLang="zh-CN" sz="2400" b="1" noProof="1"/>
              <a:t>select</a:t>
            </a:r>
            <a:r>
              <a:rPr lang="en-US" altLang="zh-CN" sz="2400" b="1"/>
              <a:t> </a:t>
            </a:r>
            <a:r>
              <a:rPr lang="en-US" altLang="zh-CN" sz="2400" b="1" noProof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power</a:t>
            </a:r>
            <a:r>
              <a:rPr lang="en-US" altLang="zh-CN" sz="2400" b="1" noProof="1"/>
              <a:t>(10,3) </a:t>
            </a:r>
            <a:r>
              <a:rPr lang="en-US" altLang="zh-CN" sz="2400" b="1"/>
              <a:t> </a:t>
            </a:r>
            <a:r>
              <a:rPr lang="en-US" altLang="zh-CN" sz="2400" b="1" noProof="1"/>
              <a:t>as</a:t>
            </a:r>
            <a:r>
              <a:rPr lang="en-US" altLang="zh-CN" sz="2400" b="1"/>
              <a:t> </a:t>
            </a:r>
            <a:r>
              <a:rPr lang="en-US" altLang="zh-CN" sz="2400" b="1" noProof="1"/>
              <a:t> n</a:t>
            </a:r>
            <a:r>
              <a:rPr lang="zh-CN" altLang="en-US" sz="2400" b="1" noProof="1"/>
              <a:t>次方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  <a:r>
              <a:rPr lang="en-US" altLang="zh-CN" sz="2400" b="1" noProof="1"/>
              <a:t>square(5) </a:t>
            </a:r>
            <a:r>
              <a:rPr lang="en-US" altLang="zh-CN" sz="2400" b="1"/>
              <a:t> </a:t>
            </a:r>
            <a:r>
              <a:rPr lang="en-US" altLang="zh-CN" sz="2400" b="1" noProof="1"/>
              <a:t>as </a:t>
            </a:r>
            <a:r>
              <a:rPr lang="zh-CN" altLang="en-US" sz="2400" b="1" noProof="1"/>
              <a:t>平方</a:t>
            </a:r>
            <a:r>
              <a:rPr lang="zh-CN" altLang="zh-CN" sz="2400" b="1" noProof="1"/>
              <a:t>,</a:t>
            </a:r>
            <a:r>
              <a:rPr lang="en-US" altLang="zh-CN" sz="2400" b="1"/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400" b="1"/>
              <a:t>           </a:t>
            </a:r>
            <a:r>
              <a:rPr lang="en-US" altLang="zh-CN" sz="2400" b="1" noProof="1">
                <a:solidFill>
                  <a:srgbClr val="009900"/>
                </a:solidFill>
              </a:rPr>
              <a:t>sqrt</a:t>
            </a:r>
            <a:r>
              <a:rPr lang="en-US" altLang="zh-CN" sz="2400" b="1" noProof="1"/>
              <a:t>(81)</a:t>
            </a:r>
            <a:r>
              <a:rPr lang="en-US" altLang="zh-CN" sz="2400" b="1"/>
              <a:t> </a:t>
            </a:r>
            <a:r>
              <a:rPr lang="en-US" altLang="zh-CN" sz="2400" b="1" noProof="1"/>
              <a:t> as </a:t>
            </a:r>
            <a:r>
              <a:rPr lang="en-US" altLang="zh-CN" sz="2400" b="1"/>
              <a:t> </a:t>
            </a:r>
            <a:r>
              <a:rPr lang="zh-CN" altLang="en-US" sz="2400" b="1" noProof="1"/>
              <a:t>平方根</a:t>
            </a:r>
          </a:p>
          <a:p>
            <a:pPr algn="l">
              <a:lnSpc>
                <a:spcPct val="140000"/>
              </a:lnSpc>
            </a:pPr>
            <a:r>
              <a:rPr lang="en-US" altLang="zh-CN" sz="2400" b="1" noProof="1"/>
              <a:t>select </a:t>
            </a:r>
            <a:r>
              <a:rPr lang="en-US" altLang="zh-CN" sz="2400" b="1"/>
              <a:t> </a:t>
            </a:r>
            <a:r>
              <a:rPr lang="en-US" altLang="zh-CN" sz="2400" b="1" noProof="1">
                <a:solidFill>
                  <a:srgbClr val="009900"/>
                </a:solidFill>
              </a:rPr>
              <a:t>rand</a:t>
            </a:r>
            <a:r>
              <a:rPr lang="en-US" altLang="zh-CN" sz="2400" b="1" noProof="1"/>
              <a:t>(</a:t>
            </a:r>
            <a:r>
              <a:rPr lang="en-US" altLang="zh-CN" sz="2400" b="1"/>
              <a:t> </a:t>
            </a:r>
            <a:r>
              <a:rPr lang="en-US" altLang="zh-CN" sz="2400" b="1" noProof="1"/>
              <a:t>) </a:t>
            </a:r>
            <a:r>
              <a:rPr lang="en-US" altLang="zh-CN" sz="2400" b="1"/>
              <a:t> </a:t>
            </a:r>
            <a:r>
              <a:rPr lang="en-US" altLang="zh-CN" sz="2400" b="1" noProof="1"/>
              <a:t>as</a:t>
            </a:r>
            <a:r>
              <a:rPr lang="en-US" altLang="zh-CN" sz="2400" b="1"/>
              <a:t> </a:t>
            </a:r>
            <a:r>
              <a:rPr lang="en-US" altLang="zh-CN" sz="2400" b="1" noProof="1"/>
              <a:t> </a:t>
            </a:r>
            <a:r>
              <a:rPr lang="zh-CN" altLang="en-US" sz="2400" b="1" noProof="1"/>
              <a:t>随机数</a:t>
            </a: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852738"/>
            <a:ext cx="4681537" cy="30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6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67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>
            <a:alpha val="67999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5439</TotalTime>
  <Words>3426</Words>
  <Application>Microsoft Office PowerPoint</Application>
  <PresentationFormat>全屏显示(4:3)</PresentationFormat>
  <Paragraphs>616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Verdana</vt:lpstr>
      <vt:lpstr>Times New Roman</vt:lpstr>
      <vt:lpstr>Wingdings</vt:lpstr>
      <vt:lpstr>楷体_GB2312</vt:lpstr>
      <vt:lpstr>黑体</vt:lpstr>
      <vt:lpstr>Tahoma</vt:lpstr>
      <vt:lpstr>Profile</vt:lpstr>
      <vt:lpstr>T — SQL语法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chexq</dc:creator>
  <cp:lastModifiedBy>China</cp:lastModifiedBy>
  <cp:revision>209</cp:revision>
  <dcterms:created xsi:type="dcterms:W3CDTF">2009-08-01T01:33:31Z</dcterms:created>
  <dcterms:modified xsi:type="dcterms:W3CDTF">2019-11-10T22:17:26Z</dcterms:modified>
</cp:coreProperties>
</file>