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Attempt an </a:t>
            </a:r>
            <a:r>
              <a:rPr lang="en"/>
              <a:t>explanation</a:t>
            </a:r>
            <a:r>
              <a:rPr lang="en"/>
              <a:t> of what is a  feedback loop based on this graphic.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5001731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5001731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AI models are not biased in itself, but bias is introduced by those who program and feed data into the models (intentionally and/or unintentionally)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Models are tools that we create and they continue the patterns that we show them.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c5001731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c5001731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Training data is evenly distributed 50/50 (no bias)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told the algorithm to look out for </a:t>
            </a:r>
            <a:r>
              <a:rPr lang="en"/>
              <a:t>fraudulent</a:t>
            </a:r>
            <a:r>
              <a:rPr lang="en"/>
              <a:t> transactions.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Algorithm works really well, but we decide to retrain it.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use our own data and end up with a much more strict model, because out model looks at much higher proportion of non-fraudulent transactions.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c5001731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c5001731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We could manually allow fraudulent transactions to go trough by manually overriding some of the AI decisions.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We could program our model to let let ambiguous risk through.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More regulation of the industry? Possibility of stalling the innovation.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/>
              <a:t>Sandboxing? It would enable technological and regulatory development at the same time, but... Is it ethical?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c5001731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c5001731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www.brookings.edu/research/algorithmic-bias-detection-and-mitigation-best-practices-and-policies-to-reduce-consumer-harms/" TargetMode="External"/><Relationship Id="rId11" Type="http://schemas.openxmlformats.org/officeDocument/2006/relationships/hyperlink" Target="https://www.sciencemag.org/news/2020/04/artificial-intelligence-evolving-all-itself" TargetMode="External"/><Relationship Id="rId10" Type="http://schemas.openxmlformats.org/officeDocument/2006/relationships/hyperlink" Target="https://medium.com/@rchang/getting-better-at-machine-learning-16b4dd913a1f" TargetMode="External"/><Relationship Id="rId9" Type="http://schemas.openxmlformats.org/officeDocument/2006/relationships/hyperlink" Target="https://towardsdatascience.com/what-is-ai-bias-6606a3bcb814" TargetMode="External"/><Relationship Id="rId5" Type="http://schemas.openxmlformats.org/officeDocument/2006/relationships/hyperlink" Target="https://www.brookings.edu/experts/nicol-turner-lee/" TargetMode="External"/><Relationship Id="rId6" Type="http://schemas.openxmlformats.org/officeDocument/2006/relationships/hyperlink" Target="https://www.si.umich.edu/people/paul-resnick" TargetMode="External"/><Relationship Id="rId7" Type="http://schemas.openxmlformats.org/officeDocument/2006/relationships/hyperlink" Target="https://iapp.org/about/person/0011a00000DlPEyAAN/" TargetMode="External"/><Relationship Id="rId8" Type="http://schemas.openxmlformats.org/officeDocument/2006/relationships/hyperlink" Target="https://people.clarkson.edu/~jmatthew/publications/ManagingBiasInAI_CAMERAREADY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677025" y="630225"/>
            <a:ext cx="8026200" cy="30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and m</a:t>
            </a:r>
            <a:r>
              <a:rPr lang="en"/>
              <a:t>onitoring AI production models for negative feedback loops.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71775" y="4221975"/>
            <a:ext cx="6331500" cy="5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presentation by Gleb V, CodeClan D4 student</a:t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50" y="162725"/>
            <a:ext cx="821832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0" name="Google Shape;80;p1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901" y="1401600"/>
            <a:ext cx="3254199" cy="23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/>
          <p:nvPr/>
        </p:nvSpPr>
        <p:spPr>
          <a:xfrm rot="-8220230">
            <a:off x="4187666" y="1455382"/>
            <a:ext cx="521740" cy="561012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 rot="6098360">
            <a:off x="3691216" y="2845812"/>
            <a:ext cx="521932" cy="561117"/>
          </a:xfrm>
          <a:prstGeom prst="rtTriangl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 rot="-883406">
            <a:off x="5089605" y="2561005"/>
            <a:ext cx="521732" cy="561097"/>
          </a:xfrm>
          <a:prstGeom prst="rtTriangl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3960313" y="3741900"/>
            <a:ext cx="12234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9999"/>
                </a:solidFill>
                <a:latin typeface="Lato"/>
                <a:ea typeface="Lato"/>
                <a:cs typeface="Lato"/>
                <a:sym typeface="Lato"/>
              </a:rPr>
              <a:t>Setting goals</a:t>
            </a:r>
            <a:endParaRPr>
              <a:solidFill>
                <a:srgbClr val="EA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5674025" y="1492750"/>
            <a:ext cx="12234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Data Preparation</a:t>
            </a:r>
            <a:endParaRPr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2322400" y="1352800"/>
            <a:ext cx="12234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Data Collection</a:t>
            </a:r>
            <a:endParaRPr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1504500" y="470150"/>
            <a:ext cx="5782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5F5F5"/>
                </a:solidFill>
                <a:latin typeface="Lato"/>
                <a:ea typeface="Lato"/>
                <a:cs typeface="Lato"/>
                <a:sym typeface="Lato"/>
              </a:rPr>
              <a:t>Feedback Loop</a:t>
            </a:r>
            <a:endParaRPr sz="3100">
              <a:solidFill>
                <a:srgbClr val="F5F5F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37" y="162725"/>
            <a:ext cx="821832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2855525" y="6389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3960300" y="3592000"/>
            <a:ext cx="12234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1504500" y="470150"/>
            <a:ext cx="5782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EA9999"/>
                </a:solidFill>
                <a:latin typeface="Lato"/>
                <a:ea typeface="Lato"/>
                <a:cs typeface="Lato"/>
                <a:sym typeface="Lato"/>
              </a:rPr>
              <a:t>Setting goals</a:t>
            </a:r>
            <a:endParaRPr sz="4000">
              <a:solidFill>
                <a:srgbClr val="EA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5F5F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475" y="348775"/>
            <a:ext cx="1223400" cy="124999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2041200" y="2073450"/>
            <a:ext cx="47094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Goal setting reflects business objectives.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314450" y="3327700"/>
            <a:ext cx="6515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AI will show bias based on pre-programmed parameters.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50" y="162725"/>
            <a:ext cx="821832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475" y="348775"/>
            <a:ext cx="1223400" cy="124999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1504500" y="470150"/>
            <a:ext cx="5782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Data Collection</a:t>
            </a:r>
            <a:endParaRPr sz="40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EA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5F5F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392225" y="2340575"/>
            <a:ext cx="10692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Lato"/>
                <a:ea typeface="Lato"/>
                <a:cs typeface="Lato"/>
                <a:sym typeface="Lato"/>
              </a:rPr>
              <a:t>50</a:t>
            </a:r>
            <a:endParaRPr sz="5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369525" y="3302075"/>
            <a:ext cx="10692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Lato"/>
                <a:ea typeface="Lato"/>
                <a:cs typeface="Lato"/>
                <a:sym typeface="Lato"/>
              </a:rPr>
              <a:t>50</a:t>
            </a:r>
            <a:endParaRPr sz="5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1011350" y="2181650"/>
            <a:ext cx="2600700" cy="2398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3755700" y="2999600"/>
            <a:ext cx="1632600" cy="762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5531950" y="2181650"/>
            <a:ext cx="2600700" cy="2398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6"/>
          <p:cNvCxnSpPr>
            <a:stCxn id="109" idx="3"/>
          </p:cNvCxnSpPr>
          <p:nvPr/>
        </p:nvCxnSpPr>
        <p:spPr>
          <a:xfrm flipH="1" rot="10800000">
            <a:off x="1392214" y="2532998"/>
            <a:ext cx="1839000" cy="16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>
            <a:stCxn id="111" idx="3"/>
          </p:cNvCxnSpPr>
          <p:nvPr/>
        </p:nvCxnSpPr>
        <p:spPr>
          <a:xfrm flipH="1" rot="10800000">
            <a:off x="5912814" y="3351998"/>
            <a:ext cx="906600" cy="8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>
            <a:endCxn id="111" idx="5"/>
          </p:cNvCxnSpPr>
          <p:nvPr/>
        </p:nvCxnSpPr>
        <p:spPr>
          <a:xfrm>
            <a:off x="6819386" y="3337598"/>
            <a:ext cx="932400" cy="8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6"/>
          <p:cNvSpPr txBox="1"/>
          <p:nvPr/>
        </p:nvSpPr>
        <p:spPr>
          <a:xfrm>
            <a:off x="6413350" y="2410775"/>
            <a:ext cx="8379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Lato"/>
                <a:ea typeface="Lato"/>
                <a:cs typeface="Lato"/>
                <a:sym typeface="Lato"/>
              </a:rPr>
              <a:t>75</a:t>
            </a:r>
            <a:endParaRPr sz="4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413350" y="3617875"/>
            <a:ext cx="8379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4100">
                <a:latin typeface="Lato"/>
                <a:ea typeface="Lato"/>
                <a:cs typeface="Lato"/>
                <a:sym typeface="Lato"/>
              </a:rPr>
              <a:t>5</a:t>
            </a:r>
            <a:endParaRPr sz="4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37" y="162725"/>
            <a:ext cx="821832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504500" y="470150"/>
            <a:ext cx="5782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Data Preparation</a:t>
            </a:r>
            <a:endParaRPr sz="40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EA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5F5F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475" y="348775"/>
            <a:ext cx="1223400" cy="12499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7"/>
          <p:cNvCxnSpPr/>
          <p:nvPr/>
        </p:nvCxnSpPr>
        <p:spPr>
          <a:xfrm flipH="1" rot="10800000">
            <a:off x="1708500" y="3163025"/>
            <a:ext cx="53748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 txBox="1"/>
          <p:nvPr/>
        </p:nvSpPr>
        <p:spPr>
          <a:xfrm>
            <a:off x="1415925" y="2975225"/>
            <a:ext cx="390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4212313" y="3191825"/>
            <a:ext cx="390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7008700" y="2975225"/>
            <a:ext cx="5475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3757225" y="2665175"/>
            <a:ext cx="13002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Risk scale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2889600" y="504200"/>
            <a:ext cx="32364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It is up to us to ensure that what we create is fair and unbiased.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2980250" y="1726500"/>
            <a:ext cx="32364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We need to monitor our creations to ensure optimal operation.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2980250" y="3179950"/>
            <a:ext cx="32364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Regulation could be introduced to ensure fairness.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2860700" y="563475"/>
            <a:ext cx="3467700" cy="36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Questions</a:t>
            </a:r>
            <a:endParaRPr sz="5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00" y="162725"/>
            <a:ext cx="846655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693500" y="375650"/>
            <a:ext cx="7845300" cy="4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Following resources were used in preparation of this presentation: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Algorithmic bias detection and mitigation: Best practices and policies to reduce consumer harms</a:t>
            </a:r>
            <a:r>
              <a:rPr lang="en"/>
              <a:t>. By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Nicol Turner Lee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6"/>
              </a:rPr>
              <a:t>Paul Resnick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and </a:t>
            </a:r>
            <a:r>
              <a:rPr lang="en"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7"/>
              </a:rPr>
              <a:t>Genie Barton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Published on 2019-05-22.  Accessed on 2020-07-18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Managing Bias in AI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By Drew Roselli, Jeanna Matthews and Nisha Talagala. Published 2019. 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Accessed on 2020-07-18.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What is AI bias?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By Cassie Kozyrkov. Published on 2019-01-24. Accessed on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2020-07-18.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0"/>
              </a:rPr>
              <a:t>Getting Better at Machine Learning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By Robert Chang. Published on 2018-09-26.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Accessed on 2020-07-18.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Artificial intelligence is evolving all by itself.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By By Edd Gent. Published on 2020-04-13.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Accessed on 2020-07-18.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