
<file path=[Content_Types].xml><?xml version="1.0" encoding="utf-8"?>
<Types xmlns="http://schemas.openxmlformats.org/package/2006/content-types">
  <Default Extension="jpeg" ContentType="image/jpeg"/>
  <Default Extension="wav" ContentType="audio/x-wav"/>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75" r:id="rId4"/>
    <p:sldId id="300" r:id="rId5"/>
    <p:sldId id="302" r:id="rId6"/>
    <p:sldId id="303" r:id="rId7"/>
    <p:sldId id="301" r:id="rId8"/>
    <p:sldId id="304" r:id="rId9"/>
    <p:sldId id="307" r:id="rId10"/>
    <p:sldId id="309" r:id="rId11"/>
    <p:sldId id="316" r:id="rId12"/>
    <p:sldId id="318" r:id="rId13"/>
    <p:sldId id="292" r:id="rId14"/>
    <p:sldId id="289"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00"/>
    <a:srgbClr val="0F6FC6"/>
    <a:srgbClr val="66D9EF"/>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p:scale>
          <a:sx n="66" d="100"/>
          <a:sy n="66" d="100"/>
        </p:scale>
        <p:origin x="594" y="120"/>
      </p:cViewPr>
      <p:guideLst>
        <p:guide orient="horz" pos="2178"/>
        <p:guide pos="152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commentAuthors" Target="commentAuthors.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p:cNvSpPr/>
          <p:nvPr userDrawn="1"/>
        </p:nvSpPr>
        <p:spPr>
          <a:xfrm>
            <a:off x="4849505" y="6262874"/>
            <a:ext cx="2492990" cy="276999"/>
          </a:xfrm>
          <a:prstGeom prst="rect">
            <a:avLst/>
          </a:prstGeom>
        </p:spPr>
        <p:txBody>
          <a:bodyPr wrap="none">
            <a:spAutoFit/>
          </a:bodyPr>
          <a:lstStyle/>
          <a:p>
            <a:pPr algn="ctr"/>
            <a:r>
              <a:rPr lang="zh-CN" altLang="en-US" sz="1200" b="1" spc="300" dirty="0">
                <a:solidFill>
                  <a:schemeClr val="tx1">
                    <a:lumMod val="65000"/>
                    <a:lumOff val="35000"/>
                  </a:schemeClr>
                </a:solidFill>
                <a:latin typeface="微软雅黑" panose="020B0503020204020204" pitchFamily="34" charset="-122"/>
                <a:ea typeface="微软雅黑" panose="020B0503020204020204" pitchFamily="34" charset="-122"/>
              </a:rPr>
              <a:t>北京千锋互联科技有限公司</a:t>
            </a:r>
            <a:endParaRPr lang="zh-CN" altLang="en-US" sz="1200" b="1" spc="3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 name="矩形 7"/>
          <p:cNvSpPr/>
          <p:nvPr userDrawn="1"/>
        </p:nvSpPr>
        <p:spPr>
          <a:xfrm>
            <a:off x="5252657" y="6484694"/>
            <a:ext cx="1686679" cy="184666"/>
          </a:xfrm>
          <a:prstGeom prst="rect">
            <a:avLst/>
          </a:prstGeom>
        </p:spPr>
        <p:txBody>
          <a:bodyPr wrap="none">
            <a:spAutoFit/>
          </a:bodyPr>
          <a:lstStyle/>
          <a:p>
            <a:pPr algn="ctr"/>
            <a:r>
              <a:rPr lang="en-US" altLang="zh-CN" sz="600" spc="300" dirty="0">
                <a:solidFill>
                  <a:schemeClr val="tx1">
                    <a:lumMod val="50000"/>
                    <a:lumOff val="50000"/>
                  </a:schemeClr>
                </a:solidFill>
                <a:latin typeface="微软雅黑 Light" panose="020B0502040204020203" pitchFamily="34" charset="-122"/>
                <a:ea typeface="微软雅黑 Light" panose="020B0502040204020203" pitchFamily="34" charset="-122"/>
              </a:rPr>
              <a:t>Qian Feng Education</a:t>
            </a:r>
            <a:endParaRPr lang="zh-CN" altLang="en-US" sz="600" spc="300" dirty="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78D6A67-374D-4566-8D1C-AE113390D1F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DFD279-6B73-4612-9204-3339EC85E0E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78D6A67-374D-4566-8D1C-AE113390D1F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DFD279-6B73-4612-9204-3339EC85E0E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78D6A67-374D-4566-8D1C-AE113390D1F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DFD279-6B73-4612-9204-3339EC85E0E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778D6A67-374D-4566-8D1C-AE113390D1F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DFD279-6B73-4612-9204-3339EC85E0E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778D6A67-374D-4566-8D1C-AE113390D1F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ADFD279-6B73-4612-9204-3339EC85E0E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78D6A67-374D-4566-8D1C-AE113390D1F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ADFD279-6B73-4612-9204-3339EC85E0E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778D6A67-374D-4566-8D1C-AE113390D1F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ADFD279-6B73-4612-9204-3339EC85E0E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78D6A67-374D-4566-8D1C-AE113390D1F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ADFD279-6B73-4612-9204-3339EC85E0E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78D6A67-374D-4566-8D1C-AE113390D1F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ADFD279-6B73-4612-9204-3339EC85E0E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78D6A67-374D-4566-8D1C-AE113390D1F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ADFD279-6B73-4612-9204-3339EC85E0E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t="-17000" b="-17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8D6A67-374D-4566-8D1C-AE113390D1F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DFD279-6B73-4612-9204-3339EC85E0E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文本框 4"/>
          <p:cNvSpPr txBox="1"/>
          <p:nvPr>
            <p:custDataLst>
              <p:tags r:id="rId1"/>
            </p:custDataLst>
          </p:nvPr>
        </p:nvSpPr>
        <p:spPr>
          <a:xfrm>
            <a:off x="2674070" y="2564904"/>
            <a:ext cx="6876330" cy="1198880"/>
          </a:xfrm>
          <a:prstGeom prst="rect">
            <a:avLst/>
          </a:prstGeom>
          <a:noFill/>
        </p:spPr>
        <p:txBody>
          <a:bodyPr wrap="square" rtlCol="0">
            <a:spAutoFit/>
          </a:bodyPr>
          <a:lstStyle/>
          <a:p>
            <a:pPr algn="dist"/>
            <a:r>
              <a:rPr lang="en-US" altLang="zh-CN" sz="7200" b="1" dirty="0">
                <a:solidFill>
                  <a:srgbClr val="0F6FC6"/>
                </a:solidFill>
                <a:ea typeface="微软雅黑" panose="020B0503020204020204" pitchFamily="34" charset="-122"/>
              </a:rPr>
              <a:t>CSS</a:t>
            </a:r>
            <a:r>
              <a:rPr lang="zh-CN" altLang="en-US" sz="7200" b="1" dirty="0">
                <a:solidFill>
                  <a:srgbClr val="0F6FC6"/>
                </a:solidFill>
                <a:ea typeface="微软雅黑" panose="020B0503020204020204" pitchFamily="34" charset="-122"/>
              </a:rPr>
              <a:t>的浮动</a:t>
            </a:r>
            <a:r>
              <a:rPr lang="zh-CN" altLang="en-US" sz="7200" b="1" dirty="0">
                <a:solidFill>
                  <a:srgbClr val="0F6FC6"/>
                </a:solidFill>
                <a:ea typeface="微软雅黑" panose="020B0503020204020204" pitchFamily="34" charset="-122"/>
              </a:rPr>
              <a:t>属性</a:t>
            </a:r>
            <a:endParaRPr lang="zh-CN" altLang="en-US" sz="7200" b="1" dirty="0">
              <a:solidFill>
                <a:srgbClr val="0F6FC6"/>
              </a:solidFill>
              <a:ea typeface="微软雅黑" panose="020B0503020204020204" pitchFamily="34" charset="-122"/>
            </a:endParaRPr>
          </a:p>
        </p:txBody>
      </p:sp>
      <p:grpSp>
        <p:nvGrpSpPr>
          <p:cNvPr id="6" name="组合 5"/>
          <p:cNvGrpSpPr/>
          <p:nvPr/>
        </p:nvGrpSpPr>
        <p:grpSpPr>
          <a:xfrm rot="1916904">
            <a:off x="1784211" y="2970526"/>
            <a:ext cx="635272" cy="389087"/>
            <a:chOff x="3487392" y="549275"/>
            <a:chExt cx="236030" cy="144562"/>
          </a:xfrm>
        </p:grpSpPr>
        <p:sp>
          <p:nvSpPr>
            <p:cNvPr id="7" name="直角三角形 6"/>
            <p:cNvSpPr/>
            <p:nvPr/>
          </p:nvSpPr>
          <p:spPr bwMode="auto">
            <a:xfrm rot="10800000">
              <a:off x="3578860" y="549275"/>
              <a:ext cx="144562" cy="14456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dist"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 name="直角三角形 7"/>
            <p:cNvSpPr/>
            <p:nvPr/>
          </p:nvSpPr>
          <p:spPr bwMode="auto">
            <a:xfrm rot="12632695">
              <a:off x="3487392" y="602368"/>
              <a:ext cx="75982" cy="75982"/>
            </a:xfrm>
            <a:prstGeom prst="rtTriangle">
              <a:avLst/>
            </a:prstGeom>
            <a:solidFill>
              <a:srgbClr val="8EC4F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dist"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grpSp>
      <p:grpSp>
        <p:nvGrpSpPr>
          <p:cNvPr id="9" name="组合 8"/>
          <p:cNvGrpSpPr/>
          <p:nvPr/>
        </p:nvGrpSpPr>
        <p:grpSpPr>
          <a:xfrm rot="14101876">
            <a:off x="9769076" y="3133368"/>
            <a:ext cx="635272" cy="389087"/>
            <a:chOff x="3487392" y="549275"/>
            <a:chExt cx="236030" cy="144562"/>
          </a:xfrm>
        </p:grpSpPr>
        <p:sp>
          <p:nvSpPr>
            <p:cNvPr id="10" name="直角三角形 9"/>
            <p:cNvSpPr/>
            <p:nvPr/>
          </p:nvSpPr>
          <p:spPr bwMode="auto">
            <a:xfrm rot="10800000">
              <a:off x="3578860" y="549275"/>
              <a:ext cx="144562" cy="144562"/>
            </a:xfrm>
            <a:prstGeom prst="rtTriangle">
              <a:avLst/>
            </a:prstGeom>
            <a:solidFill>
              <a:srgbClr val="8EC4F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dist"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11" name="直角三角形 10"/>
            <p:cNvSpPr/>
            <p:nvPr/>
          </p:nvSpPr>
          <p:spPr bwMode="auto">
            <a:xfrm rot="12632695">
              <a:off x="3487392" y="602368"/>
              <a:ext cx="75982" cy="7598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dist"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nvSpPr>
        <p:spPr>
          <a:xfrm>
            <a:off x="4849505" y="6237312"/>
            <a:ext cx="2492990" cy="276999"/>
          </a:xfrm>
          <a:prstGeom prst="rect">
            <a:avLst/>
          </a:prstGeom>
        </p:spPr>
        <p:txBody>
          <a:bodyPr wrap="none">
            <a:spAutoFit/>
          </a:bodyPr>
          <a:lstStyle/>
          <a:p>
            <a:pPr algn="ctr"/>
            <a:r>
              <a:rPr lang="zh-CN" altLang="en-US" sz="1200" b="1" spc="300" dirty="0">
                <a:solidFill>
                  <a:schemeClr val="tx1">
                    <a:lumMod val="65000"/>
                    <a:lumOff val="35000"/>
                  </a:schemeClr>
                </a:solidFill>
                <a:latin typeface="微软雅黑" panose="020B0503020204020204" pitchFamily="34" charset="-122"/>
                <a:ea typeface="微软雅黑" panose="020B0503020204020204" pitchFamily="34" charset="-122"/>
              </a:rPr>
              <a:t>北京千锋互联科技有限公司</a:t>
            </a:r>
            <a:endParaRPr lang="zh-CN" altLang="en-US" sz="1200" b="1" spc="3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6" name="矩形 45"/>
          <p:cNvSpPr/>
          <p:nvPr/>
        </p:nvSpPr>
        <p:spPr>
          <a:xfrm>
            <a:off x="5252657" y="6459132"/>
            <a:ext cx="1686679" cy="184666"/>
          </a:xfrm>
          <a:prstGeom prst="rect">
            <a:avLst/>
          </a:prstGeom>
        </p:spPr>
        <p:txBody>
          <a:bodyPr wrap="none">
            <a:spAutoFit/>
          </a:bodyPr>
          <a:lstStyle/>
          <a:p>
            <a:pPr algn="ctr"/>
            <a:r>
              <a:rPr lang="en-US" altLang="zh-CN" sz="600" spc="300" dirty="0">
                <a:solidFill>
                  <a:schemeClr val="tx1">
                    <a:lumMod val="50000"/>
                    <a:lumOff val="50000"/>
                  </a:schemeClr>
                </a:solidFill>
                <a:latin typeface="微软雅黑 Light" panose="020B0502040204020203" pitchFamily="34" charset="-122"/>
                <a:ea typeface="微软雅黑 Light" panose="020B0502040204020203" pitchFamily="34" charset="-122"/>
              </a:rPr>
              <a:t>Qian Feng Education</a:t>
            </a:r>
            <a:endParaRPr lang="zh-CN" altLang="en-US" sz="600" spc="300" dirty="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sp>
        <p:nvSpPr>
          <p:cNvPr id="2" name="矩形 1"/>
          <p:cNvSpPr/>
          <p:nvPr/>
        </p:nvSpPr>
        <p:spPr>
          <a:xfrm>
            <a:off x="1733260" y="2525448"/>
            <a:ext cx="1584176" cy="1224136"/>
          </a:xfrm>
          <a:prstGeom prst="rect">
            <a:avLst/>
          </a:prstGeom>
          <a:solidFill>
            <a:schemeClr val="accent1">
              <a:alpha val="7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sz="2400" dirty="0"/>
          </a:p>
        </p:txBody>
      </p:sp>
      <p:sp>
        <p:nvSpPr>
          <p:cNvPr id="6" name="矩形 5"/>
          <p:cNvSpPr/>
          <p:nvPr/>
        </p:nvSpPr>
        <p:spPr>
          <a:xfrm>
            <a:off x="3317436" y="2525448"/>
            <a:ext cx="3621900" cy="1801089"/>
          </a:xfrm>
          <a:prstGeom prst="rect">
            <a:avLst/>
          </a:prstGeom>
          <a:solidFill>
            <a:srgbClr val="FF0000">
              <a:alpha val="7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t>2</a:t>
            </a:r>
            <a:endParaRPr lang="en-US" sz="2800" dirty="0"/>
          </a:p>
        </p:txBody>
      </p:sp>
      <p:sp>
        <p:nvSpPr>
          <p:cNvPr id="7" name="矩形 6"/>
          <p:cNvSpPr/>
          <p:nvPr/>
        </p:nvSpPr>
        <p:spPr>
          <a:xfrm>
            <a:off x="6939336" y="2525448"/>
            <a:ext cx="2448272" cy="2414348"/>
          </a:xfrm>
          <a:prstGeom prst="rect">
            <a:avLst/>
          </a:prstGeom>
          <a:solidFill>
            <a:srgbClr val="00B050">
              <a:alpha val="7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3</a:t>
            </a:r>
            <a:endParaRPr lang="en-US" altLang="zh-CN" sz="2800" dirty="0"/>
          </a:p>
        </p:txBody>
      </p:sp>
      <p:sp>
        <p:nvSpPr>
          <p:cNvPr id="3" name="文本框 2"/>
          <p:cNvSpPr txBox="1"/>
          <p:nvPr/>
        </p:nvSpPr>
        <p:spPr>
          <a:xfrm>
            <a:off x="2279576" y="1169951"/>
            <a:ext cx="6920484" cy="400110"/>
          </a:xfrm>
          <a:prstGeom prst="rect">
            <a:avLst/>
          </a:prstGeom>
          <a:noFill/>
        </p:spPr>
        <p:txBody>
          <a:bodyPr wrap="none" rtlCol="0">
            <a:spAutoFit/>
          </a:bodyPr>
          <a:lstStyle/>
          <a:p>
            <a:r>
              <a:rPr lang="zh-CN" altLang="en-US" sz="2000" dirty="0"/>
              <a:t>给所有的容器添加上</a:t>
            </a:r>
            <a:r>
              <a:rPr lang="en-US" altLang="zh-CN" sz="2000" dirty="0">
                <a:solidFill>
                  <a:srgbClr val="FF0000"/>
                </a:solidFill>
              </a:rPr>
              <a:t>float</a:t>
            </a:r>
            <a:r>
              <a:rPr lang="zh-CN" altLang="en-US" sz="2000" dirty="0">
                <a:solidFill>
                  <a:srgbClr val="FF0000"/>
                </a:solidFill>
              </a:rPr>
              <a:t>：</a:t>
            </a:r>
            <a:r>
              <a:rPr lang="en-US" altLang="zh-CN" sz="2000" dirty="0">
                <a:solidFill>
                  <a:srgbClr val="FF0000"/>
                </a:solidFill>
              </a:rPr>
              <a:t>left</a:t>
            </a:r>
            <a:r>
              <a:rPr lang="zh-CN" altLang="en-US" sz="2000" dirty="0">
                <a:solidFill>
                  <a:srgbClr val="FF0000"/>
                </a:solidFill>
              </a:rPr>
              <a:t>；</a:t>
            </a:r>
            <a:r>
              <a:rPr lang="zh-CN" altLang="en-US" sz="2000" dirty="0"/>
              <a:t>之后，元素会</a:t>
            </a:r>
            <a:r>
              <a:rPr lang="zh-CN" altLang="en-US" sz="2000" dirty="0">
                <a:solidFill>
                  <a:srgbClr val="FF0000"/>
                </a:solidFill>
              </a:rPr>
              <a:t>从左往右</a:t>
            </a:r>
            <a:r>
              <a:rPr lang="zh-CN" altLang="en-US" sz="2000" dirty="0"/>
              <a:t>排列</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nvSpPr>
        <p:spPr>
          <a:xfrm>
            <a:off x="4849505" y="6237312"/>
            <a:ext cx="2492990" cy="276999"/>
          </a:xfrm>
          <a:prstGeom prst="rect">
            <a:avLst/>
          </a:prstGeom>
        </p:spPr>
        <p:txBody>
          <a:bodyPr wrap="none">
            <a:spAutoFit/>
          </a:bodyPr>
          <a:lstStyle/>
          <a:p>
            <a:pPr algn="ctr"/>
            <a:r>
              <a:rPr lang="zh-CN" altLang="en-US" sz="1200" b="1" spc="300" dirty="0">
                <a:solidFill>
                  <a:schemeClr val="tx1">
                    <a:lumMod val="65000"/>
                    <a:lumOff val="35000"/>
                  </a:schemeClr>
                </a:solidFill>
                <a:latin typeface="微软雅黑" panose="020B0503020204020204" pitchFamily="34" charset="-122"/>
                <a:ea typeface="微软雅黑" panose="020B0503020204020204" pitchFamily="34" charset="-122"/>
              </a:rPr>
              <a:t>北京千锋互联科技有限公司</a:t>
            </a:r>
            <a:endParaRPr lang="zh-CN" altLang="en-US" sz="1200" b="1" spc="3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6" name="矩形 45"/>
          <p:cNvSpPr/>
          <p:nvPr/>
        </p:nvSpPr>
        <p:spPr>
          <a:xfrm>
            <a:off x="5252657" y="6459132"/>
            <a:ext cx="1686679" cy="184666"/>
          </a:xfrm>
          <a:prstGeom prst="rect">
            <a:avLst/>
          </a:prstGeom>
        </p:spPr>
        <p:txBody>
          <a:bodyPr wrap="none">
            <a:spAutoFit/>
          </a:bodyPr>
          <a:lstStyle/>
          <a:p>
            <a:pPr algn="ctr"/>
            <a:r>
              <a:rPr lang="en-US" altLang="zh-CN" sz="600" spc="300" dirty="0">
                <a:solidFill>
                  <a:schemeClr val="tx1">
                    <a:lumMod val="50000"/>
                    <a:lumOff val="50000"/>
                  </a:schemeClr>
                </a:solidFill>
                <a:latin typeface="微软雅黑 Light" panose="020B0502040204020203" pitchFamily="34" charset="-122"/>
                <a:ea typeface="微软雅黑 Light" panose="020B0502040204020203" pitchFamily="34" charset="-122"/>
              </a:rPr>
              <a:t>Qian Feng Education</a:t>
            </a:r>
            <a:endParaRPr lang="zh-CN" altLang="en-US" sz="600" spc="300" dirty="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sp>
        <p:nvSpPr>
          <p:cNvPr id="6" name="矩形 5"/>
          <p:cNvSpPr/>
          <p:nvPr/>
        </p:nvSpPr>
        <p:spPr>
          <a:xfrm>
            <a:off x="4181532" y="2525448"/>
            <a:ext cx="3621900" cy="1801089"/>
          </a:xfrm>
          <a:prstGeom prst="rect">
            <a:avLst/>
          </a:prstGeom>
          <a:solidFill>
            <a:srgbClr val="FF0000">
              <a:alpha val="7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2</a:t>
            </a:r>
            <a:endParaRPr lang="en-US" altLang="zh-CN" sz="2800" dirty="0"/>
          </a:p>
        </p:txBody>
      </p:sp>
      <p:sp>
        <p:nvSpPr>
          <p:cNvPr id="8" name="矩形 7"/>
          <p:cNvSpPr/>
          <p:nvPr/>
        </p:nvSpPr>
        <p:spPr>
          <a:xfrm>
            <a:off x="7805000" y="2525448"/>
            <a:ext cx="1584176" cy="1224136"/>
          </a:xfrm>
          <a:prstGeom prst="rect">
            <a:avLst/>
          </a:prstGeom>
          <a:solidFill>
            <a:schemeClr val="accent1">
              <a:alpha val="7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1</a:t>
            </a:r>
            <a:endParaRPr lang="en-US" altLang="zh-CN" sz="2000" dirty="0"/>
          </a:p>
        </p:txBody>
      </p:sp>
      <p:sp>
        <p:nvSpPr>
          <p:cNvPr id="9" name="矩形 8"/>
          <p:cNvSpPr/>
          <p:nvPr/>
        </p:nvSpPr>
        <p:spPr>
          <a:xfrm>
            <a:off x="1731692" y="2525448"/>
            <a:ext cx="2448272" cy="2414348"/>
          </a:xfrm>
          <a:prstGeom prst="rect">
            <a:avLst/>
          </a:prstGeom>
          <a:solidFill>
            <a:srgbClr val="00B050">
              <a:alpha val="7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3</a:t>
            </a:r>
            <a:endParaRPr lang="en-US" altLang="zh-CN" sz="2800" dirty="0"/>
          </a:p>
        </p:txBody>
      </p:sp>
      <p:sp>
        <p:nvSpPr>
          <p:cNvPr id="10" name="文本框 9"/>
          <p:cNvSpPr txBox="1"/>
          <p:nvPr/>
        </p:nvSpPr>
        <p:spPr>
          <a:xfrm>
            <a:off x="2279576" y="1169951"/>
            <a:ext cx="7345281" cy="400110"/>
          </a:xfrm>
          <a:prstGeom prst="rect">
            <a:avLst/>
          </a:prstGeom>
          <a:noFill/>
        </p:spPr>
        <p:txBody>
          <a:bodyPr wrap="none" rtlCol="0">
            <a:spAutoFit/>
          </a:bodyPr>
          <a:lstStyle/>
          <a:p>
            <a:r>
              <a:rPr lang="zh-CN" altLang="en-US" sz="2000" dirty="0"/>
              <a:t>给所有的容器添加上</a:t>
            </a:r>
            <a:r>
              <a:rPr lang="en-US" altLang="zh-CN" sz="2000" dirty="0">
                <a:solidFill>
                  <a:srgbClr val="FF0000"/>
                </a:solidFill>
              </a:rPr>
              <a:t>float</a:t>
            </a:r>
            <a:r>
              <a:rPr lang="zh-CN" altLang="en-US" sz="2000" dirty="0">
                <a:solidFill>
                  <a:srgbClr val="FF0000"/>
                </a:solidFill>
              </a:rPr>
              <a:t>：</a:t>
            </a:r>
            <a:r>
              <a:rPr lang="en-US" altLang="zh-CN" sz="2000" dirty="0">
                <a:solidFill>
                  <a:srgbClr val="FF0000"/>
                </a:solidFill>
              </a:rPr>
              <a:t>right</a:t>
            </a:r>
            <a:r>
              <a:rPr lang="zh-CN" altLang="en-US" sz="2000" dirty="0">
                <a:solidFill>
                  <a:srgbClr val="FF0000"/>
                </a:solidFill>
              </a:rPr>
              <a:t>；</a:t>
            </a:r>
            <a:r>
              <a:rPr lang="zh-CN" altLang="en-US" sz="2000" dirty="0"/>
              <a:t>之后，元素会</a:t>
            </a:r>
            <a:r>
              <a:rPr lang="zh-CN" altLang="en-US" sz="2000" dirty="0">
                <a:solidFill>
                  <a:srgbClr val="FF0000"/>
                </a:solidFill>
              </a:rPr>
              <a:t>从右往左</a:t>
            </a:r>
            <a:r>
              <a:rPr lang="zh-CN" altLang="en-US" sz="2000" dirty="0"/>
              <a:t>排列</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4638157" y="567180"/>
            <a:ext cx="3005951" cy="584775"/>
          </a:xfrm>
          <a:prstGeom prst="rect">
            <a:avLst/>
          </a:prstGeom>
        </p:spPr>
        <p:txBody>
          <a:bodyPr wrap="none">
            <a:spAutoFit/>
          </a:bodyPr>
          <a:lstStyle/>
          <a:p>
            <a:pPr lvl="0" algn="ctr" fontAlgn="base">
              <a:spcBef>
                <a:spcPct val="0"/>
              </a:spcBef>
              <a:spcAft>
                <a:spcPct val="0"/>
              </a:spcAft>
              <a:defRPr/>
            </a:pPr>
            <a:r>
              <a:rPr lang="en-US" altLang="zh-CN" sz="3200" b="1" dirty="0">
                <a:solidFill>
                  <a:srgbClr val="0F6FC6"/>
                </a:solidFill>
                <a:latin typeface="微软雅黑" panose="020B0503020204020204" pitchFamily="34" charset="-122"/>
                <a:ea typeface="微软雅黑" panose="020B0503020204020204" pitchFamily="34" charset="-122"/>
              </a:rPr>
              <a:t>CSS</a:t>
            </a:r>
            <a:r>
              <a:rPr lang="zh-CN" altLang="en-US" sz="3200" b="1" dirty="0">
                <a:solidFill>
                  <a:srgbClr val="0F6FC6"/>
                </a:solidFill>
                <a:latin typeface="微软雅黑" panose="020B0503020204020204" pitchFamily="34" charset="-122"/>
                <a:ea typeface="微软雅黑" panose="020B0503020204020204" pitchFamily="34" charset="-122"/>
              </a:rPr>
              <a:t>的</a:t>
            </a:r>
            <a:r>
              <a:rPr lang="zh-CN" altLang="en-US" sz="3200" b="1" dirty="0">
                <a:solidFill>
                  <a:srgbClr val="FF0000"/>
                </a:solidFill>
                <a:latin typeface="微软雅黑" panose="020B0503020204020204" pitchFamily="34" charset="-122"/>
                <a:ea typeface="微软雅黑" panose="020B0503020204020204" pitchFamily="34" charset="-122"/>
              </a:rPr>
              <a:t>清除浮动</a:t>
            </a:r>
            <a:endParaRPr lang="zh-CN" altLang="en-US" sz="3200" b="1" dirty="0">
              <a:solidFill>
                <a:srgbClr val="0F6FC6"/>
              </a:solidFill>
              <a:latin typeface="微软雅黑" panose="020B0503020204020204" pitchFamily="34" charset="-122"/>
              <a:ea typeface="微软雅黑" panose="020B0503020204020204" pitchFamily="34" charset="-122"/>
            </a:endParaRPr>
          </a:p>
        </p:txBody>
      </p:sp>
      <p:grpSp>
        <p:nvGrpSpPr>
          <p:cNvPr id="26" name="组合 25"/>
          <p:cNvGrpSpPr/>
          <p:nvPr/>
        </p:nvGrpSpPr>
        <p:grpSpPr>
          <a:xfrm rot="1916904">
            <a:off x="4316172" y="644357"/>
            <a:ext cx="236030" cy="144562"/>
            <a:chOff x="3487392" y="549275"/>
            <a:chExt cx="236030" cy="144562"/>
          </a:xfrm>
        </p:grpSpPr>
        <p:sp>
          <p:nvSpPr>
            <p:cNvPr id="27" name="直角三角形 26"/>
            <p:cNvSpPr/>
            <p:nvPr/>
          </p:nvSpPr>
          <p:spPr bwMode="auto">
            <a:xfrm rot="10800000">
              <a:off x="3578860" y="549275"/>
              <a:ext cx="144562" cy="14456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8" name="直角三角形 27"/>
            <p:cNvSpPr/>
            <p:nvPr/>
          </p:nvSpPr>
          <p:spPr bwMode="auto">
            <a:xfrm rot="12632695">
              <a:off x="3487392" y="602368"/>
              <a:ext cx="75982" cy="7598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grpSp>
        <p:nvGrpSpPr>
          <p:cNvPr id="29" name="组合 28"/>
          <p:cNvGrpSpPr/>
          <p:nvPr/>
        </p:nvGrpSpPr>
        <p:grpSpPr>
          <a:xfrm rot="1916904" flipH="1" flipV="1">
            <a:off x="7711806" y="884346"/>
            <a:ext cx="236030" cy="144562"/>
            <a:chOff x="3487392" y="549275"/>
            <a:chExt cx="236030" cy="144562"/>
          </a:xfrm>
        </p:grpSpPr>
        <p:sp>
          <p:nvSpPr>
            <p:cNvPr id="30" name="直角三角形 29"/>
            <p:cNvSpPr/>
            <p:nvPr/>
          </p:nvSpPr>
          <p:spPr bwMode="auto">
            <a:xfrm rot="10800000">
              <a:off x="3578860" y="549275"/>
              <a:ext cx="144562" cy="14456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1" name="直角三角形 30"/>
            <p:cNvSpPr/>
            <p:nvPr/>
          </p:nvSpPr>
          <p:spPr bwMode="auto">
            <a:xfrm rot="12632695">
              <a:off x="3487392" y="602368"/>
              <a:ext cx="75982" cy="7598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sp>
        <p:nvSpPr>
          <p:cNvPr id="32" name="矩形 31"/>
          <p:cNvSpPr/>
          <p:nvPr/>
        </p:nvSpPr>
        <p:spPr>
          <a:xfrm>
            <a:off x="5323437" y="1151166"/>
            <a:ext cx="1635384" cy="261610"/>
          </a:xfrm>
          <a:prstGeom prst="rect">
            <a:avLst/>
          </a:prstGeom>
        </p:spPr>
        <p:txBody>
          <a:bodyPr wrap="none">
            <a:spAutoFit/>
          </a:bodyPr>
          <a:lstStyle/>
          <a:p>
            <a:pPr algn="ctr"/>
            <a:r>
              <a:rPr lang="en-US" altLang="zh-CN" sz="1100" dirty="0">
                <a:solidFill>
                  <a:schemeClr val="bg2">
                    <a:lumMod val="50000"/>
                  </a:schemeClr>
                </a:solidFill>
                <a:latin typeface="微软雅黑 Light" panose="020B0502040204020203" pitchFamily="34" charset="-122"/>
                <a:ea typeface="微软雅黑 Light" panose="020B0502040204020203" pitchFamily="34" charset="-122"/>
              </a:rPr>
              <a:t>Qian Feng Education</a:t>
            </a:r>
            <a:endParaRPr lang="zh-CN" altLang="en-US" sz="1100" dirty="0">
              <a:solidFill>
                <a:schemeClr val="bg2">
                  <a:lumMod val="50000"/>
                </a:schemeClr>
              </a:solidFill>
              <a:latin typeface="微软雅黑 Light" panose="020B0502040204020203" pitchFamily="34" charset="-122"/>
              <a:ea typeface="微软雅黑 Light" panose="020B0502040204020203" pitchFamily="34" charset="-122"/>
            </a:endParaRPr>
          </a:p>
        </p:txBody>
      </p:sp>
      <p:sp>
        <p:nvSpPr>
          <p:cNvPr id="33" name="矩形 32"/>
          <p:cNvSpPr/>
          <p:nvPr/>
        </p:nvSpPr>
        <p:spPr bwMode="auto">
          <a:xfrm>
            <a:off x="4098026" y="1272970"/>
            <a:ext cx="1158240" cy="45719"/>
          </a:xfrm>
          <a:prstGeom prst="rect">
            <a:avLst/>
          </a:prstGeom>
          <a:solidFill>
            <a:srgbClr val="8EC4F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4" name="矩形 33"/>
          <p:cNvSpPr/>
          <p:nvPr/>
        </p:nvSpPr>
        <p:spPr bwMode="auto">
          <a:xfrm>
            <a:off x="7025992" y="1272970"/>
            <a:ext cx="1158240" cy="45719"/>
          </a:xfrm>
          <a:prstGeom prst="rect">
            <a:avLst/>
          </a:prstGeom>
          <a:solidFill>
            <a:srgbClr val="8EC4F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45" name="矩形 44"/>
          <p:cNvSpPr/>
          <p:nvPr/>
        </p:nvSpPr>
        <p:spPr>
          <a:xfrm>
            <a:off x="4849505" y="6237312"/>
            <a:ext cx="2492990" cy="276999"/>
          </a:xfrm>
          <a:prstGeom prst="rect">
            <a:avLst/>
          </a:prstGeom>
        </p:spPr>
        <p:txBody>
          <a:bodyPr wrap="none">
            <a:spAutoFit/>
          </a:bodyPr>
          <a:lstStyle/>
          <a:p>
            <a:pPr algn="ctr"/>
            <a:r>
              <a:rPr lang="zh-CN" altLang="en-US" sz="1200" b="1" spc="300" dirty="0">
                <a:solidFill>
                  <a:schemeClr val="tx1">
                    <a:lumMod val="65000"/>
                    <a:lumOff val="35000"/>
                  </a:schemeClr>
                </a:solidFill>
                <a:latin typeface="微软雅黑" panose="020B0503020204020204" pitchFamily="34" charset="-122"/>
                <a:ea typeface="微软雅黑" panose="020B0503020204020204" pitchFamily="34" charset="-122"/>
              </a:rPr>
              <a:t>北京千锋互联科技有限公司</a:t>
            </a:r>
            <a:endParaRPr lang="zh-CN" altLang="en-US" sz="1200" b="1" spc="3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6" name="矩形 45"/>
          <p:cNvSpPr/>
          <p:nvPr/>
        </p:nvSpPr>
        <p:spPr>
          <a:xfrm>
            <a:off x="5252657" y="6459132"/>
            <a:ext cx="1686679" cy="184666"/>
          </a:xfrm>
          <a:prstGeom prst="rect">
            <a:avLst/>
          </a:prstGeom>
        </p:spPr>
        <p:txBody>
          <a:bodyPr wrap="none">
            <a:spAutoFit/>
          </a:bodyPr>
          <a:lstStyle/>
          <a:p>
            <a:pPr algn="ctr"/>
            <a:r>
              <a:rPr lang="en-US" altLang="zh-CN" sz="600" spc="300" dirty="0">
                <a:solidFill>
                  <a:schemeClr val="tx1">
                    <a:lumMod val="50000"/>
                    <a:lumOff val="50000"/>
                  </a:schemeClr>
                </a:solidFill>
                <a:latin typeface="微软雅黑 Light" panose="020B0502040204020203" pitchFamily="34" charset="-122"/>
                <a:ea typeface="微软雅黑 Light" panose="020B0502040204020203" pitchFamily="34" charset="-122"/>
              </a:rPr>
              <a:t>Qian Feng Education</a:t>
            </a:r>
            <a:endParaRPr lang="zh-CN" altLang="en-US" sz="600" spc="300" dirty="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graphicFrame>
        <p:nvGraphicFramePr>
          <p:cNvPr id="5" name="表格 4"/>
          <p:cNvGraphicFramePr>
            <a:graphicFrameLocks noGrp="1"/>
          </p:cNvGraphicFramePr>
          <p:nvPr>
            <p:custDataLst>
              <p:tags r:id="rId1"/>
            </p:custDataLst>
          </p:nvPr>
        </p:nvGraphicFramePr>
        <p:xfrm>
          <a:off x="518839" y="1588005"/>
          <a:ext cx="11244580" cy="4628738"/>
        </p:xfrm>
        <a:graphic>
          <a:graphicData uri="http://schemas.openxmlformats.org/drawingml/2006/table">
            <a:tbl>
              <a:tblPr firstRow="1" bandRow="1">
                <a:tableStyleId>{5C22544A-7EE6-4342-B048-85BDC9FD1C3A}</a:tableStyleId>
              </a:tblPr>
              <a:tblGrid>
                <a:gridCol w="752625"/>
                <a:gridCol w="1606400"/>
                <a:gridCol w="3155950"/>
                <a:gridCol w="5729605"/>
              </a:tblGrid>
              <a:tr h="557163">
                <a:tc>
                  <a:txBody>
                    <a:bodyPr/>
                    <a:lstStyle/>
                    <a:p>
                      <a:pPr indent="0" algn="ctr">
                        <a:buNone/>
                      </a:pPr>
                      <a:r>
                        <a:rPr lang="zh-CN" sz="2000" b="1" dirty="0">
                          <a:solidFill>
                            <a:schemeClr val="bg1"/>
                          </a:solidFill>
                          <a:latin typeface="+mn-ea"/>
                        </a:rPr>
                        <a:t>个数</a:t>
                      </a:r>
                      <a:endParaRPr lang="zh-CN" altLang="en-US" sz="2000" b="1" dirty="0">
                        <a:solidFill>
                          <a:schemeClr val="bg1"/>
                        </a:solidFill>
                        <a:latin typeface="+mn-ea"/>
                      </a:endParaRP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solidFill>
                      <a:srgbClr val="0F6FC6"/>
                    </a:solidFill>
                  </a:tcPr>
                </a:tc>
                <a:tc>
                  <a:txBody>
                    <a:bodyPr/>
                    <a:lstStyle/>
                    <a:p>
                      <a:pPr indent="0" algn="ctr">
                        <a:buNone/>
                      </a:pPr>
                      <a:r>
                        <a:rPr lang="zh-CN" sz="2000" b="1" dirty="0">
                          <a:solidFill>
                            <a:schemeClr val="bg1"/>
                          </a:solidFill>
                          <a:latin typeface="+mn-ea"/>
                        </a:rPr>
                        <a:t>属性</a:t>
                      </a:r>
                      <a:endParaRPr lang="zh-CN" altLang="en-US" sz="2000" b="1" dirty="0">
                        <a:solidFill>
                          <a:schemeClr val="bg1"/>
                        </a:solidFill>
                        <a:latin typeface="+mn-ea"/>
                      </a:endParaRP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solidFill>
                      <a:srgbClr val="0F6FC6"/>
                    </a:solidFill>
                  </a:tcPr>
                </a:tc>
                <a:tc>
                  <a:txBody>
                    <a:bodyPr/>
                    <a:lstStyle/>
                    <a:p>
                      <a:pPr indent="0" algn="ctr">
                        <a:buNone/>
                      </a:pPr>
                      <a:r>
                        <a:rPr lang="zh-CN" sz="2000" b="1" dirty="0">
                          <a:solidFill>
                            <a:schemeClr val="bg1"/>
                          </a:solidFill>
                          <a:latin typeface="+mn-ea"/>
                        </a:rPr>
                        <a:t>描述</a:t>
                      </a:r>
                      <a:endParaRPr lang="zh-CN" altLang="en-US" sz="2000" b="1" dirty="0">
                        <a:solidFill>
                          <a:schemeClr val="bg1"/>
                        </a:solidFill>
                        <a:latin typeface="+mn-ea"/>
                      </a:endParaRP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solidFill>
                      <a:srgbClr val="0F6FC6"/>
                    </a:solidFill>
                  </a:tcPr>
                </a:tc>
                <a:tc>
                  <a:txBody>
                    <a:bodyPr/>
                    <a:lstStyle/>
                    <a:p>
                      <a:pPr indent="0" algn="ctr">
                        <a:buNone/>
                      </a:pPr>
                      <a:r>
                        <a:rPr lang="zh-CN" sz="2000" b="1" dirty="0">
                          <a:solidFill>
                            <a:schemeClr val="bg1"/>
                          </a:solidFill>
                          <a:latin typeface="+mn-ea"/>
                        </a:rPr>
                        <a:t>说明</a:t>
                      </a:r>
                      <a:endParaRPr lang="zh-CN" altLang="en-US" sz="2000" b="1" dirty="0">
                        <a:solidFill>
                          <a:schemeClr val="bg1"/>
                        </a:solidFill>
                        <a:latin typeface="+mn-ea"/>
                      </a:endParaRP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solidFill>
                      <a:srgbClr val="0F6FC6"/>
                    </a:solidFill>
                  </a:tcPr>
                </a:tc>
              </a:tr>
              <a:tr h="678309">
                <a:tc>
                  <a:txBody>
                    <a:bodyPr/>
                    <a:lstStyle/>
                    <a:p>
                      <a:pPr indent="0" algn="ctr">
                        <a:lnSpc>
                          <a:spcPct val="150000"/>
                        </a:lnSpc>
                        <a:buNone/>
                      </a:pPr>
                      <a:r>
                        <a:rPr lang="en-US" sz="2000" b="0">
                          <a:solidFill>
                            <a:sysClr val="windowText" lastClr="000000"/>
                          </a:solidFill>
                          <a:latin typeface="+mn-ea"/>
                        </a:rPr>
                        <a:t>1</a:t>
                      </a:r>
                      <a:endParaRPr lang="en-US" altLang="en-US" sz="2000" b="0">
                        <a:solidFill>
                          <a:sysClr val="windowText" lastClr="000000"/>
                        </a:solidFill>
                        <a:latin typeface="+mn-ea"/>
                      </a:endParaRP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noFill/>
                  </a:tcPr>
                </a:tc>
                <a:tc>
                  <a:txBody>
                    <a:bodyPr/>
                    <a:lstStyle/>
                    <a:p>
                      <a:pPr indent="0" algn="ctr">
                        <a:lnSpc>
                          <a:spcPct val="150000"/>
                        </a:lnSpc>
                        <a:buNone/>
                      </a:pPr>
                      <a:r>
                        <a:rPr lang="en-US" altLang="zh-CN" sz="2000" b="0" dirty="0">
                          <a:solidFill>
                            <a:sysClr val="windowText" lastClr="000000"/>
                          </a:solidFill>
                          <a:latin typeface="+mn-ea"/>
                        </a:rPr>
                        <a:t>clear</a:t>
                      </a:r>
                      <a:endParaRPr lang="zh-CN" altLang="en-US" sz="2000" b="0" dirty="0">
                        <a:solidFill>
                          <a:sysClr val="windowText" lastClr="000000"/>
                        </a:solidFill>
                        <a:latin typeface="+mn-ea"/>
                      </a:endParaRP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noFill/>
                  </a:tcPr>
                </a:tc>
                <a:tc>
                  <a:txBody>
                    <a:bodyPr/>
                    <a:lstStyle/>
                    <a:p>
                      <a:pPr indent="0" algn="ctr">
                        <a:lnSpc>
                          <a:spcPct val="150000"/>
                        </a:lnSpc>
                        <a:buNone/>
                      </a:pPr>
                      <a:r>
                        <a:rPr lang="en-US" altLang="zh-CN" sz="2000" b="0" dirty="0">
                          <a:solidFill>
                            <a:sysClr val="windowText" lastClr="000000"/>
                          </a:solidFill>
                          <a:latin typeface="+mn-ea"/>
                        </a:rPr>
                        <a:t>Clear</a:t>
                      </a:r>
                      <a:r>
                        <a:rPr lang="zh-CN" altLang="en-US" sz="2000" b="0" dirty="0">
                          <a:solidFill>
                            <a:sysClr val="windowText" lastClr="000000"/>
                          </a:solidFill>
                          <a:latin typeface="+mn-ea"/>
                        </a:rPr>
                        <a:t>：</a:t>
                      </a:r>
                      <a:r>
                        <a:rPr lang="en-US" altLang="zh-CN" sz="2000" b="0" dirty="0">
                          <a:solidFill>
                            <a:sysClr val="windowText" lastClr="000000"/>
                          </a:solidFill>
                          <a:latin typeface="+mn-ea"/>
                        </a:rPr>
                        <a:t>none</a:t>
                      </a:r>
                      <a:r>
                        <a:rPr lang="zh-CN" altLang="en-US" sz="2000" b="0" dirty="0">
                          <a:solidFill>
                            <a:sysClr val="windowText" lastClr="000000"/>
                          </a:solidFill>
                          <a:latin typeface="+mn-ea"/>
                        </a:rPr>
                        <a:t>；</a:t>
                      </a:r>
                      <a:endParaRPr lang="zh-CN" altLang="en-US" sz="2000" b="0" dirty="0">
                        <a:solidFill>
                          <a:sysClr val="windowText" lastClr="000000"/>
                        </a:solidFill>
                        <a:latin typeface="+mn-ea"/>
                      </a:endParaRP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noFill/>
                  </a:tcPr>
                </a:tc>
                <a:tc>
                  <a:txBody>
                    <a:bodyPr/>
                    <a:lstStyle/>
                    <a:p>
                      <a:pPr>
                        <a:lnSpc>
                          <a:spcPct val="200000"/>
                        </a:lnSpc>
                      </a:pPr>
                      <a:r>
                        <a:rPr lang="zh-CN" altLang="en-US" sz="2000" b="0" dirty="0">
                          <a:solidFill>
                            <a:sysClr val="windowText" lastClr="000000"/>
                          </a:solidFill>
                          <a:latin typeface="+mn-ea"/>
                          <a:cs typeface="+mn-ea"/>
                        </a:rPr>
                        <a:t>允许有浮动对象</a:t>
                      </a:r>
                      <a:endParaRPr lang="zh-CN" altLang="en-US" sz="2000" b="0" dirty="0">
                        <a:solidFill>
                          <a:sysClr val="windowText" lastClr="000000"/>
                        </a:solidFill>
                        <a:latin typeface="+mn-ea"/>
                        <a:cs typeface="+mn-ea"/>
                      </a:endParaRP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noFill/>
                  </a:tcPr>
                </a:tc>
              </a:tr>
              <a:tr h="677738">
                <a:tc>
                  <a:txBody>
                    <a:bodyPr/>
                    <a:lstStyle/>
                    <a:p>
                      <a:pPr indent="0" algn="ctr">
                        <a:lnSpc>
                          <a:spcPct val="150000"/>
                        </a:lnSpc>
                        <a:buNone/>
                      </a:pPr>
                      <a:r>
                        <a:rPr lang="en-US" sz="2000" b="0">
                          <a:solidFill>
                            <a:sysClr val="windowText" lastClr="000000"/>
                          </a:solidFill>
                          <a:latin typeface="+mn-ea"/>
                        </a:rPr>
                        <a:t>2</a:t>
                      </a:r>
                      <a:endParaRPr lang="en-US" altLang="en-US" sz="2000" b="0">
                        <a:solidFill>
                          <a:sysClr val="windowText" lastClr="000000"/>
                        </a:solidFill>
                        <a:latin typeface="+mn-ea"/>
                      </a:endParaRP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noFill/>
                  </a:tcPr>
                </a:tc>
                <a:tc>
                  <a:txBody>
                    <a:bodyPr/>
                    <a:lstStyle/>
                    <a:p>
                      <a:pPr indent="0" algn="ctr">
                        <a:lnSpc>
                          <a:spcPct val="150000"/>
                        </a:lnSpc>
                        <a:buNone/>
                      </a:pPr>
                      <a:r>
                        <a:rPr lang="en-US" altLang="zh-CN" sz="2000" b="0" dirty="0">
                          <a:solidFill>
                            <a:sysClr val="windowText" lastClr="000000"/>
                          </a:solidFill>
                          <a:latin typeface="+mn-ea"/>
                          <a:sym typeface="+mn-ea"/>
                        </a:rPr>
                        <a:t>clear</a:t>
                      </a:r>
                      <a:endParaRPr lang="en-US" sz="2000" b="0" dirty="0">
                        <a:solidFill>
                          <a:sysClr val="windowText" lastClr="000000"/>
                        </a:solidFill>
                        <a:latin typeface="+mn-ea"/>
                      </a:endParaRP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noFill/>
                  </a:tcPr>
                </a:tc>
                <a:tc>
                  <a:txBody>
                    <a:bodyPr/>
                    <a:lstStyle/>
                    <a:p>
                      <a:pPr indent="0" algn="ctr">
                        <a:lnSpc>
                          <a:spcPct val="150000"/>
                        </a:lnSpc>
                        <a:buNone/>
                      </a:pPr>
                      <a:r>
                        <a:rPr lang="en-US" altLang="zh-CN" sz="2000" b="0" dirty="0">
                          <a:solidFill>
                            <a:sysClr val="windowText" lastClr="000000"/>
                          </a:solidFill>
                          <a:latin typeface="+mn-ea"/>
                        </a:rPr>
                        <a:t>Clear</a:t>
                      </a:r>
                      <a:r>
                        <a:rPr lang="zh-CN" altLang="en-US" sz="2000" b="0" dirty="0">
                          <a:solidFill>
                            <a:sysClr val="windowText" lastClr="000000"/>
                          </a:solidFill>
                          <a:latin typeface="+mn-ea"/>
                        </a:rPr>
                        <a:t>：</a:t>
                      </a:r>
                      <a:r>
                        <a:rPr lang="en-US" altLang="zh-CN" sz="2000" b="0" dirty="0">
                          <a:solidFill>
                            <a:sysClr val="windowText" lastClr="000000"/>
                          </a:solidFill>
                          <a:latin typeface="+mn-ea"/>
                        </a:rPr>
                        <a:t>right</a:t>
                      </a:r>
                      <a:r>
                        <a:rPr lang="zh-CN" altLang="en-US" sz="2000" b="0" dirty="0">
                          <a:solidFill>
                            <a:sysClr val="windowText" lastClr="000000"/>
                          </a:solidFill>
                          <a:latin typeface="+mn-ea"/>
                        </a:rPr>
                        <a:t>；</a:t>
                      </a:r>
                      <a:endParaRPr lang="zh-CN" altLang="en-US" sz="2000" b="0" dirty="0">
                        <a:solidFill>
                          <a:sysClr val="windowText" lastClr="000000"/>
                        </a:solidFill>
                        <a:latin typeface="+mn-ea"/>
                      </a:endParaRP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noFill/>
                  </a:tcPr>
                </a:tc>
                <a:tc>
                  <a:txBody>
                    <a:bodyPr/>
                    <a:lstStyle/>
                    <a:p>
                      <a:pPr indent="0">
                        <a:lnSpc>
                          <a:spcPct val="150000"/>
                        </a:lnSpc>
                        <a:buNone/>
                      </a:pPr>
                      <a:r>
                        <a:rPr lang="zh-CN" altLang="en-US" sz="2000" b="0" dirty="0">
                          <a:solidFill>
                            <a:sysClr val="windowText" lastClr="000000"/>
                          </a:solidFill>
                          <a:latin typeface="+mn-ea"/>
                          <a:sym typeface="+mn-ea"/>
                        </a:rPr>
                        <a:t>不允许右边有浮动对象</a:t>
                      </a:r>
                      <a:endParaRPr lang="zh-CN" altLang="zh-CN" sz="2000" b="0" dirty="0">
                        <a:solidFill>
                          <a:sysClr val="windowText" lastClr="000000"/>
                        </a:solidFill>
                        <a:latin typeface="+mn-ea"/>
                        <a:sym typeface="+mn-ea"/>
                      </a:endParaRP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noFill/>
                  </a:tcPr>
                </a:tc>
              </a:tr>
              <a:tr h="678882">
                <a:tc>
                  <a:txBody>
                    <a:bodyPr/>
                    <a:lstStyle/>
                    <a:p>
                      <a:pPr indent="0" algn="ctr">
                        <a:lnSpc>
                          <a:spcPct val="150000"/>
                        </a:lnSpc>
                        <a:buNone/>
                      </a:pPr>
                      <a:r>
                        <a:rPr lang="en-US" sz="2000" b="0" dirty="0">
                          <a:solidFill>
                            <a:sysClr val="windowText" lastClr="000000"/>
                          </a:solidFill>
                          <a:latin typeface="+mn-ea"/>
                        </a:rPr>
                        <a:t>3</a:t>
                      </a:r>
                      <a:endParaRPr lang="en-US" altLang="en-US" sz="2000" b="0" dirty="0">
                        <a:solidFill>
                          <a:sysClr val="windowText" lastClr="000000"/>
                        </a:solidFill>
                        <a:latin typeface="+mn-ea"/>
                      </a:endParaRP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noFill/>
                  </a:tcPr>
                </a:tc>
                <a:tc>
                  <a:txBody>
                    <a:bodyPr/>
                    <a:lstStyle/>
                    <a:p>
                      <a:pPr indent="0" algn="ctr">
                        <a:lnSpc>
                          <a:spcPct val="150000"/>
                        </a:lnSpc>
                        <a:buNone/>
                      </a:pPr>
                      <a:r>
                        <a:rPr lang="en-US" altLang="zh-CN" sz="2000" b="0" dirty="0">
                          <a:solidFill>
                            <a:sysClr val="windowText" lastClr="000000"/>
                          </a:solidFill>
                          <a:latin typeface="+mn-ea"/>
                          <a:sym typeface="+mn-ea"/>
                        </a:rPr>
                        <a:t>clear</a:t>
                      </a:r>
                      <a:endParaRPr lang="en-US" altLang="zh-CN" sz="2000" b="0" dirty="0">
                        <a:solidFill>
                          <a:sysClr val="windowText" lastClr="000000"/>
                        </a:solidFill>
                        <a:latin typeface="+mn-ea"/>
                      </a:endParaRP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noFill/>
                  </a:tcPr>
                </a:tc>
                <a:tc>
                  <a:txBody>
                    <a:bodyPr/>
                    <a:lstStyle/>
                    <a:p>
                      <a:pPr indent="0" algn="ctr">
                        <a:lnSpc>
                          <a:spcPct val="150000"/>
                        </a:lnSpc>
                        <a:buNone/>
                      </a:pPr>
                      <a:r>
                        <a:rPr lang="en-US" altLang="zh-CN" sz="2000" b="0" dirty="0">
                          <a:solidFill>
                            <a:sysClr val="windowText" lastClr="000000"/>
                          </a:solidFill>
                          <a:latin typeface="+mn-ea"/>
                        </a:rPr>
                        <a:t>Clear</a:t>
                      </a:r>
                      <a:r>
                        <a:rPr lang="zh-CN" altLang="en-US" sz="2000" b="0" dirty="0">
                          <a:solidFill>
                            <a:sysClr val="windowText" lastClr="000000"/>
                          </a:solidFill>
                          <a:latin typeface="+mn-ea"/>
                        </a:rPr>
                        <a:t>：</a:t>
                      </a:r>
                      <a:r>
                        <a:rPr lang="en-US" altLang="zh-CN" sz="2000" b="0" dirty="0">
                          <a:solidFill>
                            <a:sysClr val="windowText" lastClr="000000"/>
                          </a:solidFill>
                          <a:latin typeface="+mn-ea"/>
                        </a:rPr>
                        <a:t>left</a:t>
                      </a:r>
                      <a:r>
                        <a:rPr lang="zh-CN" altLang="en-US" sz="2000" b="0" dirty="0">
                          <a:solidFill>
                            <a:sysClr val="windowText" lastClr="000000"/>
                          </a:solidFill>
                          <a:latin typeface="+mn-ea"/>
                        </a:rPr>
                        <a:t>；</a:t>
                      </a:r>
                      <a:endParaRPr lang="zh-CN" altLang="en-US" sz="2000" b="0" dirty="0">
                        <a:solidFill>
                          <a:sysClr val="windowText" lastClr="000000"/>
                        </a:solidFill>
                        <a:latin typeface="+mn-ea"/>
                      </a:endParaRP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noFill/>
                  </a:tcPr>
                </a:tc>
                <a:tc>
                  <a:txBody>
                    <a:bodyPr/>
                    <a:lstStyle/>
                    <a:p>
                      <a:pPr indent="0">
                        <a:lnSpc>
                          <a:spcPct val="150000"/>
                        </a:lnSpc>
                        <a:buNone/>
                      </a:pPr>
                      <a:r>
                        <a:rPr lang="zh-CN" altLang="en-US" sz="2000" b="0" dirty="0">
                          <a:solidFill>
                            <a:sysClr val="windowText" lastClr="000000"/>
                          </a:solidFill>
                          <a:latin typeface="+mn-ea"/>
                          <a:sym typeface="+mn-ea"/>
                        </a:rPr>
                        <a:t>不允许左边有浮动对象</a:t>
                      </a:r>
                      <a:endParaRPr lang="zh-CN" altLang="zh-CN" sz="2000" b="0" dirty="0">
                        <a:solidFill>
                          <a:sysClr val="windowText" lastClr="000000"/>
                        </a:solidFill>
                        <a:latin typeface="+mn-ea"/>
                        <a:sym typeface="+mn-ea"/>
                      </a:endParaRP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noFill/>
                  </a:tcPr>
                </a:tc>
              </a:tr>
              <a:tr h="678882">
                <a:tc>
                  <a:txBody>
                    <a:bodyPr/>
                    <a:lstStyle/>
                    <a:p>
                      <a:pPr indent="0" algn="ctr">
                        <a:lnSpc>
                          <a:spcPct val="150000"/>
                        </a:lnSpc>
                        <a:buNone/>
                      </a:pPr>
                      <a:r>
                        <a:rPr lang="en-US" altLang="en-US" sz="2000" b="0" dirty="0">
                          <a:solidFill>
                            <a:sysClr val="windowText" lastClr="000000"/>
                          </a:solidFill>
                          <a:latin typeface="+mn-ea"/>
                        </a:rPr>
                        <a:t>4</a:t>
                      </a:r>
                      <a:endParaRPr lang="en-US" altLang="en-US" sz="2000" b="0" dirty="0">
                        <a:solidFill>
                          <a:sysClr val="windowText" lastClr="000000"/>
                        </a:solidFill>
                        <a:latin typeface="+mn-ea"/>
                      </a:endParaRP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noFill/>
                  </a:tcPr>
                </a:tc>
                <a:tc>
                  <a:txBody>
                    <a:bodyPr/>
                    <a:lstStyle/>
                    <a:p>
                      <a:pPr indent="0" algn="ctr">
                        <a:lnSpc>
                          <a:spcPct val="150000"/>
                        </a:lnSpc>
                        <a:buNone/>
                      </a:pPr>
                      <a:r>
                        <a:rPr lang="en-US" altLang="zh-CN" sz="2000" b="0" dirty="0">
                          <a:solidFill>
                            <a:sysClr val="windowText" lastClr="000000"/>
                          </a:solidFill>
                          <a:latin typeface="+mn-ea"/>
                        </a:rPr>
                        <a:t>clear</a:t>
                      </a:r>
                      <a:endParaRPr lang="en-US" altLang="zh-CN" sz="2000" b="0" dirty="0">
                        <a:solidFill>
                          <a:sysClr val="windowText" lastClr="000000"/>
                        </a:solidFill>
                        <a:latin typeface="+mn-ea"/>
                      </a:endParaRP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noFill/>
                  </a:tcPr>
                </a:tc>
                <a:tc>
                  <a:txBody>
                    <a:bodyPr/>
                    <a:lstStyle/>
                    <a:p>
                      <a:pPr indent="0" algn="ctr">
                        <a:lnSpc>
                          <a:spcPct val="150000"/>
                        </a:lnSpc>
                        <a:buNone/>
                      </a:pPr>
                      <a:r>
                        <a:rPr lang="en-US" altLang="zh-CN" sz="2000" b="0" dirty="0" err="1">
                          <a:solidFill>
                            <a:sysClr val="windowText" lastClr="000000"/>
                          </a:solidFill>
                          <a:latin typeface="+mn-ea"/>
                        </a:rPr>
                        <a:t>Clear:both</a:t>
                      </a:r>
                      <a:r>
                        <a:rPr lang="en-US" altLang="zh-CN" sz="2000" b="0" dirty="0">
                          <a:solidFill>
                            <a:sysClr val="windowText" lastClr="000000"/>
                          </a:solidFill>
                          <a:latin typeface="+mn-ea"/>
                        </a:rPr>
                        <a:t>;</a:t>
                      </a:r>
                      <a:endParaRPr lang="zh-CN" altLang="en-US" sz="2000" b="0" dirty="0">
                        <a:solidFill>
                          <a:sysClr val="windowText" lastClr="000000"/>
                        </a:solidFill>
                        <a:latin typeface="+mn-ea"/>
                      </a:endParaRP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noFill/>
                  </a:tcPr>
                </a:tc>
                <a:tc>
                  <a:txBody>
                    <a:bodyPr/>
                    <a:lstStyle/>
                    <a:p>
                      <a:pPr indent="0">
                        <a:lnSpc>
                          <a:spcPct val="150000"/>
                        </a:lnSpc>
                        <a:buNone/>
                      </a:pPr>
                      <a:r>
                        <a:rPr lang="zh-CN" altLang="en-US" sz="2000" b="0" dirty="0">
                          <a:solidFill>
                            <a:sysClr val="windowText" lastClr="000000"/>
                          </a:solidFill>
                          <a:latin typeface="+mn-ea"/>
                          <a:sym typeface="+mn-ea"/>
                        </a:rPr>
                        <a:t>不允许有浮动对象</a:t>
                      </a:r>
                      <a:endParaRPr lang="zh-CN" sz="2000" b="0" dirty="0">
                        <a:solidFill>
                          <a:sysClr val="windowText" lastClr="000000"/>
                        </a:solidFill>
                        <a:latin typeface="+mn-ea"/>
                        <a:sym typeface="+mn-ea"/>
                      </a:endParaRP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noFill/>
                  </a:tcPr>
                </a:tc>
              </a:tr>
              <a:tr h="678882">
                <a:tc gridSpan="2">
                  <a:txBody>
                    <a:bodyPr/>
                    <a:lstStyle/>
                    <a:p>
                      <a:pPr indent="0" algn="l">
                        <a:lnSpc>
                          <a:spcPct val="150000"/>
                        </a:lnSpc>
                        <a:buNone/>
                      </a:pPr>
                      <a:r>
                        <a:rPr lang="zh-CN" altLang="en-US" sz="2000" b="0" dirty="0">
                          <a:solidFill>
                            <a:sysClr val="windowText" lastClr="000000"/>
                          </a:solidFill>
                          <a:latin typeface="微软雅黑" panose="020B0503020204020204" pitchFamily="34" charset="-122"/>
                        </a:rPr>
                        <a:t>清除浮动的作用：</a:t>
                      </a:r>
                      <a:endParaRPr lang="en-US" altLang="en-US" sz="2000" b="0" dirty="0">
                        <a:solidFill>
                          <a:sysClr val="windowText" lastClr="000000"/>
                        </a:solidFill>
                        <a:latin typeface="+mn-ea"/>
                      </a:endParaRP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noFill/>
                  </a:tcPr>
                </a:tc>
                <a:tc hMerge="1">
                  <a:tcPr marL="12700" marR="12700" marT="12700" anchor="ctr">
                    <a:lnL w="12700" cap="flat" cmpd="sng">
                      <a:solidFill>
                        <a:srgbClr val="BFBFBF"/>
                      </a:solidFill>
                      <a:prstDash val="dash"/>
                      <a:headEnd type="none" w="med" len="med"/>
                      <a:tailEnd type="none" w="med" len="med"/>
                    </a:lnL>
                    <a:lnR w="12700" cap="flat" cmpd="sng">
                      <a:solidFill>
                        <a:srgbClr val="BFBFBF"/>
                      </a:solidFill>
                      <a:prstDash val="dash"/>
                      <a:headEnd type="none" w="med" len="med"/>
                      <a:tailEnd type="none" w="med" len="med"/>
                    </a:lnR>
                    <a:lnT w="12700" cap="flat" cmpd="sng">
                      <a:solidFill>
                        <a:srgbClr val="BFBFBF"/>
                      </a:solidFill>
                      <a:prstDash val="dash"/>
                      <a:headEnd type="none" w="med" len="med"/>
                      <a:tailEnd type="none" w="med" len="med"/>
                    </a:lnT>
                    <a:lnB w="12700" cap="flat" cmpd="sng">
                      <a:solidFill>
                        <a:srgbClr val="BFBFBF"/>
                      </a:solidFill>
                      <a:prstDash val="dash"/>
                      <a:headEnd type="none" w="med" len="med"/>
                      <a:tailEnd type="none" w="med" len="med"/>
                    </a:lnB>
                    <a:lnTlToBr>
                      <a:noFill/>
                    </a:lnTlToBr>
                    <a:lnBlToTr>
                      <a:noFill/>
                    </a:lnBlToTr>
                    <a:noFill/>
                  </a:tcPr>
                </a:tc>
                <a:tc gridSpan="2">
                  <a:txBody>
                    <a:bodyPr/>
                    <a:lstStyle/>
                    <a:p>
                      <a:pPr indent="0" algn="l">
                        <a:lnSpc>
                          <a:spcPct val="150000"/>
                        </a:lnSpc>
                        <a:buNone/>
                      </a:pPr>
                      <a:r>
                        <a:rPr lang="zh-CN" sz="2000" b="1" u="none" dirty="0">
                          <a:solidFill>
                            <a:srgbClr val="FF0000"/>
                          </a:solidFill>
                          <a:latin typeface="+mn-ea"/>
                          <a:sym typeface="+mn-ea"/>
                        </a:rPr>
                        <a:t>就是让</a:t>
                      </a:r>
                      <a:r>
                        <a:rPr lang="zh-CN" altLang="en-US" sz="2000" b="1" u="none" dirty="0">
                          <a:solidFill>
                            <a:srgbClr val="FF0000"/>
                          </a:solidFill>
                          <a:latin typeface="+mn-ea"/>
                          <a:sym typeface="+mn-ea"/>
                        </a:rPr>
                        <a:t>浮动之后横着</a:t>
                      </a:r>
                      <a:r>
                        <a:rPr lang="zh-CN" sz="2000" b="1" u="none" dirty="0">
                          <a:solidFill>
                            <a:srgbClr val="FF0000"/>
                          </a:solidFill>
                          <a:latin typeface="+mn-ea"/>
                          <a:sym typeface="+mn-ea"/>
                        </a:rPr>
                        <a:t>的</a:t>
                      </a:r>
                      <a:r>
                        <a:rPr lang="zh-CN" altLang="en-US" sz="2000" b="1" u="none" dirty="0">
                          <a:solidFill>
                            <a:srgbClr val="FF0000"/>
                          </a:solidFill>
                          <a:latin typeface="+mn-ea"/>
                          <a:sym typeface="+mn-ea"/>
                        </a:rPr>
                        <a:t>元素再次竖着</a:t>
                      </a:r>
                      <a:r>
                        <a:rPr lang="zh-CN" sz="2000" b="1" u="none" dirty="0">
                          <a:solidFill>
                            <a:srgbClr val="FF0000"/>
                          </a:solidFill>
                          <a:latin typeface="+mn-ea"/>
                          <a:sym typeface="+mn-ea"/>
                        </a:rPr>
                        <a:t>来</a:t>
                      </a:r>
                      <a:endParaRPr lang="zh-CN" altLang="en-US" sz="2000" b="1" u="none" dirty="0">
                        <a:solidFill>
                          <a:srgbClr val="FF0000"/>
                        </a:solidFill>
                        <a:latin typeface="+mn-ea"/>
                        <a:sym typeface="+mn-ea"/>
                      </a:endParaRP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noFill/>
                  </a:tcPr>
                </a:tc>
                <a:tc hMerge="1">
                  <a:tcPr marL="12700" marR="12700" marT="12700" anchor="ctr">
                    <a:lnL w="12700" cap="flat" cmpd="sng">
                      <a:solidFill>
                        <a:srgbClr val="BFBFBF"/>
                      </a:solidFill>
                      <a:prstDash val="dash"/>
                      <a:headEnd type="none" w="med" len="med"/>
                      <a:tailEnd type="none" w="med" len="med"/>
                    </a:lnL>
                    <a:lnR w="12700" cap="flat" cmpd="sng">
                      <a:solidFill>
                        <a:srgbClr val="BFBFBF"/>
                      </a:solidFill>
                      <a:prstDash val="dash"/>
                      <a:headEnd type="none" w="med" len="med"/>
                      <a:tailEnd type="none" w="med" len="med"/>
                    </a:lnR>
                    <a:lnT w="12700" cap="flat" cmpd="sng">
                      <a:solidFill>
                        <a:srgbClr val="BFBFBF"/>
                      </a:solidFill>
                      <a:prstDash val="dash"/>
                      <a:headEnd type="none" w="med" len="med"/>
                      <a:tailEnd type="none" w="med" len="med"/>
                    </a:lnT>
                    <a:lnB w="12700" cap="flat" cmpd="sng">
                      <a:solidFill>
                        <a:srgbClr val="BFBFBF"/>
                      </a:solidFill>
                      <a:prstDash val="dash"/>
                      <a:headEnd type="none" w="med" len="med"/>
                      <a:tailEnd type="none" w="med" len="med"/>
                    </a:lnB>
                    <a:lnTlToBr>
                      <a:noFill/>
                    </a:lnTlToBr>
                    <a:lnBlToTr>
                      <a:noFill/>
                    </a:lnBlToTr>
                    <a:noFill/>
                  </a:tcPr>
                </a:tc>
              </a:tr>
              <a:tr h="678882">
                <a:tc gridSpan="4">
                  <a:txBody>
                    <a:bodyPr/>
                    <a:lstStyle/>
                    <a:p>
                      <a:pPr indent="0" algn="l">
                        <a:lnSpc>
                          <a:spcPct val="100000"/>
                        </a:lnSpc>
                        <a:buNone/>
                      </a:pPr>
                      <a:r>
                        <a:rPr lang="zh-CN" altLang="en-US" sz="1800" b="0" u="none" dirty="0">
                          <a:solidFill>
                            <a:schemeClr val="tx1"/>
                          </a:solidFill>
                          <a:latin typeface="+mn-ea"/>
                          <a:sym typeface="+mn-ea"/>
                        </a:rPr>
                        <a:t>清除浮动只是改变元素的排列方式，让元素排列从横向再次变成了竖向，该元素还是漂浮着，不占据文档位置。</a:t>
                      </a:r>
                      <a:endParaRPr lang="en-US" altLang="zh-CN" sz="1800" b="0" u="none" dirty="0">
                        <a:solidFill>
                          <a:schemeClr val="tx1"/>
                        </a:solidFill>
                        <a:latin typeface="+mn-ea"/>
                        <a:sym typeface="+mn-ea"/>
                      </a:endParaRP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noFill/>
                  </a:tcPr>
                </a:tc>
                <a:tc hMerge="1">
                  <a:tcPr/>
                </a:tc>
                <a:tc hMerge="1">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noFill/>
                  </a:tcPr>
                </a:tc>
                <a:tc hMerge="1">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674070" y="2564904"/>
            <a:ext cx="6876330" cy="1200329"/>
          </a:xfrm>
          <a:prstGeom prst="rect">
            <a:avLst/>
          </a:prstGeom>
          <a:noFill/>
        </p:spPr>
        <p:txBody>
          <a:bodyPr wrap="square" rtlCol="0">
            <a:spAutoFit/>
          </a:bodyPr>
          <a:lstStyle/>
          <a:p>
            <a:pPr algn="dist"/>
            <a:r>
              <a:rPr lang="zh-CN" altLang="en-US" sz="7200" b="1" dirty="0">
                <a:solidFill>
                  <a:srgbClr val="0F6FC6"/>
                </a:solidFill>
                <a:latin typeface="等线" panose="02010600030101010101" charset="-122"/>
                <a:ea typeface="等线" panose="02010600030101010101" charset="-122"/>
              </a:rPr>
              <a:t>谢谢您的观看</a:t>
            </a:r>
            <a:endParaRPr lang="zh-CN" altLang="en-US" sz="7200" b="1" dirty="0">
              <a:solidFill>
                <a:srgbClr val="0F6FC6"/>
              </a:solidFill>
              <a:latin typeface="等线" panose="02010600030101010101" charset="-122"/>
              <a:ea typeface="等线" panose="02010600030101010101" charset="-122"/>
            </a:endParaRPr>
          </a:p>
        </p:txBody>
      </p:sp>
      <p:grpSp>
        <p:nvGrpSpPr>
          <p:cNvPr id="6" name="组合 5"/>
          <p:cNvGrpSpPr/>
          <p:nvPr/>
        </p:nvGrpSpPr>
        <p:grpSpPr>
          <a:xfrm rot="1916904">
            <a:off x="1784211" y="2970526"/>
            <a:ext cx="635272" cy="389087"/>
            <a:chOff x="3487392" y="549275"/>
            <a:chExt cx="236030" cy="144562"/>
          </a:xfrm>
        </p:grpSpPr>
        <p:sp>
          <p:nvSpPr>
            <p:cNvPr id="7" name="直角三角形 6"/>
            <p:cNvSpPr/>
            <p:nvPr/>
          </p:nvSpPr>
          <p:spPr bwMode="auto">
            <a:xfrm rot="10800000">
              <a:off x="3578860" y="549275"/>
              <a:ext cx="144562" cy="14456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dist"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 name="直角三角形 7"/>
            <p:cNvSpPr/>
            <p:nvPr/>
          </p:nvSpPr>
          <p:spPr bwMode="auto">
            <a:xfrm rot="12632695">
              <a:off x="3487392" y="602368"/>
              <a:ext cx="75982" cy="75982"/>
            </a:xfrm>
            <a:prstGeom prst="rtTriangle">
              <a:avLst/>
            </a:prstGeom>
            <a:solidFill>
              <a:srgbClr val="8EC4F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dist"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grpSp>
      <p:grpSp>
        <p:nvGrpSpPr>
          <p:cNvPr id="9" name="组合 8"/>
          <p:cNvGrpSpPr/>
          <p:nvPr/>
        </p:nvGrpSpPr>
        <p:grpSpPr>
          <a:xfrm rot="14101876">
            <a:off x="9769076" y="3133368"/>
            <a:ext cx="635272" cy="389087"/>
            <a:chOff x="3487392" y="549275"/>
            <a:chExt cx="236030" cy="144562"/>
          </a:xfrm>
        </p:grpSpPr>
        <p:sp>
          <p:nvSpPr>
            <p:cNvPr id="10" name="直角三角形 9"/>
            <p:cNvSpPr/>
            <p:nvPr/>
          </p:nvSpPr>
          <p:spPr bwMode="auto">
            <a:xfrm rot="10800000">
              <a:off x="3578860" y="549275"/>
              <a:ext cx="144562" cy="144562"/>
            </a:xfrm>
            <a:prstGeom prst="rtTriangle">
              <a:avLst/>
            </a:prstGeom>
            <a:solidFill>
              <a:srgbClr val="8EC4F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dist"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11" name="直角三角形 10"/>
            <p:cNvSpPr/>
            <p:nvPr/>
          </p:nvSpPr>
          <p:spPr bwMode="auto">
            <a:xfrm rot="12632695">
              <a:off x="3487392" y="602368"/>
              <a:ext cx="75982" cy="7598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dist"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par>
                                <p:cTn id="21" presetID="23" presetClass="entr" presetSubtype="16" fill="hold" nodeType="with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 calcmode="lin" valueType="num">
                                      <p:cBhvr>
                                        <p:cTn id="23"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24" dur="500" fill="hold"/>
                                        <p:tgtEl>
                                          <p:spTgt spid="5">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4638157" y="567180"/>
            <a:ext cx="3005952" cy="584775"/>
          </a:xfrm>
          <a:prstGeom prst="rect">
            <a:avLst/>
          </a:prstGeom>
        </p:spPr>
        <p:txBody>
          <a:bodyPr wrap="none">
            <a:spAutoFit/>
          </a:bodyPr>
          <a:lstStyle/>
          <a:p>
            <a:pPr lvl="0" algn="ctr" fontAlgn="base">
              <a:spcBef>
                <a:spcPct val="0"/>
              </a:spcBef>
              <a:spcAft>
                <a:spcPct val="0"/>
              </a:spcAft>
              <a:defRPr/>
            </a:pPr>
            <a:r>
              <a:rPr lang="en-US" altLang="zh-CN" sz="3200" b="1" dirty="0">
                <a:solidFill>
                  <a:srgbClr val="0F6FC6"/>
                </a:solidFill>
                <a:latin typeface="微软雅黑" panose="020B0503020204020204" pitchFamily="34" charset="-122"/>
                <a:ea typeface="微软雅黑" panose="020B0503020204020204" pitchFamily="34" charset="-122"/>
              </a:rPr>
              <a:t>CSS</a:t>
            </a:r>
            <a:r>
              <a:rPr lang="zh-CN" altLang="en-US" sz="3200" b="1" dirty="0">
                <a:solidFill>
                  <a:srgbClr val="0F6FC6"/>
                </a:solidFill>
                <a:latin typeface="微软雅黑" panose="020B0503020204020204" pitchFamily="34" charset="-122"/>
                <a:ea typeface="微软雅黑" panose="020B0503020204020204" pitchFamily="34" charset="-122"/>
              </a:rPr>
              <a:t>的</a:t>
            </a:r>
            <a:r>
              <a:rPr lang="zh-CN" altLang="en-US" sz="3200" b="1" dirty="0">
                <a:solidFill>
                  <a:srgbClr val="FF0000"/>
                </a:solidFill>
                <a:latin typeface="微软雅黑" panose="020B0503020204020204" pitchFamily="34" charset="-122"/>
                <a:ea typeface="微软雅黑" panose="020B0503020204020204" pitchFamily="34" charset="-122"/>
              </a:rPr>
              <a:t>浮动</a:t>
            </a:r>
            <a:r>
              <a:rPr lang="zh-CN" altLang="en-US" sz="3200" b="1" dirty="0">
                <a:solidFill>
                  <a:srgbClr val="0F6FC6"/>
                </a:solidFill>
                <a:latin typeface="微软雅黑" panose="020B0503020204020204" pitchFamily="34" charset="-122"/>
                <a:ea typeface="微软雅黑" panose="020B0503020204020204" pitchFamily="34" charset="-122"/>
              </a:rPr>
              <a:t>属性</a:t>
            </a:r>
            <a:endParaRPr lang="zh-CN" altLang="en-US" sz="3200" b="1" dirty="0">
              <a:solidFill>
                <a:srgbClr val="0F6FC6"/>
              </a:solidFill>
              <a:latin typeface="微软雅黑" panose="020B0503020204020204" pitchFamily="34" charset="-122"/>
              <a:ea typeface="微软雅黑" panose="020B0503020204020204" pitchFamily="34" charset="-122"/>
            </a:endParaRPr>
          </a:p>
        </p:txBody>
      </p:sp>
      <p:grpSp>
        <p:nvGrpSpPr>
          <p:cNvPr id="26" name="组合 25"/>
          <p:cNvGrpSpPr/>
          <p:nvPr/>
        </p:nvGrpSpPr>
        <p:grpSpPr>
          <a:xfrm rot="1916904">
            <a:off x="4316172" y="644357"/>
            <a:ext cx="236030" cy="144562"/>
            <a:chOff x="3487392" y="549275"/>
            <a:chExt cx="236030" cy="144562"/>
          </a:xfrm>
        </p:grpSpPr>
        <p:sp>
          <p:nvSpPr>
            <p:cNvPr id="27" name="直角三角形 26"/>
            <p:cNvSpPr/>
            <p:nvPr/>
          </p:nvSpPr>
          <p:spPr bwMode="auto">
            <a:xfrm rot="10800000">
              <a:off x="3578860" y="549275"/>
              <a:ext cx="144562" cy="14456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8" name="直角三角形 27"/>
            <p:cNvSpPr/>
            <p:nvPr/>
          </p:nvSpPr>
          <p:spPr bwMode="auto">
            <a:xfrm rot="12632695">
              <a:off x="3487392" y="602368"/>
              <a:ext cx="75982" cy="7598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grpSp>
        <p:nvGrpSpPr>
          <p:cNvPr id="29" name="组合 28"/>
          <p:cNvGrpSpPr/>
          <p:nvPr/>
        </p:nvGrpSpPr>
        <p:grpSpPr>
          <a:xfrm rot="1916904" flipH="1" flipV="1">
            <a:off x="7711806" y="884346"/>
            <a:ext cx="236030" cy="144562"/>
            <a:chOff x="3487392" y="549275"/>
            <a:chExt cx="236030" cy="144562"/>
          </a:xfrm>
        </p:grpSpPr>
        <p:sp>
          <p:nvSpPr>
            <p:cNvPr id="30" name="直角三角形 29"/>
            <p:cNvSpPr/>
            <p:nvPr/>
          </p:nvSpPr>
          <p:spPr bwMode="auto">
            <a:xfrm rot="10800000">
              <a:off x="3578860" y="549275"/>
              <a:ext cx="144562" cy="14456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1" name="直角三角形 30"/>
            <p:cNvSpPr/>
            <p:nvPr/>
          </p:nvSpPr>
          <p:spPr bwMode="auto">
            <a:xfrm rot="12632695">
              <a:off x="3487392" y="602368"/>
              <a:ext cx="75982" cy="7598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sp>
        <p:nvSpPr>
          <p:cNvPr id="32" name="矩形 31"/>
          <p:cNvSpPr/>
          <p:nvPr/>
        </p:nvSpPr>
        <p:spPr>
          <a:xfrm>
            <a:off x="5323437" y="1151166"/>
            <a:ext cx="1635384" cy="261610"/>
          </a:xfrm>
          <a:prstGeom prst="rect">
            <a:avLst/>
          </a:prstGeom>
        </p:spPr>
        <p:txBody>
          <a:bodyPr wrap="none">
            <a:spAutoFit/>
          </a:bodyPr>
          <a:lstStyle/>
          <a:p>
            <a:pPr algn="ctr"/>
            <a:r>
              <a:rPr lang="en-US" altLang="zh-CN" sz="1100" dirty="0">
                <a:solidFill>
                  <a:schemeClr val="bg2">
                    <a:lumMod val="50000"/>
                  </a:schemeClr>
                </a:solidFill>
                <a:latin typeface="微软雅黑 Light" panose="020B0502040204020203" pitchFamily="34" charset="-122"/>
                <a:ea typeface="微软雅黑 Light" panose="020B0502040204020203" pitchFamily="34" charset="-122"/>
              </a:rPr>
              <a:t>Qian Feng Education</a:t>
            </a:r>
            <a:endParaRPr lang="zh-CN" altLang="en-US" sz="1100" dirty="0">
              <a:solidFill>
                <a:schemeClr val="bg2">
                  <a:lumMod val="50000"/>
                </a:schemeClr>
              </a:solidFill>
              <a:latin typeface="微软雅黑 Light" panose="020B0502040204020203" pitchFamily="34" charset="-122"/>
              <a:ea typeface="微软雅黑 Light" panose="020B0502040204020203" pitchFamily="34" charset="-122"/>
            </a:endParaRPr>
          </a:p>
        </p:txBody>
      </p:sp>
      <p:sp>
        <p:nvSpPr>
          <p:cNvPr id="33" name="矩形 32"/>
          <p:cNvSpPr/>
          <p:nvPr/>
        </p:nvSpPr>
        <p:spPr bwMode="auto">
          <a:xfrm>
            <a:off x="4098026" y="1272970"/>
            <a:ext cx="1158240" cy="45719"/>
          </a:xfrm>
          <a:prstGeom prst="rect">
            <a:avLst/>
          </a:prstGeom>
          <a:solidFill>
            <a:srgbClr val="8EC4F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4" name="矩形 33"/>
          <p:cNvSpPr/>
          <p:nvPr/>
        </p:nvSpPr>
        <p:spPr bwMode="auto">
          <a:xfrm>
            <a:off x="7025992" y="1272970"/>
            <a:ext cx="1158240" cy="45719"/>
          </a:xfrm>
          <a:prstGeom prst="rect">
            <a:avLst/>
          </a:prstGeom>
          <a:solidFill>
            <a:srgbClr val="8EC4F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45" name="矩形 44"/>
          <p:cNvSpPr/>
          <p:nvPr/>
        </p:nvSpPr>
        <p:spPr>
          <a:xfrm>
            <a:off x="4849505" y="6237312"/>
            <a:ext cx="2492990" cy="276999"/>
          </a:xfrm>
          <a:prstGeom prst="rect">
            <a:avLst/>
          </a:prstGeom>
        </p:spPr>
        <p:txBody>
          <a:bodyPr wrap="none">
            <a:spAutoFit/>
          </a:bodyPr>
          <a:lstStyle/>
          <a:p>
            <a:pPr algn="ctr"/>
            <a:r>
              <a:rPr lang="zh-CN" altLang="en-US" sz="1200" b="1" spc="300" dirty="0">
                <a:solidFill>
                  <a:schemeClr val="tx1">
                    <a:lumMod val="65000"/>
                    <a:lumOff val="35000"/>
                  </a:schemeClr>
                </a:solidFill>
                <a:latin typeface="微软雅黑" panose="020B0503020204020204" pitchFamily="34" charset="-122"/>
                <a:ea typeface="微软雅黑" panose="020B0503020204020204" pitchFamily="34" charset="-122"/>
              </a:rPr>
              <a:t>北京千锋互联科技有限公司</a:t>
            </a:r>
            <a:endParaRPr lang="zh-CN" altLang="en-US" sz="1200" b="1" spc="3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6" name="矩形 45"/>
          <p:cNvSpPr/>
          <p:nvPr/>
        </p:nvSpPr>
        <p:spPr>
          <a:xfrm>
            <a:off x="5252657" y="6459132"/>
            <a:ext cx="1686679" cy="184666"/>
          </a:xfrm>
          <a:prstGeom prst="rect">
            <a:avLst/>
          </a:prstGeom>
        </p:spPr>
        <p:txBody>
          <a:bodyPr wrap="none">
            <a:spAutoFit/>
          </a:bodyPr>
          <a:lstStyle/>
          <a:p>
            <a:pPr algn="ctr"/>
            <a:r>
              <a:rPr lang="en-US" altLang="zh-CN" sz="600" spc="300" dirty="0">
                <a:solidFill>
                  <a:schemeClr val="tx1">
                    <a:lumMod val="50000"/>
                    <a:lumOff val="50000"/>
                  </a:schemeClr>
                </a:solidFill>
                <a:latin typeface="微软雅黑 Light" panose="020B0502040204020203" pitchFamily="34" charset="-122"/>
                <a:ea typeface="微软雅黑 Light" panose="020B0502040204020203" pitchFamily="34" charset="-122"/>
              </a:rPr>
              <a:t>Qian Feng Education</a:t>
            </a:r>
            <a:endParaRPr lang="zh-CN" altLang="en-US" sz="600" spc="300" dirty="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graphicFrame>
        <p:nvGraphicFramePr>
          <p:cNvPr id="5" name="表格 4"/>
          <p:cNvGraphicFramePr>
            <a:graphicFrameLocks noGrp="1"/>
          </p:cNvGraphicFramePr>
          <p:nvPr>
            <p:custDataLst>
              <p:tags r:id="rId1"/>
            </p:custDataLst>
          </p:nvPr>
        </p:nvGraphicFramePr>
        <p:xfrm>
          <a:off x="518839" y="1588006"/>
          <a:ext cx="11244580" cy="4388485"/>
        </p:xfrm>
        <a:graphic>
          <a:graphicData uri="http://schemas.openxmlformats.org/drawingml/2006/table">
            <a:tbl>
              <a:tblPr firstRow="1" bandRow="1">
                <a:tableStyleId>{5C22544A-7EE6-4342-B048-85BDC9FD1C3A}</a:tableStyleId>
              </a:tblPr>
              <a:tblGrid>
                <a:gridCol w="752625"/>
                <a:gridCol w="1606400"/>
                <a:gridCol w="3155950"/>
                <a:gridCol w="5729605"/>
              </a:tblGrid>
              <a:tr h="619125">
                <a:tc>
                  <a:txBody>
                    <a:bodyPr/>
                    <a:lstStyle/>
                    <a:p>
                      <a:pPr indent="0" algn="ctr">
                        <a:buNone/>
                      </a:pPr>
                      <a:r>
                        <a:rPr lang="zh-CN" sz="2000" b="1" dirty="0">
                          <a:solidFill>
                            <a:schemeClr val="bg1"/>
                          </a:solidFill>
                          <a:latin typeface="+mn-ea"/>
                        </a:rPr>
                        <a:t>个数</a:t>
                      </a:r>
                      <a:endParaRPr lang="zh-CN" altLang="en-US" sz="2000" b="1" dirty="0">
                        <a:solidFill>
                          <a:schemeClr val="bg1"/>
                        </a:solidFill>
                        <a:latin typeface="+mn-ea"/>
                      </a:endParaRP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solidFill>
                      <a:srgbClr val="0F6FC6"/>
                    </a:solidFill>
                  </a:tcPr>
                </a:tc>
                <a:tc>
                  <a:txBody>
                    <a:bodyPr/>
                    <a:lstStyle/>
                    <a:p>
                      <a:pPr indent="0" algn="ctr">
                        <a:buNone/>
                      </a:pPr>
                      <a:r>
                        <a:rPr lang="zh-CN" sz="2000" b="1" dirty="0">
                          <a:solidFill>
                            <a:schemeClr val="bg1"/>
                          </a:solidFill>
                          <a:latin typeface="+mn-ea"/>
                        </a:rPr>
                        <a:t>属性</a:t>
                      </a:r>
                      <a:endParaRPr lang="zh-CN" altLang="en-US" sz="2000" b="1" dirty="0">
                        <a:solidFill>
                          <a:schemeClr val="bg1"/>
                        </a:solidFill>
                        <a:latin typeface="+mn-ea"/>
                      </a:endParaRP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solidFill>
                      <a:srgbClr val="0F6FC6"/>
                    </a:solidFill>
                  </a:tcPr>
                </a:tc>
                <a:tc>
                  <a:txBody>
                    <a:bodyPr/>
                    <a:lstStyle/>
                    <a:p>
                      <a:pPr indent="0" algn="ctr">
                        <a:buNone/>
                      </a:pPr>
                      <a:r>
                        <a:rPr lang="zh-CN" sz="2000" b="1" dirty="0">
                          <a:solidFill>
                            <a:schemeClr val="bg1"/>
                          </a:solidFill>
                          <a:latin typeface="+mn-ea"/>
                        </a:rPr>
                        <a:t>描述</a:t>
                      </a:r>
                      <a:endParaRPr lang="zh-CN" altLang="en-US" sz="2000" b="1" dirty="0">
                        <a:solidFill>
                          <a:schemeClr val="bg1"/>
                        </a:solidFill>
                        <a:latin typeface="+mn-ea"/>
                      </a:endParaRP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solidFill>
                      <a:srgbClr val="0F6FC6"/>
                    </a:solidFill>
                  </a:tcPr>
                </a:tc>
                <a:tc>
                  <a:txBody>
                    <a:bodyPr/>
                    <a:lstStyle/>
                    <a:p>
                      <a:pPr indent="0" algn="ctr">
                        <a:buNone/>
                      </a:pPr>
                      <a:r>
                        <a:rPr lang="zh-CN" sz="2000" b="1" dirty="0">
                          <a:solidFill>
                            <a:schemeClr val="bg1"/>
                          </a:solidFill>
                          <a:latin typeface="+mn-ea"/>
                        </a:rPr>
                        <a:t>说明</a:t>
                      </a:r>
                      <a:endParaRPr lang="zh-CN" altLang="en-US" sz="2000" b="1" dirty="0">
                        <a:solidFill>
                          <a:schemeClr val="bg1"/>
                        </a:solidFill>
                        <a:latin typeface="+mn-ea"/>
                      </a:endParaRP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solidFill>
                      <a:srgbClr val="0F6FC6"/>
                    </a:solidFill>
                  </a:tcPr>
                </a:tc>
              </a:tr>
              <a:tr h="753745">
                <a:tc>
                  <a:txBody>
                    <a:bodyPr/>
                    <a:lstStyle/>
                    <a:p>
                      <a:pPr indent="0" algn="ctr">
                        <a:lnSpc>
                          <a:spcPct val="150000"/>
                        </a:lnSpc>
                        <a:buNone/>
                      </a:pPr>
                      <a:r>
                        <a:rPr lang="en-US" sz="2000" b="0">
                          <a:solidFill>
                            <a:sysClr val="windowText" lastClr="000000"/>
                          </a:solidFill>
                          <a:latin typeface="+mn-ea"/>
                        </a:rPr>
                        <a:t>1</a:t>
                      </a:r>
                      <a:endParaRPr lang="en-US" altLang="en-US" sz="2000" b="0">
                        <a:solidFill>
                          <a:sysClr val="windowText" lastClr="000000"/>
                        </a:solidFill>
                        <a:latin typeface="+mn-ea"/>
                      </a:endParaRP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noFill/>
                  </a:tcPr>
                </a:tc>
                <a:tc>
                  <a:txBody>
                    <a:bodyPr/>
                    <a:lstStyle/>
                    <a:p>
                      <a:pPr indent="0" algn="ctr">
                        <a:lnSpc>
                          <a:spcPct val="150000"/>
                        </a:lnSpc>
                        <a:buNone/>
                      </a:pPr>
                      <a:r>
                        <a:rPr lang="en-US" altLang="en-US" sz="2000" b="0" dirty="0">
                          <a:solidFill>
                            <a:sysClr val="windowText" lastClr="000000"/>
                          </a:solidFill>
                          <a:latin typeface="+mn-ea"/>
                        </a:rPr>
                        <a:t>float</a:t>
                      </a:r>
                      <a:endParaRPr lang="zh-CN" altLang="en-US" sz="2000" b="0" dirty="0">
                        <a:solidFill>
                          <a:sysClr val="windowText" lastClr="000000"/>
                        </a:solidFill>
                        <a:latin typeface="+mn-ea"/>
                      </a:endParaRP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noFill/>
                  </a:tcPr>
                </a:tc>
                <a:tc>
                  <a:txBody>
                    <a:bodyPr/>
                    <a:lstStyle/>
                    <a:p>
                      <a:pPr indent="0" algn="ctr">
                        <a:lnSpc>
                          <a:spcPct val="150000"/>
                        </a:lnSpc>
                        <a:buNone/>
                      </a:pPr>
                      <a:r>
                        <a:rPr lang="en-US" altLang="zh-CN" sz="2000" b="0" dirty="0">
                          <a:solidFill>
                            <a:sysClr val="windowText" lastClr="000000"/>
                          </a:solidFill>
                          <a:latin typeface="+mn-ea"/>
                        </a:rPr>
                        <a:t>float</a:t>
                      </a:r>
                      <a:r>
                        <a:rPr lang="zh-CN" altLang="en-US" sz="2000" b="0" dirty="0">
                          <a:solidFill>
                            <a:sysClr val="windowText" lastClr="000000"/>
                          </a:solidFill>
                          <a:latin typeface="+mn-ea"/>
                        </a:rPr>
                        <a:t>：</a:t>
                      </a:r>
                      <a:r>
                        <a:rPr lang="en-US" altLang="zh-CN" sz="2000" b="0" dirty="0">
                          <a:solidFill>
                            <a:sysClr val="windowText" lastClr="000000"/>
                          </a:solidFill>
                          <a:latin typeface="+mn-ea"/>
                        </a:rPr>
                        <a:t>left</a:t>
                      </a:r>
                      <a:r>
                        <a:rPr lang="zh-CN" altLang="en-US" sz="2000" b="0" dirty="0">
                          <a:solidFill>
                            <a:sysClr val="windowText" lastClr="000000"/>
                          </a:solidFill>
                          <a:latin typeface="+mn-ea"/>
                        </a:rPr>
                        <a:t>；</a:t>
                      </a:r>
                      <a:endParaRPr lang="zh-CN" altLang="en-US" sz="2000" b="0" dirty="0">
                        <a:solidFill>
                          <a:sysClr val="windowText" lastClr="000000"/>
                        </a:solidFill>
                        <a:latin typeface="+mn-ea"/>
                      </a:endParaRP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noFill/>
                  </a:tcPr>
                </a:tc>
                <a:tc>
                  <a:txBody>
                    <a:bodyPr/>
                    <a:lstStyle/>
                    <a:p>
                      <a:pPr>
                        <a:lnSpc>
                          <a:spcPct val="200000"/>
                        </a:lnSpc>
                      </a:pPr>
                      <a:r>
                        <a:rPr lang="zh-CN" altLang="en-US" sz="2000" b="0" dirty="0">
                          <a:solidFill>
                            <a:sysClr val="windowText" lastClr="000000"/>
                          </a:solidFill>
                          <a:latin typeface="+mn-ea"/>
                          <a:cs typeface="+mn-ea"/>
                        </a:rPr>
                        <a:t>元素靠左边浮动</a:t>
                      </a:r>
                      <a:endParaRPr lang="zh-CN" altLang="en-US" sz="2000" b="0" dirty="0">
                        <a:solidFill>
                          <a:sysClr val="windowText" lastClr="000000"/>
                        </a:solidFill>
                        <a:latin typeface="+mn-ea"/>
                        <a:cs typeface="+mn-ea"/>
                      </a:endParaRP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noFill/>
                  </a:tcPr>
                </a:tc>
              </a:tr>
              <a:tr h="753110">
                <a:tc>
                  <a:txBody>
                    <a:bodyPr/>
                    <a:lstStyle/>
                    <a:p>
                      <a:pPr indent="0" algn="ctr">
                        <a:lnSpc>
                          <a:spcPct val="150000"/>
                        </a:lnSpc>
                        <a:buNone/>
                      </a:pPr>
                      <a:r>
                        <a:rPr lang="en-US" sz="2000" b="0">
                          <a:solidFill>
                            <a:sysClr val="windowText" lastClr="000000"/>
                          </a:solidFill>
                          <a:latin typeface="+mn-ea"/>
                        </a:rPr>
                        <a:t>2</a:t>
                      </a:r>
                      <a:endParaRPr lang="en-US" altLang="en-US" sz="2000" b="0">
                        <a:solidFill>
                          <a:sysClr val="windowText" lastClr="000000"/>
                        </a:solidFill>
                        <a:latin typeface="+mn-ea"/>
                      </a:endParaRP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noFill/>
                  </a:tcPr>
                </a:tc>
                <a:tc>
                  <a:txBody>
                    <a:bodyPr/>
                    <a:lstStyle/>
                    <a:p>
                      <a:pPr indent="0" algn="ctr">
                        <a:lnSpc>
                          <a:spcPct val="150000"/>
                        </a:lnSpc>
                        <a:buNone/>
                      </a:pPr>
                      <a:r>
                        <a:rPr lang="en-US" altLang="en-US" sz="2000">
                          <a:solidFill>
                            <a:sysClr val="windowText" lastClr="000000"/>
                          </a:solidFill>
                          <a:latin typeface="+mn-ea"/>
                          <a:sym typeface="+mn-ea"/>
                        </a:rPr>
                        <a:t>float</a:t>
                      </a:r>
                      <a:endParaRPr lang="en-US" sz="2000" b="0">
                        <a:solidFill>
                          <a:sysClr val="windowText" lastClr="000000"/>
                        </a:solidFill>
                        <a:latin typeface="+mn-ea"/>
                      </a:endParaRP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noFill/>
                  </a:tcPr>
                </a:tc>
                <a:tc>
                  <a:txBody>
                    <a:bodyPr/>
                    <a:lstStyle/>
                    <a:p>
                      <a:pPr indent="0" algn="ctr">
                        <a:lnSpc>
                          <a:spcPct val="150000"/>
                        </a:lnSpc>
                        <a:buNone/>
                      </a:pPr>
                      <a:r>
                        <a:rPr lang="en-US" altLang="zh-CN" sz="2000" b="0">
                          <a:solidFill>
                            <a:sysClr val="windowText" lastClr="000000"/>
                          </a:solidFill>
                          <a:latin typeface="+mn-ea"/>
                        </a:rPr>
                        <a:t>float</a:t>
                      </a:r>
                      <a:r>
                        <a:rPr lang="zh-CN" altLang="en-US" sz="2000" b="0">
                          <a:solidFill>
                            <a:sysClr val="windowText" lastClr="000000"/>
                          </a:solidFill>
                          <a:latin typeface="+mn-ea"/>
                        </a:rPr>
                        <a:t>：</a:t>
                      </a:r>
                      <a:r>
                        <a:rPr lang="en-US" altLang="zh-CN" sz="2000" b="0">
                          <a:solidFill>
                            <a:sysClr val="windowText" lastClr="000000"/>
                          </a:solidFill>
                          <a:latin typeface="+mn-ea"/>
                        </a:rPr>
                        <a:t>right</a:t>
                      </a:r>
                      <a:r>
                        <a:rPr lang="zh-CN" altLang="en-US" sz="2000" b="0">
                          <a:solidFill>
                            <a:sysClr val="windowText" lastClr="000000"/>
                          </a:solidFill>
                          <a:latin typeface="+mn-ea"/>
                        </a:rPr>
                        <a:t>；</a:t>
                      </a:r>
                      <a:endParaRPr lang="zh-CN" altLang="en-US" sz="2000" b="0">
                        <a:solidFill>
                          <a:sysClr val="windowText" lastClr="000000"/>
                        </a:solidFill>
                        <a:latin typeface="+mn-ea"/>
                      </a:endParaRP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noFill/>
                  </a:tcPr>
                </a:tc>
                <a:tc>
                  <a:txBody>
                    <a:bodyPr/>
                    <a:lstStyle/>
                    <a:p>
                      <a:pPr indent="0">
                        <a:lnSpc>
                          <a:spcPct val="150000"/>
                        </a:lnSpc>
                        <a:buNone/>
                      </a:pPr>
                      <a:r>
                        <a:rPr lang="zh-CN" altLang="en-US" sz="2000" dirty="0">
                          <a:solidFill>
                            <a:sysClr val="windowText" lastClr="000000"/>
                          </a:solidFill>
                          <a:latin typeface="+mn-ea"/>
                          <a:cs typeface="+mn-ea"/>
                          <a:sym typeface="+mn-ea"/>
                        </a:rPr>
                        <a:t>元素靠右边浮动</a:t>
                      </a:r>
                      <a:endParaRPr lang="en-US" altLang="zh-CN" sz="2000" b="0" dirty="0">
                        <a:solidFill>
                          <a:sysClr val="windowText" lastClr="000000"/>
                        </a:solidFill>
                        <a:latin typeface="+mn-ea"/>
                      </a:endParaRP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noFill/>
                  </a:tcPr>
                </a:tc>
              </a:tr>
              <a:tr h="754380">
                <a:tc>
                  <a:txBody>
                    <a:bodyPr/>
                    <a:lstStyle/>
                    <a:p>
                      <a:pPr indent="0" algn="ctr">
                        <a:lnSpc>
                          <a:spcPct val="150000"/>
                        </a:lnSpc>
                        <a:buNone/>
                      </a:pPr>
                      <a:r>
                        <a:rPr lang="en-US" sz="2000" b="0">
                          <a:solidFill>
                            <a:sysClr val="windowText" lastClr="000000"/>
                          </a:solidFill>
                          <a:latin typeface="+mn-ea"/>
                        </a:rPr>
                        <a:t>3</a:t>
                      </a:r>
                      <a:endParaRPr lang="en-US" altLang="en-US" sz="2000" b="0">
                        <a:solidFill>
                          <a:sysClr val="windowText" lastClr="000000"/>
                        </a:solidFill>
                        <a:latin typeface="+mn-ea"/>
                      </a:endParaRP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noFill/>
                  </a:tcPr>
                </a:tc>
                <a:tc>
                  <a:txBody>
                    <a:bodyPr/>
                    <a:lstStyle/>
                    <a:p>
                      <a:pPr indent="0" algn="ctr">
                        <a:lnSpc>
                          <a:spcPct val="150000"/>
                        </a:lnSpc>
                        <a:buNone/>
                      </a:pPr>
                      <a:r>
                        <a:rPr lang="en-US" altLang="en-US" sz="2000">
                          <a:solidFill>
                            <a:sysClr val="windowText" lastClr="000000"/>
                          </a:solidFill>
                          <a:latin typeface="+mn-ea"/>
                          <a:sym typeface="+mn-ea"/>
                        </a:rPr>
                        <a:t>float</a:t>
                      </a:r>
                      <a:endParaRPr lang="en-US" sz="2000" b="0">
                        <a:solidFill>
                          <a:sysClr val="windowText" lastClr="000000"/>
                        </a:solidFill>
                        <a:latin typeface="+mn-ea"/>
                      </a:endParaRP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noFill/>
                  </a:tcPr>
                </a:tc>
                <a:tc>
                  <a:txBody>
                    <a:bodyPr/>
                    <a:lstStyle/>
                    <a:p>
                      <a:pPr indent="0" algn="ctr">
                        <a:lnSpc>
                          <a:spcPct val="150000"/>
                        </a:lnSpc>
                        <a:buNone/>
                      </a:pPr>
                      <a:r>
                        <a:rPr lang="en-US" altLang="zh-CN" sz="2000" b="0" dirty="0">
                          <a:solidFill>
                            <a:sysClr val="windowText" lastClr="000000"/>
                          </a:solidFill>
                          <a:latin typeface="+mn-ea"/>
                        </a:rPr>
                        <a:t>float</a:t>
                      </a:r>
                      <a:r>
                        <a:rPr lang="zh-CN" altLang="en-US" sz="2000" b="0" dirty="0">
                          <a:solidFill>
                            <a:sysClr val="windowText" lastClr="000000"/>
                          </a:solidFill>
                          <a:latin typeface="+mn-ea"/>
                        </a:rPr>
                        <a:t>：</a:t>
                      </a:r>
                      <a:r>
                        <a:rPr lang="en-US" altLang="zh-CN" sz="2000" b="0" dirty="0">
                          <a:solidFill>
                            <a:sysClr val="windowText" lastClr="000000"/>
                          </a:solidFill>
                          <a:latin typeface="+mn-ea"/>
                        </a:rPr>
                        <a:t>none</a:t>
                      </a:r>
                      <a:r>
                        <a:rPr lang="zh-CN" altLang="en-US" sz="2000" b="0" dirty="0">
                          <a:solidFill>
                            <a:sysClr val="windowText" lastClr="000000"/>
                          </a:solidFill>
                          <a:latin typeface="+mn-ea"/>
                        </a:rPr>
                        <a:t>；</a:t>
                      </a:r>
                      <a:endParaRPr lang="zh-CN" altLang="en-US" sz="2000" b="0" dirty="0">
                        <a:solidFill>
                          <a:sysClr val="windowText" lastClr="000000"/>
                        </a:solidFill>
                        <a:latin typeface="+mn-ea"/>
                      </a:endParaRP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noFill/>
                  </a:tcPr>
                </a:tc>
                <a:tc>
                  <a:txBody>
                    <a:bodyPr/>
                    <a:lstStyle/>
                    <a:p>
                      <a:pPr indent="0">
                        <a:lnSpc>
                          <a:spcPct val="150000"/>
                        </a:lnSpc>
                        <a:buNone/>
                      </a:pPr>
                      <a:r>
                        <a:rPr lang="zh-CN" sz="2000" b="0" dirty="0">
                          <a:solidFill>
                            <a:sysClr val="windowText" lastClr="000000"/>
                          </a:solidFill>
                          <a:latin typeface="+mn-ea"/>
                          <a:sym typeface="+mn-ea"/>
                        </a:rPr>
                        <a:t>元素不浮动</a:t>
                      </a:r>
                      <a:endParaRPr lang="zh-CN" sz="2000" b="0" dirty="0">
                        <a:solidFill>
                          <a:sysClr val="windowText" lastClr="000000"/>
                        </a:solidFill>
                        <a:latin typeface="+mn-ea"/>
                        <a:sym typeface="+mn-ea"/>
                      </a:endParaRP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noFill/>
                  </a:tcPr>
                </a:tc>
              </a:tr>
              <a:tr h="753745">
                <a:tc gridSpan="2">
                  <a:txBody>
                    <a:bodyPr/>
                    <a:lstStyle/>
                    <a:p>
                      <a:pPr indent="0" algn="l">
                        <a:lnSpc>
                          <a:spcPct val="150000"/>
                        </a:lnSpc>
                        <a:buNone/>
                      </a:pPr>
                      <a:r>
                        <a:rPr lang="zh-CN" altLang="en-US" sz="2000" b="0">
                          <a:solidFill>
                            <a:sysClr val="windowText" lastClr="000000"/>
                          </a:solidFill>
                          <a:latin typeface="微软雅黑" panose="020B0503020204020204" pitchFamily="34" charset="-122"/>
                        </a:rPr>
                        <a:t>浮动的作用</a:t>
                      </a:r>
                      <a:r>
                        <a:rPr lang="en-US" altLang="zh-CN" sz="2000" b="0">
                          <a:solidFill>
                            <a:sysClr val="windowText" lastClr="000000"/>
                          </a:solidFill>
                          <a:latin typeface="微软雅黑" panose="020B0503020204020204" pitchFamily="34" charset="-122"/>
                        </a:rPr>
                        <a:t>1</a:t>
                      </a:r>
                      <a:r>
                        <a:rPr lang="zh-CN" altLang="en-US" sz="2000" b="0">
                          <a:solidFill>
                            <a:sysClr val="windowText" lastClr="000000"/>
                          </a:solidFill>
                          <a:latin typeface="微软雅黑" panose="020B0503020204020204" pitchFamily="34" charset="-122"/>
                        </a:rPr>
                        <a:t>：</a:t>
                      </a:r>
                      <a:endParaRPr lang="en-US" altLang="en-US" sz="2000" b="0">
                        <a:solidFill>
                          <a:sysClr val="windowText" lastClr="000000"/>
                        </a:solidFill>
                        <a:effectLst/>
                        <a:latin typeface="+mn-ea"/>
                      </a:endParaRP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noFill/>
                  </a:tcPr>
                </a:tc>
                <a:tc hMerge="1">
                  <a:tcPr marL="12700" marR="12700" marT="12700" anchor="ctr">
                    <a:lnL w="12700" cap="flat" cmpd="sng">
                      <a:solidFill>
                        <a:srgbClr val="BFBFBF"/>
                      </a:solidFill>
                      <a:prstDash val="dash"/>
                      <a:headEnd type="none" w="med" len="med"/>
                      <a:tailEnd type="none" w="med" len="med"/>
                    </a:lnL>
                    <a:lnR w="12700" cap="flat" cmpd="sng">
                      <a:solidFill>
                        <a:srgbClr val="BFBFBF"/>
                      </a:solidFill>
                      <a:prstDash val="dash"/>
                      <a:headEnd type="none" w="med" len="med"/>
                      <a:tailEnd type="none" w="med" len="med"/>
                    </a:lnR>
                    <a:lnT w="12700" cap="flat" cmpd="sng">
                      <a:solidFill>
                        <a:srgbClr val="BFBFBF"/>
                      </a:solidFill>
                      <a:prstDash val="dash"/>
                      <a:headEnd type="none" w="med" len="med"/>
                      <a:tailEnd type="none" w="med" len="med"/>
                    </a:lnT>
                    <a:lnB w="12700" cap="flat" cmpd="sng">
                      <a:solidFill>
                        <a:srgbClr val="BFBFBF"/>
                      </a:solidFill>
                      <a:prstDash val="dash"/>
                      <a:headEnd type="none" w="med" len="med"/>
                      <a:tailEnd type="none" w="med" len="med"/>
                    </a:lnB>
                    <a:lnTlToBr>
                      <a:noFill/>
                    </a:lnTlToBr>
                    <a:lnBlToTr>
                      <a:noFill/>
                    </a:lnBlToTr>
                    <a:noFill/>
                  </a:tcPr>
                </a:tc>
                <a:tc gridSpan="2">
                  <a:txBody>
                    <a:bodyPr/>
                    <a:lstStyle/>
                    <a:p>
                      <a:pPr indent="0" algn="l">
                        <a:lnSpc>
                          <a:spcPct val="150000"/>
                        </a:lnSpc>
                        <a:buNone/>
                      </a:pPr>
                      <a:r>
                        <a:rPr lang="zh-CN" altLang="en-US" sz="2000" b="0" dirty="0">
                          <a:solidFill>
                            <a:sysClr val="windowText" lastClr="000000"/>
                          </a:solidFill>
                          <a:effectLst/>
                          <a:latin typeface="+mn-ea"/>
                        </a:rPr>
                        <a:t>定义网页中其它文本如何环绕该元素显示</a:t>
                      </a:r>
                      <a:endParaRPr lang="zh-CN" altLang="en-US" sz="2000" b="0" dirty="0">
                        <a:solidFill>
                          <a:sysClr val="windowText" lastClr="000000"/>
                        </a:solidFill>
                        <a:effectLst/>
                        <a:latin typeface="+mn-ea"/>
                      </a:endParaRP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noFill/>
                  </a:tcPr>
                </a:tc>
                <a:tc hMerge="1">
                  <a:tcPr marL="12700" marR="12700" marT="12700" anchor="ctr">
                    <a:lnL w="12700" cap="flat" cmpd="sng">
                      <a:solidFill>
                        <a:srgbClr val="BFBFBF"/>
                      </a:solidFill>
                      <a:prstDash val="dash"/>
                      <a:headEnd type="none" w="med" len="med"/>
                      <a:tailEnd type="none" w="med" len="med"/>
                    </a:lnL>
                    <a:lnR w="12700" cap="flat" cmpd="sng">
                      <a:solidFill>
                        <a:srgbClr val="BFBFBF"/>
                      </a:solidFill>
                      <a:prstDash val="dash"/>
                      <a:headEnd type="none" w="med" len="med"/>
                      <a:tailEnd type="none" w="med" len="med"/>
                    </a:lnR>
                    <a:lnT w="12700" cap="flat" cmpd="sng">
                      <a:solidFill>
                        <a:srgbClr val="BFBFBF"/>
                      </a:solidFill>
                      <a:prstDash val="dash"/>
                      <a:headEnd type="none" w="med" len="med"/>
                      <a:tailEnd type="none" w="med" len="med"/>
                    </a:lnT>
                    <a:lnB w="12700" cap="flat" cmpd="sng">
                      <a:solidFill>
                        <a:srgbClr val="BFBFBF"/>
                      </a:solidFill>
                      <a:prstDash val="dash"/>
                      <a:headEnd type="none" w="med" len="med"/>
                      <a:tailEnd type="none" w="med" len="med"/>
                    </a:lnB>
                    <a:lnTlToBr>
                      <a:noFill/>
                    </a:lnTlToBr>
                    <a:lnBlToTr>
                      <a:noFill/>
                    </a:lnBlToTr>
                    <a:noFill/>
                  </a:tcPr>
                </a:tc>
              </a:tr>
              <a:tr h="754380">
                <a:tc gridSpan="2">
                  <a:txBody>
                    <a:bodyPr/>
                    <a:lstStyle/>
                    <a:p>
                      <a:pPr indent="0" algn="l">
                        <a:lnSpc>
                          <a:spcPct val="150000"/>
                        </a:lnSpc>
                        <a:buNone/>
                      </a:pPr>
                      <a:r>
                        <a:rPr lang="zh-CN" altLang="en-US" sz="2000" b="0">
                          <a:solidFill>
                            <a:sysClr val="windowText" lastClr="000000"/>
                          </a:solidFill>
                          <a:latin typeface="微软雅黑" panose="020B0503020204020204" pitchFamily="34" charset="-122"/>
                        </a:rPr>
                        <a:t>浮动的作用</a:t>
                      </a:r>
                      <a:r>
                        <a:rPr lang="en-US" altLang="zh-CN" sz="2000" b="0">
                          <a:solidFill>
                            <a:sysClr val="windowText" lastClr="000000"/>
                          </a:solidFill>
                          <a:latin typeface="微软雅黑" panose="020B0503020204020204" pitchFamily="34" charset="-122"/>
                        </a:rPr>
                        <a:t>2</a:t>
                      </a:r>
                      <a:r>
                        <a:rPr lang="zh-CN" altLang="en-US" sz="2000" b="0">
                          <a:solidFill>
                            <a:sysClr val="windowText" lastClr="000000"/>
                          </a:solidFill>
                          <a:latin typeface="微软雅黑" panose="020B0503020204020204" pitchFamily="34" charset="-122"/>
                        </a:rPr>
                        <a:t>：</a:t>
                      </a:r>
                      <a:endParaRPr lang="en-US" altLang="en-US" sz="2000" b="0">
                        <a:solidFill>
                          <a:sysClr val="windowText" lastClr="000000"/>
                        </a:solidFill>
                        <a:latin typeface="+mn-ea"/>
                      </a:endParaRP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noFill/>
                  </a:tcPr>
                </a:tc>
                <a:tc hMerge="1">
                  <a:tcPr marL="12700" marR="12700" marT="12700" anchor="ctr">
                    <a:lnL w="12700" cap="flat" cmpd="sng">
                      <a:solidFill>
                        <a:srgbClr val="BFBFBF"/>
                      </a:solidFill>
                      <a:prstDash val="dash"/>
                      <a:headEnd type="none" w="med" len="med"/>
                      <a:tailEnd type="none" w="med" len="med"/>
                    </a:lnL>
                    <a:lnR w="12700" cap="flat" cmpd="sng">
                      <a:solidFill>
                        <a:srgbClr val="BFBFBF"/>
                      </a:solidFill>
                      <a:prstDash val="dash"/>
                      <a:headEnd type="none" w="med" len="med"/>
                      <a:tailEnd type="none" w="med" len="med"/>
                    </a:lnR>
                    <a:lnT w="12700" cap="flat" cmpd="sng">
                      <a:solidFill>
                        <a:srgbClr val="BFBFBF"/>
                      </a:solidFill>
                      <a:prstDash val="dash"/>
                      <a:headEnd type="none" w="med" len="med"/>
                      <a:tailEnd type="none" w="med" len="med"/>
                    </a:lnT>
                    <a:lnB w="12700" cap="flat" cmpd="sng">
                      <a:solidFill>
                        <a:srgbClr val="BFBFBF"/>
                      </a:solidFill>
                      <a:prstDash val="dash"/>
                      <a:headEnd type="none" w="med" len="med"/>
                      <a:tailEnd type="none" w="med" len="med"/>
                    </a:lnB>
                    <a:lnTlToBr>
                      <a:noFill/>
                    </a:lnTlToBr>
                    <a:lnBlToTr>
                      <a:noFill/>
                    </a:lnBlToTr>
                    <a:noFill/>
                  </a:tcPr>
                </a:tc>
                <a:tc gridSpan="2">
                  <a:txBody>
                    <a:bodyPr/>
                    <a:lstStyle/>
                    <a:p>
                      <a:pPr indent="0" algn="l">
                        <a:lnSpc>
                          <a:spcPct val="150000"/>
                        </a:lnSpc>
                        <a:buNone/>
                      </a:pPr>
                      <a:r>
                        <a:rPr lang="zh-CN" sz="2000" b="1" u="none" dirty="0">
                          <a:solidFill>
                            <a:srgbClr val="FF0000"/>
                          </a:solidFill>
                          <a:latin typeface="+mn-ea"/>
                          <a:sym typeface="+mn-ea"/>
                        </a:rPr>
                        <a:t>就是让竖着的东西横着来 ，浮动之后改元素悬空不占据位置</a:t>
                      </a:r>
                      <a:endParaRPr lang="zh-CN" sz="2000" b="1" u="none" dirty="0">
                        <a:solidFill>
                          <a:srgbClr val="FF0000"/>
                        </a:solidFill>
                        <a:latin typeface="+mn-ea"/>
                        <a:sym typeface="+mn-ea"/>
                      </a:endParaRP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noFill/>
                  </a:tcPr>
                </a:tc>
                <a:tc hMerge="1">
                  <a:tcPr marL="12700" marR="12700" marT="12700" anchor="ctr">
                    <a:lnL w="12700" cap="flat" cmpd="sng">
                      <a:solidFill>
                        <a:srgbClr val="BFBFBF"/>
                      </a:solidFill>
                      <a:prstDash val="dash"/>
                      <a:headEnd type="none" w="med" len="med"/>
                      <a:tailEnd type="none" w="med" len="med"/>
                    </a:lnL>
                    <a:lnR w="12700" cap="flat" cmpd="sng">
                      <a:solidFill>
                        <a:srgbClr val="BFBFBF"/>
                      </a:solidFill>
                      <a:prstDash val="dash"/>
                      <a:headEnd type="none" w="med" len="med"/>
                      <a:tailEnd type="none" w="med" len="med"/>
                    </a:lnR>
                    <a:lnT w="12700" cap="flat" cmpd="sng">
                      <a:solidFill>
                        <a:srgbClr val="BFBFBF"/>
                      </a:solidFill>
                      <a:prstDash val="dash"/>
                      <a:headEnd type="none" w="med" len="med"/>
                      <a:tailEnd type="none" w="med" len="med"/>
                    </a:lnT>
                    <a:lnB w="12700" cap="flat" cmpd="sng">
                      <a:solidFill>
                        <a:srgbClr val="BFBFBF"/>
                      </a:solidFill>
                      <a:prstDash val="dash"/>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nvSpPr>
        <p:spPr>
          <a:xfrm>
            <a:off x="4849505" y="6237312"/>
            <a:ext cx="2492990" cy="276999"/>
          </a:xfrm>
          <a:prstGeom prst="rect">
            <a:avLst/>
          </a:prstGeom>
        </p:spPr>
        <p:txBody>
          <a:bodyPr wrap="none">
            <a:spAutoFit/>
          </a:bodyPr>
          <a:lstStyle/>
          <a:p>
            <a:pPr algn="ctr"/>
            <a:r>
              <a:rPr lang="zh-CN" altLang="en-US" sz="1200" b="1" spc="300" dirty="0">
                <a:solidFill>
                  <a:schemeClr val="tx1">
                    <a:lumMod val="65000"/>
                    <a:lumOff val="35000"/>
                  </a:schemeClr>
                </a:solidFill>
                <a:latin typeface="微软雅黑" panose="020B0503020204020204" pitchFamily="34" charset="-122"/>
                <a:ea typeface="微软雅黑" panose="020B0503020204020204" pitchFamily="34" charset="-122"/>
              </a:rPr>
              <a:t>北京千锋互联科技有限公司</a:t>
            </a:r>
            <a:endParaRPr lang="zh-CN" altLang="en-US" sz="1200" b="1" spc="3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6" name="矩形 45"/>
          <p:cNvSpPr/>
          <p:nvPr/>
        </p:nvSpPr>
        <p:spPr>
          <a:xfrm>
            <a:off x="5252657" y="6459132"/>
            <a:ext cx="1686679" cy="184666"/>
          </a:xfrm>
          <a:prstGeom prst="rect">
            <a:avLst/>
          </a:prstGeom>
        </p:spPr>
        <p:txBody>
          <a:bodyPr wrap="none">
            <a:spAutoFit/>
          </a:bodyPr>
          <a:lstStyle/>
          <a:p>
            <a:pPr algn="ctr"/>
            <a:r>
              <a:rPr lang="en-US" altLang="zh-CN" sz="600" spc="300" dirty="0">
                <a:solidFill>
                  <a:schemeClr val="tx1">
                    <a:lumMod val="50000"/>
                    <a:lumOff val="50000"/>
                  </a:schemeClr>
                </a:solidFill>
                <a:latin typeface="微软雅黑 Light" panose="020B0502040204020203" pitchFamily="34" charset="-122"/>
                <a:ea typeface="微软雅黑 Light" panose="020B0502040204020203" pitchFamily="34" charset="-122"/>
              </a:rPr>
              <a:t>Qian Feng Education</a:t>
            </a:r>
            <a:endParaRPr lang="zh-CN" altLang="en-US" sz="600" spc="300" dirty="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sp>
        <p:nvSpPr>
          <p:cNvPr id="2" name="矩形 1"/>
          <p:cNvSpPr/>
          <p:nvPr/>
        </p:nvSpPr>
        <p:spPr>
          <a:xfrm>
            <a:off x="5807968" y="1213520"/>
            <a:ext cx="1152128" cy="86409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5807968" y="2074925"/>
            <a:ext cx="4104456" cy="120736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5807968" y="3282293"/>
            <a:ext cx="2016228" cy="1711424"/>
          </a:xfrm>
          <a:prstGeom prst="rect">
            <a:avLst/>
          </a:prstGeom>
          <a:solidFill>
            <a:srgbClr val="0F6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199456" y="1935703"/>
            <a:ext cx="595035" cy="2554545"/>
          </a:xfrm>
          <a:prstGeom prst="rect">
            <a:avLst/>
          </a:prstGeom>
          <a:noFill/>
        </p:spPr>
        <p:txBody>
          <a:bodyPr wrap="none" rtlCol="0">
            <a:spAutoFit/>
          </a:bodyPr>
          <a:lstStyle/>
          <a:p>
            <a:r>
              <a:rPr lang="zh-CN" altLang="en-US" sz="3200" dirty="0"/>
              <a:t>正</a:t>
            </a:r>
            <a:endParaRPr lang="en-US" altLang="zh-CN" sz="3200" dirty="0"/>
          </a:p>
          <a:p>
            <a:r>
              <a:rPr lang="zh-CN" altLang="en-US" sz="3200" dirty="0"/>
              <a:t>常</a:t>
            </a:r>
            <a:endParaRPr lang="en-US" altLang="zh-CN" sz="3200" dirty="0"/>
          </a:p>
          <a:p>
            <a:r>
              <a:rPr lang="zh-CN" altLang="en-US" sz="3200" dirty="0"/>
              <a:t>文</a:t>
            </a:r>
            <a:endParaRPr lang="en-US" altLang="zh-CN" sz="3200" dirty="0"/>
          </a:p>
          <a:p>
            <a:r>
              <a:rPr lang="zh-CN" altLang="en-US" sz="3200" dirty="0"/>
              <a:t>档</a:t>
            </a:r>
            <a:endParaRPr lang="en-US" altLang="zh-CN" sz="3200" dirty="0"/>
          </a:p>
          <a:p>
            <a:r>
              <a:rPr lang="zh-CN" altLang="en-US" sz="3200" dirty="0"/>
              <a:t>流</a:t>
            </a:r>
            <a:endParaRPr lang="zh-CN" altLang="en-US" sz="3200" dirty="0"/>
          </a:p>
        </p:txBody>
      </p:sp>
      <p:sp>
        <p:nvSpPr>
          <p:cNvPr id="19" name="文本框 18"/>
          <p:cNvSpPr txBox="1"/>
          <p:nvPr/>
        </p:nvSpPr>
        <p:spPr>
          <a:xfrm>
            <a:off x="3359696" y="2136044"/>
            <a:ext cx="595035" cy="2062103"/>
          </a:xfrm>
          <a:prstGeom prst="rect">
            <a:avLst/>
          </a:prstGeom>
          <a:noFill/>
        </p:spPr>
        <p:txBody>
          <a:bodyPr wrap="none" rtlCol="0">
            <a:spAutoFit/>
          </a:bodyPr>
          <a:lstStyle/>
          <a:p>
            <a:r>
              <a:rPr lang="zh-CN" altLang="en-US" sz="3200" dirty="0"/>
              <a:t>独</a:t>
            </a:r>
            <a:endParaRPr lang="en-US" altLang="zh-CN" sz="3200" dirty="0"/>
          </a:p>
          <a:p>
            <a:r>
              <a:rPr lang="zh-CN" altLang="en-US" sz="3200" dirty="0"/>
              <a:t>占</a:t>
            </a:r>
            <a:endParaRPr lang="en-US" altLang="zh-CN" sz="3200" dirty="0"/>
          </a:p>
          <a:p>
            <a:r>
              <a:rPr lang="zh-CN" altLang="en-US" sz="3200" dirty="0"/>
              <a:t>一</a:t>
            </a:r>
            <a:endParaRPr lang="en-US" altLang="zh-CN" sz="3200" dirty="0"/>
          </a:p>
          <a:p>
            <a:r>
              <a:rPr lang="zh-CN" altLang="en-US" sz="3200" dirty="0"/>
              <a:t>行</a:t>
            </a:r>
            <a:endParaRPr lang="en-US" altLang="zh-CN" sz="3200" dirty="0"/>
          </a:p>
        </p:txBody>
      </p:sp>
      <p:sp>
        <p:nvSpPr>
          <p:cNvPr id="20" name="文本框 19"/>
          <p:cNvSpPr txBox="1"/>
          <p:nvPr/>
        </p:nvSpPr>
        <p:spPr>
          <a:xfrm>
            <a:off x="2279576" y="2136045"/>
            <a:ext cx="595035" cy="2062103"/>
          </a:xfrm>
          <a:prstGeom prst="rect">
            <a:avLst/>
          </a:prstGeom>
          <a:noFill/>
        </p:spPr>
        <p:txBody>
          <a:bodyPr wrap="none" rtlCol="0">
            <a:spAutoFit/>
          </a:bodyPr>
          <a:lstStyle/>
          <a:p>
            <a:r>
              <a:rPr lang="zh-CN" altLang="en-US" sz="3200" dirty="0"/>
              <a:t>竖</a:t>
            </a:r>
            <a:endParaRPr lang="en-US" altLang="zh-CN" sz="3200" dirty="0"/>
          </a:p>
          <a:p>
            <a:r>
              <a:rPr lang="zh-CN" altLang="en-US" sz="3200" dirty="0"/>
              <a:t>向</a:t>
            </a:r>
            <a:endParaRPr lang="en-US" altLang="zh-CN" sz="3200" dirty="0"/>
          </a:p>
          <a:p>
            <a:r>
              <a:rPr lang="zh-CN" altLang="en-US" sz="3200" dirty="0"/>
              <a:t>排</a:t>
            </a:r>
            <a:endParaRPr lang="en-US" altLang="zh-CN" sz="3200" dirty="0"/>
          </a:p>
          <a:p>
            <a:r>
              <a:rPr lang="zh-CN" altLang="en-US" sz="3200" dirty="0"/>
              <a:t>列</a:t>
            </a:r>
            <a:endParaRPr lang="zh-CN" altLang="en-US" sz="3200"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bldLst>
      <p:bldP spid="2" grpId="0" animBg="1"/>
      <p:bldP spid="16" grpId="0" animBg="1"/>
      <p:bldP spid="17" grpId="0" animBg="1"/>
      <p:bldP spid="3" grpId="0"/>
      <p:bldP spid="19" grpId="0"/>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nvSpPr>
        <p:spPr>
          <a:xfrm>
            <a:off x="4849505" y="6237312"/>
            <a:ext cx="2492990" cy="276999"/>
          </a:xfrm>
          <a:prstGeom prst="rect">
            <a:avLst/>
          </a:prstGeom>
        </p:spPr>
        <p:txBody>
          <a:bodyPr wrap="none">
            <a:spAutoFit/>
          </a:bodyPr>
          <a:lstStyle/>
          <a:p>
            <a:pPr algn="ctr"/>
            <a:r>
              <a:rPr lang="zh-CN" altLang="en-US" sz="1200" b="1" spc="300" dirty="0">
                <a:solidFill>
                  <a:schemeClr val="tx1">
                    <a:lumMod val="65000"/>
                    <a:lumOff val="35000"/>
                  </a:schemeClr>
                </a:solidFill>
                <a:latin typeface="微软雅黑" panose="020B0503020204020204" pitchFamily="34" charset="-122"/>
                <a:ea typeface="微软雅黑" panose="020B0503020204020204" pitchFamily="34" charset="-122"/>
              </a:rPr>
              <a:t>北京千锋互联科技有限公司</a:t>
            </a:r>
            <a:endParaRPr lang="zh-CN" altLang="en-US" sz="1200" b="1" spc="3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6" name="矩形 45"/>
          <p:cNvSpPr/>
          <p:nvPr/>
        </p:nvSpPr>
        <p:spPr>
          <a:xfrm>
            <a:off x="5252657" y="6459132"/>
            <a:ext cx="1686679" cy="184666"/>
          </a:xfrm>
          <a:prstGeom prst="rect">
            <a:avLst/>
          </a:prstGeom>
        </p:spPr>
        <p:txBody>
          <a:bodyPr wrap="none">
            <a:spAutoFit/>
          </a:bodyPr>
          <a:lstStyle/>
          <a:p>
            <a:pPr algn="ctr"/>
            <a:r>
              <a:rPr lang="en-US" altLang="zh-CN" sz="600" spc="300" dirty="0">
                <a:solidFill>
                  <a:schemeClr val="tx1">
                    <a:lumMod val="50000"/>
                    <a:lumOff val="50000"/>
                  </a:schemeClr>
                </a:solidFill>
                <a:latin typeface="微软雅黑 Light" panose="020B0502040204020203" pitchFamily="34" charset="-122"/>
                <a:ea typeface="微软雅黑 Light" panose="020B0502040204020203" pitchFamily="34" charset="-122"/>
              </a:rPr>
              <a:t>Qian Feng Education</a:t>
            </a:r>
            <a:endParaRPr lang="zh-CN" altLang="en-US" sz="600" spc="300" dirty="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sp>
        <p:nvSpPr>
          <p:cNvPr id="16" name="矩形 15"/>
          <p:cNvSpPr/>
          <p:nvPr/>
        </p:nvSpPr>
        <p:spPr>
          <a:xfrm>
            <a:off x="3250728" y="1916832"/>
            <a:ext cx="4104456" cy="120736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3250728" y="1055427"/>
            <a:ext cx="1152128" cy="86409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tx1"/>
              </a:solidFill>
            </a:endParaRPr>
          </a:p>
        </p:txBody>
      </p:sp>
      <p:sp>
        <p:nvSpPr>
          <p:cNvPr id="17" name="矩形 16"/>
          <p:cNvSpPr/>
          <p:nvPr/>
        </p:nvSpPr>
        <p:spPr>
          <a:xfrm>
            <a:off x="3250728" y="3124200"/>
            <a:ext cx="2016228" cy="1711424"/>
          </a:xfrm>
          <a:prstGeom prst="rect">
            <a:avLst/>
          </a:prstGeom>
          <a:solidFill>
            <a:srgbClr val="0F6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nvSpPr>
        <p:spPr>
          <a:xfrm>
            <a:off x="4849505" y="6237312"/>
            <a:ext cx="2492990" cy="276999"/>
          </a:xfrm>
          <a:prstGeom prst="rect">
            <a:avLst/>
          </a:prstGeom>
        </p:spPr>
        <p:txBody>
          <a:bodyPr wrap="none">
            <a:spAutoFit/>
          </a:bodyPr>
          <a:lstStyle/>
          <a:p>
            <a:pPr algn="ctr"/>
            <a:r>
              <a:rPr lang="zh-CN" altLang="en-US" sz="1200" b="1" spc="300" dirty="0">
                <a:solidFill>
                  <a:schemeClr val="tx1">
                    <a:lumMod val="65000"/>
                    <a:lumOff val="35000"/>
                  </a:schemeClr>
                </a:solidFill>
                <a:latin typeface="微软雅黑" panose="020B0503020204020204" pitchFamily="34" charset="-122"/>
                <a:ea typeface="微软雅黑" panose="020B0503020204020204" pitchFamily="34" charset="-122"/>
              </a:rPr>
              <a:t>北京千锋互联科技有限公司</a:t>
            </a:r>
            <a:endParaRPr lang="zh-CN" altLang="en-US" sz="1200" b="1" spc="3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6" name="矩形 45"/>
          <p:cNvSpPr/>
          <p:nvPr/>
        </p:nvSpPr>
        <p:spPr>
          <a:xfrm>
            <a:off x="5252657" y="6459132"/>
            <a:ext cx="1686679" cy="184666"/>
          </a:xfrm>
          <a:prstGeom prst="rect">
            <a:avLst/>
          </a:prstGeom>
        </p:spPr>
        <p:txBody>
          <a:bodyPr wrap="none">
            <a:spAutoFit/>
          </a:bodyPr>
          <a:lstStyle/>
          <a:p>
            <a:pPr algn="ctr"/>
            <a:r>
              <a:rPr lang="en-US" altLang="zh-CN" sz="600" spc="300" dirty="0">
                <a:solidFill>
                  <a:schemeClr val="tx1">
                    <a:lumMod val="50000"/>
                    <a:lumOff val="50000"/>
                  </a:schemeClr>
                </a:solidFill>
                <a:latin typeface="微软雅黑 Light" panose="020B0502040204020203" pitchFamily="34" charset="-122"/>
                <a:ea typeface="微软雅黑 Light" panose="020B0502040204020203" pitchFamily="34" charset="-122"/>
              </a:rPr>
              <a:t>Qian Feng Education</a:t>
            </a:r>
            <a:endParaRPr lang="zh-CN" altLang="en-US" sz="600" spc="300" dirty="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sp>
        <p:nvSpPr>
          <p:cNvPr id="16" name="矩形 15"/>
          <p:cNvSpPr/>
          <p:nvPr/>
        </p:nvSpPr>
        <p:spPr>
          <a:xfrm>
            <a:off x="3250728" y="1916832"/>
            <a:ext cx="4104456" cy="120736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3250728" y="1055427"/>
            <a:ext cx="1152128" cy="86409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浮动</a:t>
            </a:r>
            <a:endParaRPr lang="zh-CN" altLang="en-US" sz="2400" b="1" dirty="0">
              <a:solidFill>
                <a:schemeClr val="tx1"/>
              </a:solidFill>
            </a:endParaRPr>
          </a:p>
        </p:txBody>
      </p:sp>
      <p:sp>
        <p:nvSpPr>
          <p:cNvPr id="17" name="矩形 16"/>
          <p:cNvSpPr/>
          <p:nvPr/>
        </p:nvSpPr>
        <p:spPr>
          <a:xfrm>
            <a:off x="3250728" y="3124200"/>
            <a:ext cx="2016228" cy="1711424"/>
          </a:xfrm>
          <a:prstGeom prst="rect">
            <a:avLst/>
          </a:prstGeom>
          <a:solidFill>
            <a:srgbClr val="0F6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4.16667E-6 -1.11111E-6 L 4.16667E-6 -0.12592 " pathEditMode="relative" rAng="0" ptsTypes="AA">
                                      <p:cBhvr>
                                        <p:cTn id="6" dur="2000" fill="hold"/>
                                        <p:tgtEl>
                                          <p:spTgt spid="16"/>
                                        </p:tgtEl>
                                        <p:attrNameLst>
                                          <p:attrName>ppt_x</p:attrName>
                                          <p:attrName>ppt_y</p:attrName>
                                        </p:attrNameLst>
                                      </p:cBhvr>
                                      <p:rCtr x="0" y="-6296"/>
                                    </p:animMotion>
                                  </p:childTnLst>
                                </p:cTn>
                              </p:par>
                            </p:childTnLst>
                          </p:cTn>
                        </p:par>
                      </p:childTnLst>
                    </p:cTn>
                  </p:par>
                  <p:par>
                    <p:cTn id="7" fill="hold">
                      <p:stCondLst>
                        <p:cond delay="indefinite"/>
                      </p:stCondLst>
                      <p:childTnLst>
                        <p:par>
                          <p:cTn id="8" fill="hold">
                            <p:stCondLst>
                              <p:cond delay="0"/>
                            </p:stCondLst>
                            <p:childTnLst>
                              <p:par>
                                <p:cTn id="9" presetID="64" presetClass="path" presetSubtype="0" accel="50000" decel="50000" fill="hold" grpId="0" nodeType="clickEffect">
                                  <p:stCondLst>
                                    <p:cond delay="0"/>
                                  </p:stCondLst>
                                  <p:childTnLst>
                                    <p:animMotion origin="layout" path="M 1.04167E-6 -4.07407E-6 L 1.04167E-6 -0.12476 " pathEditMode="relative" rAng="0" ptsTypes="AA">
                                      <p:cBhvr>
                                        <p:cTn id="10" dur="2000" fill="hold"/>
                                        <p:tgtEl>
                                          <p:spTgt spid="17"/>
                                        </p:tgtEl>
                                        <p:attrNameLst>
                                          <p:attrName>ppt_x</p:attrName>
                                          <p:attrName>ppt_y</p:attrName>
                                        </p:attrNameLst>
                                      </p:cBhvr>
                                      <p:rCtr x="0" y="-625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A-立方体 5"/>
          <p:cNvSpPr/>
          <p:nvPr>
            <p:custDataLst>
              <p:tags r:id="rId1"/>
            </p:custDataLst>
          </p:nvPr>
        </p:nvSpPr>
        <p:spPr>
          <a:xfrm>
            <a:off x="911424" y="-8724694"/>
            <a:ext cx="8856984" cy="15080462"/>
          </a:xfrm>
          <a:prstGeom prst="cube">
            <a:avLst>
              <a:gd name="adj" fmla="val 92872"/>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3200" dirty="0"/>
              <a:t>浏览器</a:t>
            </a:r>
            <a:endParaRPr lang="zh-CN" altLang="en-US" sz="3200" dirty="0"/>
          </a:p>
        </p:txBody>
      </p:sp>
      <p:sp>
        <p:nvSpPr>
          <p:cNvPr id="45" name="PA-矩形 44"/>
          <p:cNvSpPr/>
          <p:nvPr>
            <p:custDataLst>
              <p:tags r:id="rId2"/>
            </p:custDataLst>
          </p:nvPr>
        </p:nvSpPr>
        <p:spPr>
          <a:xfrm>
            <a:off x="4849505" y="6237312"/>
            <a:ext cx="2492990" cy="276999"/>
          </a:xfrm>
          <a:prstGeom prst="rect">
            <a:avLst/>
          </a:prstGeom>
        </p:spPr>
        <p:txBody>
          <a:bodyPr wrap="none">
            <a:spAutoFit/>
          </a:bodyPr>
          <a:lstStyle/>
          <a:p>
            <a:pPr algn="ctr"/>
            <a:r>
              <a:rPr lang="zh-CN" altLang="en-US" sz="1200" b="1" spc="300" dirty="0">
                <a:solidFill>
                  <a:schemeClr val="tx1">
                    <a:lumMod val="65000"/>
                    <a:lumOff val="35000"/>
                  </a:schemeClr>
                </a:solidFill>
                <a:latin typeface="微软雅黑" panose="020B0503020204020204" pitchFamily="34" charset="-122"/>
                <a:ea typeface="微软雅黑" panose="020B0503020204020204" pitchFamily="34" charset="-122"/>
              </a:rPr>
              <a:t>北京千锋互联科技有限公司</a:t>
            </a:r>
            <a:endParaRPr lang="zh-CN" altLang="en-US" sz="1200" b="1" spc="3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 name="PA-立方体 12"/>
          <p:cNvSpPr/>
          <p:nvPr>
            <p:custDataLst>
              <p:tags r:id="rId3"/>
            </p:custDataLst>
          </p:nvPr>
        </p:nvSpPr>
        <p:spPr>
          <a:xfrm>
            <a:off x="2423592" y="2672916"/>
            <a:ext cx="504056" cy="1080120"/>
          </a:xfrm>
          <a:prstGeom prst="cube">
            <a:avLst>
              <a:gd name="adj" fmla="val 75374"/>
            </a:avLst>
          </a:prstGeom>
          <a:solidFill>
            <a:srgbClr val="0F6FC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3200" dirty="0"/>
          </a:p>
        </p:txBody>
      </p:sp>
      <p:sp>
        <p:nvSpPr>
          <p:cNvPr id="46" name="PA-矩形 45"/>
          <p:cNvSpPr/>
          <p:nvPr>
            <p:custDataLst>
              <p:tags r:id="rId4"/>
            </p:custDataLst>
          </p:nvPr>
        </p:nvSpPr>
        <p:spPr>
          <a:xfrm>
            <a:off x="5252657" y="6459132"/>
            <a:ext cx="1686679" cy="184666"/>
          </a:xfrm>
          <a:prstGeom prst="rect">
            <a:avLst/>
          </a:prstGeom>
        </p:spPr>
        <p:txBody>
          <a:bodyPr wrap="none">
            <a:spAutoFit/>
          </a:bodyPr>
          <a:lstStyle/>
          <a:p>
            <a:pPr algn="ctr"/>
            <a:r>
              <a:rPr lang="en-US" altLang="zh-CN" sz="600" spc="300" dirty="0">
                <a:solidFill>
                  <a:schemeClr val="tx1">
                    <a:lumMod val="50000"/>
                    <a:lumOff val="50000"/>
                  </a:schemeClr>
                </a:solidFill>
                <a:latin typeface="微软雅黑 Light" panose="020B0502040204020203" pitchFamily="34" charset="-122"/>
                <a:ea typeface="微软雅黑 Light" panose="020B0502040204020203" pitchFamily="34" charset="-122"/>
              </a:rPr>
              <a:t>Qian Feng Education</a:t>
            </a:r>
            <a:endParaRPr lang="zh-CN" altLang="en-US" sz="600" spc="300" dirty="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sp>
        <p:nvSpPr>
          <p:cNvPr id="11" name="PA-立方体 12"/>
          <p:cNvSpPr/>
          <p:nvPr>
            <p:custDataLst>
              <p:tags r:id="rId5"/>
            </p:custDataLst>
          </p:nvPr>
        </p:nvSpPr>
        <p:spPr>
          <a:xfrm>
            <a:off x="2423592" y="1844824"/>
            <a:ext cx="864096" cy="1224136"/>
          </a:xfrm>
          <a:prstGeom prst="cube">
            <a:avLst>
              <a:gd name="adj" fmla="val 85177"/>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3200" dirty="0"/>
          </a:p>
        </p:txBody>
      </p:sp>
      <p:sp>
        <p:nvSpPr>
          <p:cNvPr id="10" name="PA-立方体 12"/>
          <p:cNvSpPr/>
          <p:nvPr>
            <p:custDataLst>
              <p:tags r:id="rId6"/>
            </p:custDataLst>
          </p:nvPr>
        </p:nvSpPr>
        <p:spPr>
          <a:xfrm>
            <a:off x="2423592" y="1988840"/>
            <a:ext cx="288032" cy="576064"/>
          </a:xfrm>
          <a:prstGeom prst="cube">
            <a:avLst>
              <a:gd name="adj" fmla="val 55691"/>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3200" dirty="0"/>
          </a:p>
        </p:txBody>
      </p:sp>
      <p:sp>
        <p:nvSpPr>
          <p:cNvPr id="14" name="eye-with-thick-outline-variant_33783"/>
          <p:cNvSpPr>
            <a:spLocks noChangeAspect="1"/>
          </p:cNvSpPr>
          <p:nvPr/>
        </p:nvSpPr>
        <p:spPr bwMode="auto">
          <a:xfrm>
            <a:off x="8904314" y="2564904"/>
            <a:ext cx="1470558" cy="892527"/>
          </a:xfrm>
          <a:custGeom>
            <a:avLst/>
            <a:gdLst>
              <a:gd name="T0" fmla="*/ 1098 w 1112"/>
              <a:gd name="T1" fmla="*/ 313 h 676"/>
              <a:gd name="T2" fmla="*/ 556 w 1112"/>
              <a:gd name="T3" fmla="*/ 0 h 676"/>
              <a:gd name="T4" fmla="*/ 15 w 1112"/>
              <a:gd name="T5" fmla="*/ 313 h 676"/>
              <a:gd name="T6" fmla="*/ 0 w 1112"/>
              <a:gd name="T7" fmla="*/ 338 h 676"/>
              <a:gd name="T8" fmla="*/ 15 w 1112"/>
              <a:gd name="T9" fmla="*/ 364 h 676"/>
              <a:gd name="T10" fmla="*/ 556 w 1112"/>
              <a:gd name="T11" fmla="*/ 676 h 676"/>
              <a:gd name="T12" fmla="*/ 1098 w 1112"/>
              <a:gd name="T13" fmla="*/ 364 h 676"/>
              <a:gd name="T14" fmla="*/ 1112 w 1112"/>
              <a:gd name="T15" fmla="*/ 338 h 676"/>
              <a:gd name="T16" fmla="*/ 1098 w 1112"/>
              <a:gd name="T17" fmla="*/ 313 h 676"/>
              <a:gd name="T18" fmla="*/ 562 w 1112"/>
              <a:gd name="T19" fmla="*/ 520 h 676"/>
              <a:gd name="T20" fmla="*/ 363 w 1112"/>
              <a:gd name="T21" fmla="*/ 322 h 676"/>
              <a:gd name="T22" fmla="*/ 562 w 1112"/>
              <a:gd name="T23" fmla="*/ 123 h 676"/>
              <a:gd name="T24" fmla="*/ 760 w 1112"/>
              <a:gd name="T25" fmla="*/ 322 h 676"/>
              <a:gd name="T26" fmla="*/ 562 w 1112"/>
              <a:gd name="T27" fmla="*/ 520 h 676"/>
              <a:gd name="T28" fmla="*/ 119 w 1112"/>
              <a:gd name="T29" fmla="*/ 338 h 676"/>
              <a:gd name="T30" fmla="*/ 303 w 1112"/>
              <a:gd name="T31" fmla="*/ 168 h 676"/>
              <a:gd name="T32" fmla="*/ 261 w 1112"/>
              <a:gd name="T33" fmla="*/ 322 h 676"/>
              <a:gd name="T34" fmla="*/ 344 w 1112"/>
              <a:gd name="T35" fmla="*/ 528 h 676"/>
              <a:gd name="T36" fmla="*/ 119 w 1112"/>
              <a:gd name="T37" fmla="*/ 338 h 676"/>
              <a:gd name="T38" fmla="*/ 788 w 1112"/>
              <a:gd name="T39" fmla="*/ 519 h 676"/>
              <a:gd name="T40" fmla="*/ 863 w 1112"/>
              <a:gd name="T41" fmla="*/ 322 h 676"/>
              <a:gd name="T42" fmla="*/ 826 w 1112"/>
              <a:gd name="T43" fmla="*/ 178 h 676"/>
              <a:gd name="T44" fmla="*/ 993 w 1112"/>
              <a:gd name="T45" fmla="*/ 338 h 676"/>
              <a:gd name="T46" fmla="*/ 788 w 1112"/>
              <a:gd name="T47" fmla="*/ 519 h 676"/>
              <a:gd name="T48" fmla="*/ 640 w 1112"/>
              <a:gd name="T49" fmla="*/ 318 h 676"/>
              <a:gd name="T50" fmla="*/ 556 w 1112"/>
              <a:gd name="T51" fmla="*/ 401 h 676"/>
              <a:gd name="T52" fmla="*/ 473 w 1112"/>
              <a:gd name="T53" fmla="*/ 318 h 676"/>
              <a:gd name="T54" fmla="*/ 556 w 1112"/>
              <a:gd name="T55" fmla="*/ 234 h 676"/>
              <a:gd name="T56" fmla="*/ 640 w 1112"/>
              <a:gd name="T57" fmla="*/ 318 h 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12" h="676">
                <a:moveTo>
                  <a:pt x="1098" y="313"/>
                </a:moveTo>
                <a:cubicBezTo>
                  <a:pt x="986" y="120"/>
                  <a:pt x="779" y="0"/>
                  <a:pt x="556" y="0"/>
                </a:cubicBezTo>
                <a:cubicBezTo>
                  <a:pt x="334" y="0"/>
                  <a:pt x="126" y="120"/>
                  <a:pt x="15" y="313"/>
                </a:cubicBezTo>
                <a:lnTo>
                  <a:pt x="0" y="338"/>
                </a:lnTo>
                <a:lnTo>
                  <a:pt x="15" y="364"/>
                </a:lnTo>
                <a:cubicBezTo>
                  <a:pt x="126" y="557"/>
                  <a:pt x="334" y="676"/>
                  <a:pt x="556" y="676"/>
                </a:cubicBezTo>
                <a:cubicBezTo>
                  <a:pt x="779" y="676"/>
                  <a:pt x="986" y="557"/>
                  <a:pt x="1098" y="364"/>
                </a:cubicBezTo>
                <a:lnTo>
                  <a:pt x="1112" y="338"/>
                </a:lnTo>
                <a:lnTo>
                  <a:pt x="1098" y="313"/>
                </a:lnTo>
                <a:close/>
                <a:moveTo>
                  <a:pt x="562" y="520"/>
                </a:moveTo>
                <a:cubicBezTo>
                  <a:pt x="452" y="520"/>
                  <a:pt x="363" y="431"/>
                  <a:pt x="363" y="322"/>
                </a:cubicBezTo>
                <a:cubicBezTo>
                  <a:pt x="363" y="212"/>
                  <a:pt x="452" y="123"/>
                  <a:pt x="562" y="123"/>
                </a:cubicBezTo>
                <a:cubicBezTo>
                  <a:pt x="671" y="123"/>
                  <a:pt x="760" y="212"/>
                  <a:pt x="760" y="322"/>
                </a:cubicBezTo>
                <a:cubicBezTo>
                  <a:pt x="760" y="431"/>
                  <a:pt x="671" y="520"/>
                  <a:pt x="562" y="520"/>
                </a:cubicBezTo>
                <a:close/>
                <a:moveTo>
                  <a:pt x="119" y="338"/>
                </a:moveTo>
                <a:cubicBezTo>
                  <a:pt x="167" y="267"/>
                  <a:pt x="230" y="209"/>
                  <a:pt x="303" y="168"/>
                </a:cubicBezTo>
                <a:cubicBezTo>
                  <a:pt x="277" y="213"/>
                  <a:pt x="261" y="265"/>
                  <a:pt x="261" y="322"/>
                </a:cubicBezTo>
                <a:cubicBezTo>
                  <a:pt x="261" y="402"/>
                  <a:pt x="293" y="474"/>
                  <a:pt x="344" y="528"/>
                </a:cubicBezTo>
                <a:cubicBezTo>
                  <a:pt x="254" y="488"/>
                  <a:pt x="175" y="423"/>
                  <a:pt x="119" y="338"/>
                </a:cubicBezTo>
                <a:close/>
                <a:moveTo>
                  <a:pt x="788" y="519"/>
                </a:moveTo>
                <a:cubicBezTo>
                  <a:pt x="834" y="466"/>
                  <a:pt x="863" y="397"/>
                  <a:pt x="863" y="322"/>
                </a:cubicBezTo>
                <a:cubicBezTo>
                  <a:pt x="863" y="270"/>
                  <a:pt x="849" y="221"/>
                  <a:pt x="826" y="178"/>
                </a:cubicBezTo>
                <a:cubicBezTo>
                  <a:pt x="892" y="218"/>
                  <a:pt x="950" y="272"/>
                  <a:pt x="993" y="338"/>
                </a:cubicBezTo>
                <a:cubicBezTo>
                  <a:pt x="941" y="416"/>
                  <a:pt x="870" y="478"/>
                  <a:pt x="788" y="519"/>
                </a:cubicBezTo>
                <a:close/>
                <a:moveTo>
                  <a:pt x="640" y="318"/>
                </a:moveTo>
                <a:cubicBezTo>
                  <a:pt x="640" y="364"/>
                  <a:pt x="602" y="401"/>
                  <a:pt x="556" y="401"/>
                </a:cubicBezTo>
                <a:cubicBezTo>
                  <a:pt x="510" y="401"/>
                  <a:pt x="473" y="364"/>
                  <a:pt x="473" y="318"/>
                </a:cubicBezTo>
                <a:cubicBezTo>
                  <a:pt x="473" y="272"/>
                  <a:pt x="510" y="234"/>
                  <a:pt x="556" y="234"/>
                </a:cubicBezTo>
                <a:cubicBezTo>
                  <a:pt x="602" y="234"/>
                  <a:pt x="640" y="272"/>
                  <a:pt x="640" y="318"/>
                </a:cubicBezTo>
                <a:close/>
              </a:path>
            </a:pathLst>
          </a:custGeom>
          <a:solidFill>
            <a:schemeClr val="bg2">
              <a:lumMod val="25000"/>
            </a:schemeClr>
          </a:solidFill>
          <a:ln>
            <a:noFill/>
          </a:ln>
        </p:spPr>
        <p:txBody>
          <a:bodyPr/>
          <a:lstStyle/>
          <a:p>
            <a:endParaRPr lang="zh-CN" altLang="en-US"/>
          </a:p>
        </p:txBody>
      </p:sp>
      <p:sp>
        <p:nvSpPr>
          <p:cNvPr id="4" name="文本框 3"/>
          <p:cNvSpPr txBox="1"/>
          <p:nvPr/>
        </p:nvSpPr>
        <p:spPr>
          <a:xfrm>
            <a:off x="3647728" y="2753661"/>
            <a:ext cx="4896546" cy="369332"/>
          </a:xfrm>
          <a:prstGeom prst="rect">
            <a:avLst/>
          </a:prstGeom>
          <a:noFill/>
        </p:spPr>
        <p:txBody>
          <a:bodyPr wrap="square" rtlCol="0">
            <a:spAutoFit/>
          </a:bodyPr>
          <a:lstStyle/>
          <a:p>
            <a:r>
              <a:rPr lang="en-US" altLang="zh-CN" b="1" dirty="0">
                <a:solidFill>
                  <a:srgbClr val="FF0000"/>
                </a:solidFill>
                <a:latin typeface="微软雅黑" panose="020B0503020204020204" pitchFamily="34" charset="-122"/>
                <a:ea typeface="微软雅黑" panose="020B0503020204020204" pitchFamily="34" charset="-122"/>
              </a:rPr>
              <a:t>&lt;---------------------------------------------</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7752184" y="4437112"/>
            <a:ext cx="4108817" cy="923330"/>
          </a:xfrm>
          <a:prstGeom prst="rect">
            <a:avLst/>
          </a:prstGeom>
          <a:noFill/>
        </p:spPr>
        <p:txBody>
          <a:bodyPr wrap="none" rtlCol="0">
            <a:spAutoFit/>
          </a:bodyPr>
          <a:lstStyle/>
          <a:p>
            <a:r>
              <a:rPr lang="zh-CN" altLang="en-US" dirty="0"/>
              <a:t>当一个元素不再在文档流中占据空间，</a:t>
            </a:r>
            <a:endParaRPr lang="en-US" altLang="zh-CN" dirty="0"/>
          </a:p>
          <a:p>
            <a:r>
              <a:rPr lang="zh-CN" altLang="en-US" dirty="0"/>
              <a:t>而是漂浮在文档流的上方的时候</a:t>
            </a:r>
            <a:endParaRPr lang="en-US" altLang="zh-CN" dirty="0"/>
          </a:p>
          <a:p>
            <a:r>
              <a:rPr lang="zh-CN" altLang="en-US" dirty="0"/>
              <a:t>叫做脱离文档流</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3.125E-6 -4.44444E-6 L 0.02356 -4.44444E-6 " pathEditMode="relative" rAng="0" ptsTypes="AA">
                                      <p:cBhvr>
                                        <p:cTn id="6" dur="2000" fill="hold"/>
                                        <p:tgtEl>
                                          <p:spTgt spid="10"/>
                                        </p:tgtEl>
                                        <p:attrNameLst>
                                          <p:attrName>ppt_x</p:attrName>
                                          <p:attrName>ppt_y</p:attrName>
                                        </p:attrNameLst>
                                      </p:cBhvr>
                                      <p:rCtr x="1172" y="0"/>
                                    </p:animMotion>
                                  </p:childTnLst>
                                </p:cTn>
                              </p:par>
                            </p:childTnLst>
                          </p:cTn>
                        </p:par>
                      </p:childTnLst>
                    </p:cTn>
                  </p:par>
                  <p:par>
                    <p:cTn id="7" fill="hold">
                      <p:stCondLst>
                        <p:cond delay="indefinite"/>
                      </p:stCondLst>
                      <p:childTnLst>
                        <p:par>
                          <p:cTn id="8" fill="hold">
                            <p:stCondLst>
                              <p:cond delay="0"/>
                            </p:stCondLst>
                            <p:childTnLst>
                              <p:par>
                                <p:cTn id="9" presetID="64" presetClass="path" presetSubtype="0" accel="50000" decel="50000" fill="hold" grpId="0" nodeType="clickEffect">
                                  <p:stCondLst>
                                    <p:cond delay="0"/>
                                  </p:stCondLst>
                                  <p:childTnLst>
                                    <p:animMotion origin="layout" path="M -4.79167E-6 -1.85185E-6 L -4.79167E-6 -0.05764 " pathEditMode="relative" rAng="0" ptsTypes="AA">
                                      <p:cBhvr>
                                        <p:cTn id="10" dur="2000" fill="hold"/>
                                        <p:tgtEl>
                                          <p:spTgt spid="11"/>
                                        </p:tgtEl>
                                        <p:attrNameLst>
                                          <p:attrName>ppt_x</p:attrName>
                                          <p:attrName>ppt_y</p:attrName>
                                        </p:attrNameLst>
                                      </p:cBhvr>
                                      <p:rCtr x="0" y="-2894"/>
                                    </p:animMotion>
                                  </p:childTnLst>
                                </p:cTn>
                              </p:par>
                            </p:childTnLst>
                          </p:cTn>
                        </p:par>
                      </p:childTnLst>
                    </p:cTn>
                  </p:par>
                  <p:par>
                    <p:cTn id="11" fill="hold">
                      <p:stCondLst>
                        <p:cond delay="indefinite"/>
                      </p:stCondLst>
                      <p:childTnLst>
                        <p:par>
                          <p:cTn id="12" fill="hold">
                            <p:stCondLst>
                              <p:cond delay="0"/>
                            </p:stCondLst>
                            <p:childTnLst>
                              <p:par>
                                <p:cTn id="13" presetID="64" presetClass="path" presetSubtype="0" accel="50000" decel="50000" fill="hold" grpId="0" nodeType="clickEffect">
                                  <p:stCondLst>
                                    <p:cond delay="0"/>
                                  </p:stCondLst>
                                  <p:childTnLst>
                                    <p:animMotion origin="layout" path="M -1.04167E-6 1.48148E-6 L -1.04167E-6 -0.05255 " pathEditMode="relative" rAng="0" ptsTypes="AA">
                                      <p:cBhvr>
                                        <p:cTn id="14" dur="2000" fill="hold"/>
                                        <p:tgtEl>
                                          <p:spTgt spid="8"/>
                                        </p:tgtEl>
                                        <p:attrNameLst>
                                          <p:attrName>ppt_x</p:attrName>
                                          <p:attrName>ppt_y</p:attrName>
                                        </p:attrNameLst>
                                      </p:cBhvr>
                                      <p:rCtr x="0" y="-2639"/>
                                    </p:animMotion>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0" grpId="0" animBg="1"/>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nvSpPr>
        <p:spPr>
          <a:xfrm>
            <a:off x="4849505" y="6237312"/>
            <a:ext cx="2492990" cy="276999"/>
          </a:xfrm>
          <a:prstGeom prst="rect">
            <a:avLst/>
          </a:prstGeom>
        </p:spPr>
        <p:txBody>
          <a:bodyPr wrap="none">
            <a:spAutoFit/>
          </a:bodyPr>
          <a:lstStyle/>
          <a:p>
            <a:pPr algn="ctr"/>
            <a:r>
              <a:rPr lang="zh-CN" altLang="en-US" sz="1200" b="1" spc="300" dirty="0">
                <a:solidFill>
                  <a:schemeClr val="tx1">
                    <a:lumMod val="65000"/>
                    <a:lumOff val="35000"/>
                  </a:schemeClr>
                </a:solidFill>
                <a:latin typeface="微软雅黑" panose="020B0503020204020204" pitchFamily="34" charset="-122"/>
                <a:ea typeface="微软雅黑" panose="020B0503020204020204" pitchFamily="34" charset="-122"/>
              </a:rPr>
              <a:t>北京千锋互联科技有限公司</a:t>
            </a:r>
            <a:endParaRPr lang="zh-CN" altLang="en-US" sz="1200" b="1" spc="3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6" name="矩形 45"/>
          <p:cNvSpPr/>
          <p:nvPr/>
        </p:nvSpPr>
        <p:spPr>
          <a:xfrm>
            <a:off x="5252657" y="6459132"/>
            <a:ext cx="1686679" cy="184666"/>
          </a:xfrm>
          <a:prstGeom prst="rect">
            <a:avLst/>
          </a:prstGeom>
        </p:spPr>
        <p:txBody>
          <a:bodyPr wrap="none">
            <a:spAutoFit/>
          </a:bodyPr>
          <a:lstStyle/>
          <a:p>
            <a:pPr algn="ctr"/>
            <a:r>
              <a:rPr lang="en-US" altLang="zh-CN" sz="600" spc="300" dirty="0">
                <a:solidFill>
                  <a:schemeClr val="tx1">
                    <a:lumMod val="50000"/>
                    <a:lumOff val="50000"/>
                  </a:schemeClr>
                </a:solidFill>
                <a:latin typeface="微软雅黑 Light" panose="020B0502040204020203" pitchFamily="34" charset="-122"/>
                <a:ea typeface="微软雅黑 Light" panose="020B0502040204020203" pitchFamily="34" charset="-122"/>
              </a:rPr>
              <a:t>Qian Feng Education</a:t>
            </a:r>
            <a:endParaRPr lang="zh-CN" altLang="en-US" sz="600" spc="300" dirty="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sp>
        <p:nvSpPr>
          <p:cNvPr id="16" name="矩形 15"/>
          <p:cNvSpPr/>
          <p:nvPr/>
        </p:nvSpPr>
        <p:spPr>
          <a:xfrm>
            <a:off x="3250728" y="1916832"/>
            <a:ext cx="4104456" cy="120736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dirty="0">
                <a:solidFill>
                  <a:schemeClr val="tx1">
                    <a:lumMod val="65000"/>
                    <a:lumOff val="35000"/>
                  </a:schemeClr>
                </a:solidFill>
              </a:rPr>
              <a:t>文字内容文字内容文字内容文字内容文字内容文字内容文字内容文字内容文字内容文字内容文字内容文字内容文字内容文字内容文字内容文字内容文字</a:t>
            </a:r>
            <a:endParaRPr lang="zh-CN" altLang="en-US" dirty="0">
              <a:solidFill>
                <a:schemeClr val="tx1">
                  <a:lumMod val="65000"/>
                  <a:lumOff val="35000"/>
                </a:schemeClr>
              </a:solidFill>
            </a:endParaRPr>
          </a:p>
          <a:p>
            <a:endParaRPr lang="zh-CN" altLang="en-US" dirty="0">
              <a:solidFill>
                <a:schemeClr val="tx1">
                  <a:lumMod val="65000"/>
                  <a:lumOff val="35000"/>
                </a:schemeClr>
              </a:solidFill>
            </a:endParaRPr>
          </a:p>
          <a:p>
            <a:endParaRPr lang="zh-CN" altLang="en-US" dirty="0">
              <a:solidFill>
                <a:schemeClr val="tx1">
                  <a:lumMod val="65000"/>
                  <a:lumOff val="35000"/>
                </a:schemeClr>
              </a:solidFill>
            </a:endParaRPr>
          </a:p>
          <a:p>
            <a:endParaRPr lang="zh-CN" altLang="en-US" dirty="0">
              <a:solidFill>
                <a:schemeClr val="tx1">
                  <a:lumMod val="65000"/>
                  <a:lumOff val="35000"/>
                </a:schemeClr>
              </a:solidFill>
            </a:endParaRPr>
          </a:p>
          <a:p>
            <a:endParaRPr lang="zh-CN" altLang="en-US" dirty="0">
              <a:solidFill>
                <a:schemeClr val="tx1">
                  <a:lumMod val="65000"/>
                  <a:lumOff val="35000"/>
                </a:schemeClr>
              </a:solidFill>
            </a:endParaRPr>
          </a:p>
          <a:p>
            <a:pPr algn="ctr"/>
            <a:endParaRPr lang="zh-CN" altLang="en-US" dirty="0">
              <a:solidFill>
                <a:schemeClr val="tx1">
                  <a:lumMod val="65000"/>
                  <a:lumOff val="35000"/>
                </a:schemeClr>
              </a:solidFill>
            </a:endParaRPr>
          </a:p>
        </p:txBody>
      </p:sp>
      <p:sp>
        <p:nvSpPr>
          <p:cNvPr id="2" name="矩形 1"/>
          <p:cNvSpPr/>
          <p:nvPr/>
        </p:nvSpPr>
        <p:spPr>
          <a:xfrm>
            <a:off x="3250728" y="1055427"/>
            <a:ext cx="1152128" cy="86409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浮动</a:t>
            </a:r>
            <a:endParaRPr lang="zh-CN" altLang="en-US" sz="2400" b="1" dirty="0">
              <a:solidFill>
                <a:schemeClr val="tx1"/>
              </a:solidFill>
            </a:endParaRPr>
          </a:p>
        </p:txBody>
      </p:sp>
      <p:sp>
        <p:nvSpPr>
          <p:cNvPr id="17" name="矩形 16"/>
          <p:cNvSpPr/>
          <p:nvPr/>
        </p:nvSpPr>
        <p:spPr>
          <a:xfrm>
            <a:off x="3250728" y="3124200"/>
            <a:ext cx="2016228" cy="1711424"/>
          </a:xfrm>
          <a:prstGeom prst="rect">
            <a:avLst/>
          </a:prstGeom>
          <a:solidFill>
            <a:srgbClr val="0F6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3250728" y="2266432"/>
            <a:ext cx="2016228" cy="1711424"/>
          </a:xfrm>
          <a:prstGeom prst="rect">
            <a:avLst/>
          </a:prstGeom>
          <a:solidFill>
            <a:srgbClr val="0F6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4849505" y="6237312"/>
            <a:ext cx="2492990" cy="276999"/>
          </a:xfrm>
          <a:prstGeom prst="rect">
            <a:avLst/>
          </a:prstGeom>
        </p:spPr>
        <p:txBody>
          <a:bodyPr wrap="none">
            <a:spAutoFit/>
          </a:bodyPr>
          <a:lstStyle/>
          <a:p>
            <a:pPr algn="ctr"/>
            <a:r>
              <a:rPr lang="zh-CN" altLang="en-US" sz="1200" b="1" spc="300" dirty="0">
                <a:solidFill>
                  <a:schemeClr val="tx1">
                    <a:lumMod val="65000"/>
                    <a:lumOff val="35000"/>
                  </a:schemeClr>
                </a:solidFill>
                <a:latin typeface="微软雅黑" panose="020B0503020204020204" pitchFamily="34" charset="-122"/>
                <a:ea typeface="微软雅黑" panose="020B0503020204020204" pitchFamily="34" charset="-122"/>
              </a:rPr>
              <a:t>北京千锋互联科技有限公司</a:t>
            </a:r>
            <a:endParaRPr lang="zh-CN" altLang="en-US" sz="1200" b="1" spc="3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6" name="矩形 45"/>
          <p:cNvSpPr/>
          <p:nvPr/>
        </p:nvSpPr>
        <p:spPr>
          <a:xfrm>
            <a:off x="5252657" y="6459132"/>
            <a:ext cx="1686679" cy="184666"/>
          </a:xfrm>
          <a:prstGeom prst="rect">
            <a:avLst/>
          </a:prstGeom>
        </p:spPr>
        <p:txBody>
          <a:bodyPr wrap="none">
            <a:spAutoFit/>
          </a:bodyPr>
          <a:lstStyle/>
          <a:p>
            <a:pPr algn="ctr"/>
            <a:r>
              <a:rPr lang="en-US" altLang="zh-CN" sz="600" spc="300" dirty="0">
                <a:solidFill>
                  <a:schemeClr val="tx1">
                    <a:lumMod val="50000"/>
                    <a:lumOff val="50000"/>
                  </a:schemeClr>
                </a:solidFill>
                <a:latin typeface="微软雅黑 Light" panose="020B0502040204020203" pitchFamily="34" charset="-122"/>
                <a:ea typeface="微软雅黑 Light" panose="020B0502040204020203" pitchFamily="34" charset="-122"/>
              </a:rPr>
              <a:t>Qian Feng Education</a:t>
            </a:r>
            <a:endParaRPr lang="zh-CN" altLang="en-US" sz="600" spc="300" dirty="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sp>
        <p:nvSpPr>
          <p:cNvPr id="16" name="矩形 15"/>
          <p:cNvSpPr/>
          <p:nvPr/>
        </p:nvSpPr>
        <p:spPr>
          <a:xfrm>
            <a:off x="3250728" y="1059064"/>
            <a:ext cx="4104456" cy="120736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dirty="0">
                <a:solidFill>
                  <a:schemeClr val="tx1">
                    <a:lumMod val="65000"/>
                    <a:lumOff val="35000"/>
                  </a:schemeClr>
                </a:solidFill>
              </a:rPr>
              <a:t>          文字内容文字内容文字内容                  文        字  容文字内容文字内容文字        内容文字   容文字内容文字文字文字文字文字文字文字文字文字文</a:t>
            </a:r>
            <a:endParaRPr lang="zh-CN" altLang="en-US" dirty="0">
              <a:solidFill>
                <a:schemeClr val="tx1">
                  <a:lumMod val="65000"/>
                  <a:lumOff val="35000"/>
                </a:schemeClr>
              </a:solidFill>
            </a:endParaRPr>
          </a:p>
          <a:p>
            <a:endParaRPr lang="zh-CN" altLang="en-US" dirty="0">
              <a:solidFill>
                <a:schemeClr val="tx1">
                  <a:lumMod val="65000"/>
                  <a:lumOff val="35000"/>
                </a:schemeClr>
              </a:solidFill>
            </a:endParaRPr>
          </a:p>
          <a:p>
            <a:pPr algn="ctr"/>
            <a:endParaRPr lang="zh-CN" altLang="en-US" dirty="0">
              <a:solidFill>
                <a:schemeClr val="tx1">
                  <a:lumMod val="65000"/>
                  <a:lumOff val="35000"/>
                </a:schemeClr>
              </a:solidFill>
            </a:endParaRPr>
          </a:p>
        </p:txBody>
      </p:sp>
      <p:sp>
        <p:nvSpPr>
          <p:cNvPr id="2" name="矩形 1"/>
          <p:cNvSpPr/>
          <p:nvPr/>
        </p:nvSpPr>
        <p:spPr>
          <a:xfrm>
            <a:off x="3250728" y="1055427"/>
            <a:ext cx="1152128" cy="86409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浮动</a:t>
            </a:r>
            <a:endParaRPr lang="zh-CN" altLang="en-US" sz="2400" b="1" dirty="0">
              <a:solidFill>
                <a:schemeClr val="tx1"/>
              </a:solidFill>
            </a:endParaRPr>
          </a:p>
        </p:txBody>
      </p:sp>
      <p:sp>
        <p:nvSpPr>
          <p:cNvPr id="4" name="文本框 3"/>
          <p:cNvSpPr txBox="1"/>
          <p:nvPr/>
        </p:nvSpPr>
        <p:spPr>
          <a:xfrm>
            <a:off x="6600056" y="3977856"/>
            <a:ext cx="4392488" cy="1892121"/>
          </a:xfrm>
          <a:prstGeom prst="rect">
            <a:avLst/>
          </a:prstGeom>
          <a:noFill/>
        </p:spPr>
        <p:txBody>
          <a:bodyPr wrap="square" rtlCol="0">
            <a:spAutoFit/>
          </a:bodyPr>
          <a:lstStyle/>
          <a:p>
            <a:pPr>
              <a:lnSpc>
                <a:spcPct val="150000"/>
              </a:lnSpc>
            </a:pPr>
            <a:r>
              <a:rPr lang="zh-CN" altLang="en-US" sz="2000" dirty="0"/>
              <a:t>      </a:t>
            </a:r>
            <a:r>
              <a:rPr lang="en-US" altLang="zh-CN" sz="2000" dirty="0"/>
              <a:t>1</a:t>
            </a:r>
            <a:r>
              <a:rPr lang="zh-CN" altLang="en-US" sz="2000" dirty="0"/>
              <a:t>、浮动会脱离网页文档，与其他不浮动的元素发生重叠</a:t>
            </a:r>
            <a:endParaRPr lang="en-US" altLang="zh-CN" sz="2000" dirty="0"/>
          </a:p>
          <a:p>
            <a:pPr>
              <a:lnSpc>
                <a:spcPct val="150000"/>
              </a:lnSpc>
            </a:pPr>
            <a:r>
              <a:rPr lang="zh-CN" altLang="en-US" sz="2000" dirty="0"/>
              <a:t>      </a:t>
            </a:r>
            <a:r>
              <a:rPr lang="en-US" altLang="zh-CN" sz="2000" dirty="0"/>
              <a:t>2</a:t>
            </a:r>
            <a:r>
              <a:rPr lang="zh-CN" altLang="en-US" sz="2000" dirty="0"/>
              <a:t>、但是不会与文字发生重叠，文字会环绕浮动元素显示</a:t>
            </a:r>
            <a:endParaRPr lang="en-US" altLang="zh-CN" sz="20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3250728" y="2266432"/>
            <a:ext cx="2016228" cy="1711424"/>
          </a:xfrm>
          <a:prstGeom prst="rect">
            <a:avLst/>
          </a:prstGeom>
          <a:solidFill>
            <a:srgbClr val="0F6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4849505" y="6237312"/>
            <a:ext cx="2492990" cy="276999"/>
          </a:xfrm>
          <a:prstGeom prst="rect">
            <a:avLst/>
          </a:prstGeom>
        </p:spPr>
        <p:txBody>
          <a:bodyPr wrap="none">
            <a:spAutoFit/>
          </a:bodyPr>
          <a:lstStyle/>
          <a:p>
            <a:pPr algn="ctr"/>
            <a:r>
              <a:rPr lang="zh-CN" altLang="en-US" sz="1200" b="1" spc="300" dirty="0">
                <a:solidFill>
                  <a:schemeClr val="tx1">
                    <a:lumMod val="65000"/>
                    <a:lumOff val="35000"/>
                  </a:schemeClr>
                </a:solidFill>
                <a:latin typeface="微软雅黑" panose="020B0503020204020204" pitchFamily="34" charset="-122"/>
                <a:ea typeface="微软雅黑" panose="020B0503020204020204" pitchFamily="34" charset="-122"/>
              </a:rPr>
              <a:t>北京千锋互联科技有限公司</a:t>
            </a:r>
            <a:endParaRPr lang="zh-CN" altLang="en-US" sz="1200" b="1" spc="3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6" name="矩形 45"/>
          <p:cNvSpPr/>
          <p:nvPr/>
        </p:nvSpPr>
        <p:spPr>
          <a:xfrm>
            <a:off x="5252657" y="6459132"/>
            <a:ext cx="1686679" cy="184666"/>
          </a:xfrm>
          <a:prstGeom prst="rect">
            <a:avLst/>
          </a:prstGeom>
        </p:spPr>
        <p:txBody>
          <a:bodyPr wrap="none">
            <a:spAutoFit/>
          </a:bodyPr>
          <a:lstStyle/>
          <a:p>
            <a:pPr algn="ctr"/>
            <a:r>
              <a:rPr lang="en-US" altLang="zh-CN" sz="600" spc="300" dirty="0">
                <a:solidFill>
                  <a:schemeClr val="tx1">
                    <a:lumMod val="50000"/>
                    <a:lumOff val="50000"/>
                  </a:schemeClr>
                </a:solidFill>
                <a:latin typeface="微软雅黑 Light" panose="020B0502040204020203" pitchFamily="34" charset="-122"/>
                <a:ea typeface="微软雅黑 Light" panose="020B0502040204020203" pitchFamily="34" charset="-122"/>
              </a:rPr>
              <a:t>Qian Feng Education</a:t>
            </a:r>
            <a:endParaRPr lang="zh-CN" altLang="en-US" sz="600" spc="300" dirty="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sp>
        <p:nvSpPr>
          <p:cNvPr id="16" name="矩形 15"/>
          <p:cNvSpPr/>
          <p:nvPr/>
        </p:nvSpPr>
        <p:spPr>
          <a:xfrm>
            <a:off x="3250728" y="1059064"/>
            <a:ext cx="4104456" cy="120736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dirty="0">
                <a:solidFill>
                  <a:schemeClr val="tx1">
                    <a:lumMod val="65000"/>
                    <a:lumOff val="35000"/>
                  </a:schemeClr>
                </a:solidFill>
              </a:rPr>
              <a:t>          文字内容文字内容文字内容                  文        字内容文字内容文字内容文字        内容文字内容文字内容文字文字文字文字文字文字文字文字文字文</a:t>
            </a:r>
            <a:endParaRPr lang="zh-CN" altLang="en-US" dirty="0">
              <a:solidFill>
                <a:schemeClr val="tx1">
                  <a:lumMod val="65000"/>
                  <a:lumOff val="35000"/>
                </a:schemeClr>
              </a:solidFill>
            </a:endParaRPr>
          </a:p>
          <a:p>
            <a:endParaRPr lang="zh-CN" altLang="en-US" dirty="0">
              <a:solidFill>
                <a:schemeClr val="tx1">
                  <a:lumMod val="65000"/>
                  <a:lumOff val="35000"/>
                </a:schemeClr>
              </a:solidFill>
            </a:endParaRPr>
          </a:p>
          <a:p>
            <a:pPr algn="ctr"/>
            <a:endParaRPr lang="zh-CN" altLang="en-US" dirty="0">
              <a:solidFill>
                <a:schemeClr val="tx1">
                  <a:lumMod val="65000"/>
                  <a:lumOff val="35000"/>
                </a:schemeClr>
              </a:solidFill>
            </a:endParaRPr>
          </a:p>
        </p:txBody>
      </p:sp>
      <p:sp>
        <p:nvSpPr>
          <p:cNvPr id="2" name="矩形 1"/>
          <p:cNvSpPr/>
          <p:nvPr/>
        </p:nvSpPr>
        <p:spPr>
          <a:xfrm>
            <a:off x="3250728" y="1055427"/>
            <a:ext cx="1152128" cy="86409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浮动</a:t>
            </a:r>
            <a:endParaRPr lang="zh-CN" altLang="en-US" sz="2400" b="1" dirty="0">
              <a:solidFill>
                <a:schemeClr val="tx1"/>
              </a:solidFill>
            </a:endParaRPr>
          </a:p>
        </p:txBody>
      </p:sp>
      <p:sp>
        <p:nvSpPr>
          <p:cNvPr id="4" name="文本框 3"/>
          <p:cNvSpPr txBox="1"/>
          <p:nvPr/>
        </p:nvSpPr>
        <p:spPr>
          <a:xfrm>
            <a:off x="6600056" y="4172127"/>
            <a:ext cx="4392488" cy="838884"/>
          </a:xfrm>
          <a:prstGeom prst="rect">
            <a:avLst/>
          </a:prstGeom>
          <a:noFill/>
        </p:spPr>
        <p:txBody>
          <a:bodyPr wrap="square" rtlCol="0">
            <a:spAutoFit/>
          </a:bodyPr>
          <a:lstStyle/>
          <a:p>
            <a:pPr algn="ctr">
              <a:lnSpc>
                <a:spcPct val="150000"/>
              </a:lnSpc>
            </a:pPr>
            <a:r>
              <a:rPr lang="zh-CN" altLang="en-US" sz="3600" dirty="0">
                <a:effectLst>
                  <a:outerShdw blurRad="38100" dist="38100" dir="2700000" algn="tl">
                    <a:srgbClr val="000000">
                      <a:alpha val="43137"/>
                    </a:srgbClr>
                  </a:outerShdw>
                </a:effectLst>
              </a:rPr>
              <a:t>文字环绕效果</a:t>
            </a:r>
            <a:endParaRPr lang="en-US" altLang="zh-CN" sz="3600" dirty="0">
              <a:effectLst>
                <a:outerShdw blurRad="38100" dist="38100" dir="2700000" algn="tl">
                  <a:srgbClr val="000000">
                    <a:alpha val="43137"/>
                  </a:srgbClr>
                </a:outerShdw>
              </a:effectLst>
            </a:endParaRPr>
          </a:p>
        </p:txBody>
      </p:sp>
      <p:sp>
        <p:nvSpPr>
          <p:cNvPr id="10" name="文本框 9"/>
          <p:cNvSpPr txBox="1"/>
          <p:nvPr/>
        </p:nvSpPr>
        <p:spPr>
          <a:xfrm>
            <a:off x="6600056" y="4905893"/>
            <a:ext cx="4392488" cy="590033"/>
          </a:xfrm>
          <a:prstGeom prst="rect">
            <a:avLst/>
          </a:prstGeom>
          <a:noFill/>
        </p:spPr>
        <p:txBody>
          <a:bodyPr wrap="square" rtlCol="0">
            <a:spAutoFit/>
          </a:bodyPr>
          <a:lstStyle/>
          <a:p>
            <a:pPr algn="ctr">
              <a:lnSpc>
                <a:spcPct val="150000"/>
              </a:lnSpc>
            </a:pPr>
            <a:r>
              <a:rPr lang="zh-CN" altLang="en-US" sz="2400" dirty="0">
                <a:effectLst>
                  <a:outerShdw blurRad="38100" dist="38100" dir="2700000" algn="tl">
                    <a:srgbClr val="000000">
                      <a:alpha val="43137"/>
                    </a:srgbClr>
                  </a:outerShdw>
                </a:effectLst>
              </a:rPr>
              <a:t>网页开发中没有</a:t>
            </a:r>
            <a:endParaRPr lang="en-US" altLang="zh-CN" sz="2400" dirty="0">
              <a:effectLst>
                <a:outerShdw blurRad="38100" dist="38100" dir="2700000" algn="tl">
                  <a:srgbClr val="000000">
                    <a:alpha val="43137"/>
                  </a:srgbClr>
                </a:outerShdw>
              </a:effectLst>
            </a:endParaRPr>
          </a:p>
        </p:txBody>
      </p:sp>
      <p:sp>
        <p:nvSpPr>
          <p:cNvPr id="9" name="cancel-mark_17124"/>
          <p:cNvSpPr>
            <a:spLocks noChangeAspect="1"/>
          </p:cNvSpPr>
          <p:nvPr/>
        </p:nvSpPr>
        <p:spPr bwMode="auto">
          <a:xfrm>
            <a:off x="8103819" y="4214603"/>
            <a:ext cx="1384962" cy="1382580"/>
          </a:xfrm>
          <a:custGeom>
            <a:avLst/>
            <a:gdLst>
              <a:gd name="T0" fmla="*/ 373 w 373"/>
              <a:gd name="T1" fmla="*/ 299 h 373"/>
              <a:gd name="T2" fmla="*/ 261 w 373"/>
              <a:gd name="T3" fmla="*/ 187 h 373"/>
              <a:gd name="T4" fmla="*/ 373 w 373"/>
              <a:gd name="T5" fmla="*/ 75 h 373"/>
              <a:gd name="T6" fmla="*/ 299 w 373"/>
              <a:gd name="T7" fmla="*/ 0 h 373"/>
              <a:gd name="T8" fmla="*/ 187 w 373"/>
              <a:gd name="T9" fmla="*/ 112 h 373"/>
              <a:gd name="T10" fmla="*/ 75 w 373"/>
              <a:gd name="T11" fmla="*/ 0 h 373"/>
              <a:gd name="T12" fmla="*/ 0 w 373"/>
              <a:gd name="T13" fmla="*/ 75 h 373"/>
              <a:gd name="T14" fmla="*/ 112 w 373"/>
              <a:gd name="T15" fmla="*/ 187 h 373"/>
              <a:gd name="T16" fmla="*/ 0 w 373"/>
              <a:gd name="T17" fmla="*/ 299 h 373"/>
              <a:gd name="T18" fmla="*/ 75 w 373"/>
              <a:gd name="T19" fmla="*/ 373 h 373"/>
              <a:gd name="T20" fmla="*/ 187 w 373"/>
              <a:gd name="T21" fmla="*/ 261 h 373"/>
              <a:gd name="T22" fmla="*/ 299 w 373"/>
              <a:gd name="T23" fmla="*/ 373 h 373"/>
              <a:gd name="T24" fmla="*/ 373 w 373"/>
              <a:gd name="T25" fmla="*/ 299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3" h="373">
                <a:moveTo>
                  <a:pt x="373" y="299"/>
                </a:moveTo>
                <a:lnTo>
                  <a:pt x="261" y="187"/>
                </a:lnTo>
                <a:lnTo>
                  <a:pt x="373" y="75"/>
                </a:lnTo>
                <a:lnTo>
                  <a:pt x="299" y="0"/>
                </a:lnTo>
                <a:lnTo>
                  <a:pt x="187" y="112"/>
                </a:lnTo>
                <a:lnTo>
                  <a:pt x="75" y="0"/>
                </a:lnTo>
                <a:lnTo>
                  <a:pt x="0" y="75"/>
                </a:lnTo>
                <a:lnTo>
                  <a:pt x="112" y="187"/>
                </a:lnTo>
                <a:lnTo>
                  <a:pt x="0" y="299"/>
                </a:lnTo>
                <a:lnTo>
                  <a:pt x="75" y="373"/>
                </a:lnTo>
                <a:lnTo>
                  <a:pt x="187" y="261"/>
                </a:lnTo>
                <a:lnTo>
                  <a:pt x="299" y="373"/>
                </a:lnTo>
                <a:lnTo>
                  <a:pt x="373" y="299"/>
                </a:lnTo>
                <a:close/>
              </a:path>
            </a:pathLst>
          </a:custGeom>
          <a:solidFill>
            <a:srgbClr val="FF0000">
              <a:alpha val="90000"/>
            </a:srgbClr>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iterate type="wd">
                                    <p:tmPct val="10000"/>
                                  </p:iterate>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subTnLst>
                                    <p:audio>
                                      <p:cMediaNode mute="1">
                                        <p:cTn display="0" masterRel="sameClick">
                                          <p:stCondLst>
                                            <p:cond evt="begin" delay="0">
                                              <p:tn val="5"/>
                                            </p:cond>
                                          </p:stCondLst>
                                          <p:endCondLst>
                                            <p:cond evt="onStopAudio" delay="0">
                                              <p:tgtEl>
                                                <p:sldTgt/>
                                              </p:tgtEl>
                                            </p:cond>
                                          </p:endCondLst>
                                        </p:cTn>
                                        <p:tgtEl>
                                          <p:sndTgt r:embed="rId1" name="type.wav"/>
                                        </p:tgtEl>
                                      </p:cMediaNode>
                                    </p:audio>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iterate type="wd">
                                    <p:tmPct val="10000"/>
                                  </p:iterate>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500"/>
                                        <p:tgtEl>
                                          <p:spTgt spid="10">
                                            <p:txEl>
                                              <p:pRg st="0" end="0"/>
                                            </p:txEl>
                                          </p:spTgt>
                                        </p:tgtEl>
                                      </p:cBhvr>
                                    </p:animEffect>
                                  </p:childTnLst>
                                  <p:subTnLst>
                                    <p:audio>
                                      <p:cMediaNode mute="1">
                                        <p:cTn display="0" masterRel="sameClick">
                                          <p:stCondLst>
                                            <p:cond evt="begin" delay="0">
                                              <p:tn val="10"/>
                                            </p:cond>
                                          </p:stCondLst>
                                          <p:endCondLst>
                                            <p:cond evt="onStopAudio" delay="0">
                                              <p:tgtEl>
                                                <p:sldTgt/>
                                              </p:tgtEl>
                                            </p:cond>
                                          </p:endCondLst>
                                        </p:cTn>
                                        <p:tgtEl>
                                          <p:sndTgt r:embed="rId1" name="type.wav"/>
                                        </p:tgtEl>
                                      </p:cMediaNode>
                                    </p:audio>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tags/tag1.xml><?xml version="1.0" encoding="utf-8"?>
<p:tagLst xmlns:p="http://schemas.openxmlformats.org/presentationml/2006/main">
  <p:tag name="PA" val="v5.2.8"/>
  <p:tag name="RESOURCELIBID_ANIM" val="556941"/>
</p:tagLst>
</file>

<file path=ppt/tags/tag2.xml><?xml version="1.0" encoding="utf-8"?>
<p:tagLst xmlns:p="http://schemas.openxmlformats.org/presentationml/2006/main">
  <p:tag name="KSO_WM_UNIT_TABLE_BEAUTIFY" val="smartTable{06f466d5-0599-4b4f-ad7f-dae79619c52d}"/>
</p:tagLst>
</file>

<file path=ppt/tags/tag3.xml><?xml version="1.0" encoding="utf-8"?>
<p:tagLst xmlns:p="http://schemas.openxmlformats.org/presentationml/2006/main">
  <p:tag name="PA" val="v5.2.8"/>
</p:tagLst>
</file>

<file path=ppt/tags/tag4.xml><?xml version="1.0" encoding="utf-8"?>
<p:tagLst xmlns:p="http://schemas.openxmlformats.org/presentationml/2006/main">
  <p:tag name="PA" val="v5.2.8"/>
</p:tagLst>
</file>

<file path=ppt/tags/tag5.xml><?xml version="1.0" encoding="utf-8"?>
<p:tagLst xmlns:p="http://schemas.openxmlformats.org/presentationml/2006/main">
  <p:tag name="PA" val="v5.2.8"/>
</p:tagLst>
</file>

<file path=ppt/tags/tag6.xml><?xml version="1.0" encoding="utf-8"?>
<p:tagLst xmlns:p="http://schemas.openxmlformats.org/presentationml/2006/main">
  <p:tag name="PA" val="v5.2.8"/>
</p:tagLst>
</file>

<file path=ppt/tags/tag7.xml><?xml version="1.0" encoding="utf-8"?>
<p:tagLst xmlns:p="http://schemas.openxmlformats.org/presentationml/2006/main">
  <p:tag name="PA" val="v5.2.8"/>
</p:tagLst>
</file>

<file path=ppt/tags/tag8.xml><?xml version="1.0" encoding="utf-8"?>
<p:tagLst xmlns:p="http://schemas.openxmlformats.org/presentationml/2006/main">
  <p:tag name="PA" val="v5.2.8"/>
</p:tagLst>
</file>

<file path=ppt/tags/tag9.xml><?xml version="1.0" encoding="utf-8"?>
<p:tagLst xmlns:p="http://schemas.openxmlformats.org/presentationml/2006/main">
  <p:tag name="KSO_WM_UNIT_TABLE_BEAUTIFY" val="smartTable{fe3ecf30-1b9a-47d1-90f2-bff104e4b8c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1485</Words>
  <Application>WPS 演示</Application>
  <PresentationFormat>宽屏</PresentationFormat>
  <Paragraphs>230</Paragraphs>
  <Slides>13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Arial</vt:lpstr>
      <vt:lpstr>宋体</vt:lpstr>
      <vt:lpstr>Wingdings</vt:lpstr>
      <vt:lpstr>微软雅黑</vt:lpstr>
      <vt:lpstr>微软雅黑 Light</vt:lpstr>
      <vt:lpstr>等线</vt:lpstr>
      <vt:lpstr>Arial Unicode MS</vt:lpstr>
      <vt:lpstr>等线 Light</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2070</cp:revision>
  <dcterms:created xsi:type="dcterms:W3CDTF">2019-10-17T07:10:00Z</dcterms:created>
  <dcterms:modified xsi:type="dcterms:W3CDTF">2020-05-22T03:22:48Z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