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2"/>
    <p:sldId id="292" r:id="rId3"/>
    <p:sldId id="324" r:id="rId4"/>
    <p:sldId id="325" r:id="rId5"/>
    <p:sldId id="368" r:id="rId6"/>
    <p:sldId id="360" r:id="rId7"/>
    <p:sldId id="369" r:id="rId8"/>
    <p:sldId id="361" r:id="rId9"/>
    <p:sldId id="370" r:id="rId10"/>
    <p:sldId id="362" r:id="rId11"/>
    <p:sldId id="372" r:id="rId12"/>
    <p:sldId id="373" r:id="rId13"/>
    <p:sldId id="374" r:id="rId14"/>
    <p:sldId id="363" r:id="rId15"/>
    <p:sldId id="375" r:id="rId16"/>
    <p:sldId id="364" r:id="rId17"/>
    <p:sldId id="376" r:id="rId18"/>
    <p:sldId id="29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519"/>
    <a:srgbClr val="E73A1C"/>
    <a:srgbClr val="232A34"/>
    <a:srgbClr val="F60A73"/>
    <a:srgbClr val="053D20"/>
    <a:srgbClr val="003300"/>
    <a:srgbClr val="00B050"/>
    <a:srgbClr val="00DE64"/>
    <a:srgbClr val="007A37"/>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4660"/>
  </p:normalViewPr>
  <p:slideViewPr>
    <p:cSldViewPr snapToGrid="0">
      <p:cViewPr varScale="1">
        <p:scale>
          <a:sx n="109" d="100"/>
          <a:sy n="109" d="100"/>
        </p:scale>
        <p:origin x="408" y="114"/>
      </p:cViewPr>
      <p:guideLst>
        <p:guide orient="horz" pos="2160"/>
        <p:guide pos="3879"/>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a:t>单击此处添加标题</a:t>
            </a:r>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a:t>单击此处添加标题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a:t>单击此处添加标题</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2" cstate="print"/>
          <a:srcRect/>
          <a:stretch>
            <a:fillRect/>
          </a:stretch>
        </p:blipFill>
        <p:spPr bwMode="auto">
          <a:xfrm>
            <a:off x="0" y="0"/>
            <a:ext cx="12192000" cy="6858001"/>
          </a:xfrm>
          <a:prstGeom prst="rect">
            <a:avLst/>
          </a:prstGeom>
          <a:noFill/>
        </p:spPr>
      </p:pic>
      <p:sp>
        <p:nvSpPr>
          <p:cNvPr id="4" name="TextBox 3"/>
          <p:cNvSpPr txBox="1"/>
          <p:nvPr/>
        </p:nvSpPr>
        <p:spPr>
          <a:xfrm>
            <a:off x="9917129" y="1287247"/>
            <a:ext cx="2214880" cy="1076325"/>
          </a:xfrm>
          <a:prstGeom prst="rect">
            <a:avLst/>
          </a:prstGeom>
          <a:noFill/>
        </p:spPr>
        <p:txBody>
          <a:bodyPr wrap="none" rtlCol="0">
            <a:spAutoFit/>
          </a:bodyPr>
          <a:lstStyle/>
          <a:p>
            <a:pPr algn="ctr"/>
            <a:r>
              <a:rPr lang="en-US" altLang="zh-CN" sz="3200">
                <a:solidFill>
                  <a:schemeClr val="bg1"/>
                </a:solidFill>
                <a:effectLst>
                  <a:outerShdw blurRad="38100" dist="38100" dir="2700000" algn="tl">
                    <a:srgbClr val="000000">
                      <a:alpha val="43137"/>
                    </a:srgbClr>
                  </a:outerShdw>
                </a:effectLst>
                <a:latin typeface="+mj-ea"/>
                <a:ea typeface="+mj-ea"/>
                <a:sym typeface="+mn-ea"/>
              </a:rPr>
              <a:t>D</a:t>
            </a:r>
            <a:r>
              <a:rPr lang="zh-CN" altLang="en-US" sz="3200">
                <a:solidFill>
                  <a:schemeClr val="bg1"/>
                </a:solidFill>
                <a:effectLst>
                  <a:outerShdw blurRad="38100" dist="38100" dir="2700000" algn="tl">
                    <a:srgbClr val="000000">
                      <a:alpha val="43137"/>
                    </a:srgbClr>
                  </a:outerShdw>
                </a:effectLst>
                <a:latin typeface="+mj-ea"/>
                <a:ea typeface="+mj-ea"/>
                <a:sym typeface="+mn-ea"/>
              </a:rPr>
              <a:t>ay</a:t>
            </a:r>
            <a:r>
              <a:rPr lang="en-US" sz="3200">
                <a:solidFill>
                  <a:schemeClr val="bg1"/>
                </a:solidFill>
                <a:effectLst>
                  <a:outerShdw blurRad="38100" dist="38100" dir="2700000" algn="tl">
                    <a:srgbClr val="000000">
                      <a:alpha val="43137"/>
                    </a:srgbClr>
                  </a:outerShdw>
                </a:effectLst>
                <a:latin typeface="+mj-ea"/>
                <a:ea typeface="+mj-ea"/>
                <a:sym typeface="+mn-ea"/>
              </a:rPr>
              <a:t>10</a:t>
            </a:r>
          </a:p>
          <a:p>
            <a:pPr algn="ctr"/>
            <a:r>
              <a:rPr lang="zh-CN" altLang="en-US" sz="3200" b="1" dirty="0">
                <a:solidFill>
                  <a:schemeClr val="bg1"/>
                </a:solidFill>
              </a:rPr>
              <a:t>宽高自适应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5" name="TextBox 4"/>
          <p:cNvSpPr txBox="1"/>
          <p:nvPr/>
        </p:nvSpPr>
        <p:spPr>
          <a:xfrm>
            <a:off x="1127125" y="2487295"/>
            <a:ext cx="9937750" cy="1476375"/>
          </a:xfrm>
          <a:prstGeom prst="rect">
            <a:avLst/>
          </a:prstGeom>
          <a:noFill/>
        </p:spPr>
        <p:txBody>
          <a:bodyPr wrap="square" rtlCol="0">
            <a:spAutoFit/>
          </a:bodyPr>
          <a:lstStyle/>
          <a:p>
            <a:pPr algn="ctr">
              <a:lnSpc>
                <a:spcPct val="250000"/>
              </a:lnSpc>
            </a:pPr>
            <a:r>
              <a:rPr lang="en-US" sz="3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5</a:t>
            </a:r>
            <a:r>
              <a:rPr lang="zh-CN" altLang="en-US" sz="3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、最小高度和高度自适应引发的兼容问题</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sz="2800" dirty="0">
                <a:solidFill>
                  <a:schemeClr val="bg1"/>
                </a:solidFill>
                <a:sym typeface="+mn-ea"/>
              </a:rPr>
              <a:t>最小高度和高度自适应引发的兼容问题</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1"/>
          <p:cNvSpPr txBox="1"/>
          <p:nvPr/>
        </p:nvSpPr>
        <p:spPr>
          <a:xfrm>
            <a:off x="584200" y="1536700"/>
            <a:ext cx="11023600" cy="3784600"/>
          </a:xfrm>
          <a:prstGeom prst="rect">
            <a:avLst/>
          </a:prstGeom>
          <a:noFill/>
        </p:spPr>
        <p:txBody>
          <a:bodyPr wrap="square" rtlCol="0">
            <a:spAutoFit/>
          </a:bodyPr>
          <a:lstStyle/>
          <a:p>
            <a:pPr>
              <a:lnSpc>
                <a:spcPct val="200000"/>
              </a:lnSpc>
            </a:pPr>
            <a:r>
              <a:rPr sz="2000" dirty="0" err="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rPr>
              <a:t>元素具备最小高度的自适应</a:t>
            </a:r>
            <a:endParaRPr sz="20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endParaRPr>
          </a:p>
          <a:p>
            <a:pPr>
              <a:lnSpc>
                <a:spcPct val="200000"/>
              </a:lnSpc>
            </a:pPr>
            <a:r>
              <a:rPr lang="zh-CN" altLang="en-US" sz="2000" dirty="0">
                <a:solidFill>
                  <a:schemeClr val="bg1"/>
                </a:solidFill>
                <a:latin typeface="+mn-ea"/>
              </a:rPr>
              <a:t>min-height属性：最小高度；(IE6浏览器不识别该属性)</a:t>
            </a:r>
          </a:p>
          <a:p>
            <a:pPr>
              <a:lnSpc>
                <a:spcPct val="200000"/>
              </a:lnSpc>
            </a:pPr>
            <a:r>
              <a:rPr lang="zh-CN" altLang="en-US" sz="2000" dirty="0">
                <a:solidFill>
                  <a:schemeClr val="bg1"/>
                </a:solidFill>
                <a:latin typeface="+mn-ea"/>
              </a:rPr>
              <a:t>兼容元素具备最小高度自适应的方法：</a:t>
            </a:r>
          </a:p>
          <a:p>
            <a:pPr>
              <a:lnSpc>
                <a:spcPct val="200000"/>
              </a:lnSpc>
            </a:pPr>
            <a:r>
              <a:rPr lang="zh-CN" altLang="en-US" sz="2000" dirty="0">
                <a:solidFill>
                  <a:schemeClr val="bg1"/>
                </a:solidFill>
                <a:latin typeface="+mn-ea"/>
              </a:rPr>
              <a:t>hack1:min-height:value; _height:value;</a:t>
            </a:r>
          </a:p>
          <a:p>
            <a:pPr>
              <a:lnSpc>
                <a:spcPct val="200000"/>
              </a:lnSpc>
            </a:pPr>
            <a:r>
              <a:rPr lang="zh-CN" altLang="en-US" sz="2000" dirty="0">
                <a:solidFill>
                  <a:schemeClr val="bg1"/>
                </a:solidFill>
                <a:latin typeface="+mn-ea"/>
              </a:rPr>
              <a:t>hack2:min-height:value; height:auto !important; height:value;(建议使用 不能换顺序)</a:t>
            </a:r>
          </a:p>
          <a:p>
            <a:pPr>
              <a:lnSpc>
                <a:spcPct val="200000"/>
              </a:lnSpc>
            </a:pPr>
            <a:endParaRPr lang="zh-CN" altLang="en-US" sz="2000" dirty="0">
              <a:solidFill>
                <a:srgbClr val="FFC000"/>
              </a:solidFill>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sz="2800" dirty="0">
                <a:solidFill>
                  <a:schemeClr val="bg1"/>
                </a:solidFill>
                <a:sym typeface="+mn-ea"/>
              </a:rPr>
              <a:t>最小高度和高度自适应引发的兼容问题</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44955"/>
            <a:ext cx="11023600" cy="5015865"/>
          </a:xfrm>
          <a:prstGeom prst="rect">
            <a:avLst/>
          </a:prstGeom>
          <a:noFill/>
        </p:spPr>
        <p:txBody>
          <a:bodyPr wrap="square" rtlCol="0">
            <a:spAutoFit/>
          </a:bodyPr>
          <a:lstStyle/>
          <a:p>
            <a:pPr>
              <a:lnSpc>
                <a:spcPct val="200000"/>
              </a:lnSpc>
            </a:pPr>
            <a:r>
              <a:rPr lang="zh-CN" altLang="en-US"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rPr>
              <a:t>浮动元素父元素高度自适应（高度塌陷）</a:t>
            </a:r>
          </a:p>
          <a:p>
            <a:pPr>
              <a:lnSpc>
                <a:spcPct val="200000"/>
              </a:lnSpc>
            </a:pPr>
            <a:r>
              <a:rPr lang="zh-CN" altLang="en-US" sz="2000">
                <a:solidFill>
                  <a:schemeClr val="bg1"/>
                </a:solidFill>
                <a:latin typeface="+mn-ea"/>
              </a:rPr>
              <a:t>hack1：给父元素添加声明overflow:hidden; </a:t>
            </a:r>
            <a:r>
              <a:rPr lang="en-US" altLang="zh-CN" sz="2000">
                <a:solidFill>
                  <a:schemeClr val="bg1"/>
                </a:solidFill>
                <a:latin typeface="+mn-ea"/>
              </a:rPr>
              <a:t>zoom</a:t>
            </a:r>
            <a:r>
              <a:rPr lang="zh-CN" altLang="en-US" sz="2000">
                <a:solidFill>
                  <a:schemeClr val="bg1"/>
                </a:solidFill>
                <a:latin typeface="+mn-ea"/>
              </a:rPr>
              <a:t>：</a:t>
            </a:r>
            <a:r>
              <a:rPr lang="en-US" altLang="zh-CN" sz="2000">
                <a:solidFill>
                  <a:schemeClr val="bg1"/>
                </a:solidFill>
                <a:latin typeface="+mn-ea"/>
              </a:rPr>
              <a:t>1</a:t>
            </a:r>
            <a:r>
              <a:rPr lang="zh-CN" altLang="en-US" sz="2000">
                <a:solidFill>
                  <a:schemeClr val="bg1"/>
                </a:solidFill>
                <a:latin typeface="+mn-ea"/>
              </a:rPr>
              <a:t>；</a:t>
            </a:r>
            <a:r>
              <a:rPr lang="en-US" altLang="zh-CN" sz="2000">
                <a:solidFill>
                  <a:schemeClr val="bg1"/>
                </a:solidFill>
                <a:latin typeface="+mn-ea"/>
              </a:rPr>
              <a:t>(</a:t>
            </a:r>
            <a:r>
              <a:rPr lang="zh-CN" altLang="en-US" sz="2000">
                <a:solidFill>
                  <a:schemeClr val="bg1"/>
                </a:solidFill>
                <a:latin typeface="+mn-ea"/>
              </a:rPr>
              <a:t>需要兼容</a:t>
            </a:r>
            <a:r>
              <a:rPr lang="en-US" altLang="zh-CN" sz="2000">
                <a:solidFill>
                  <a:schemeClr val="bg1"/>
                </a:solidFill>
                <a:latin typeface="+mn-ea"/>
              </a:rPr>
              <a:t>IE6</a:t>
            </a:r>
            <a:r>
              <a:rPr lang="zh-CN" altLang="en-US" sz="2000">
                <a:solidFill>
                  <a:schemeClr val="bg1"/>
                </a:solidFill>
                <a:latin typeface="+mn-ea"/>
              </a:rPr>
              <a:t>添加</a:t>
            </a:r>
            <a:r>
              <a:rPr lang="en-US" altLang="zh-CN" sz="2000">
                <a:solidFill>
                  <a:schemeClr val="bg1"/>
                </a:solidFill>
                <a:latin typeface="+mn-ea"/>
              </a:rPr>
              <a:t>)</a:t>
            </a:r>
          </a:p>
          <a:p>
            <a:pPr>
              <a:lnSpc>
                <a:spcPct val="200000"/>
              </a:lnSpc>
            </a:pPr>
            <a:r>
              <a:rPr lang="zh-CN" altLang="en-US" sz="2000">
                <a:solidFill>
                  <a:schemeClr val="bg1"/>
                </a:solidFill>
                <a:latin typeface="+mn-ea"/>
              </a:rPr>
              <a:t>hack2:在</a:t>
            </a:r>
            <a:r>
              <a:rPr lang="zh-CN" altLang="en-US" sz="2000">
                <a:solidFill>
                  <a:srgbClr val="FF0000"/>
                </a:solidFill>
                <a:latin typeface="+mn-ea"/>
              </a:rPr>
              <a:t>浮动元素下方</a:t>
            </a:r>
            <a:r>
              <a:rPr lang="zh-CN" altLang="en-US" sz="2000">
                <a:solidFill>
                  <a:schemeClr val="bg1"/>
                </a:solidFill>
                <a:latin typeface="+mn-ea"/>
              </a:rPr>
              <a:t>添加空div,并给该元素添加</a:t>
            </a:r>
          </a:p>
          <a:p>
            <a:pPr>
              <a:lnSpc>
                <a:spcPct val="200000"/>
              </a:lnSpc>
            </a:pPr>
            <a:r>
              <a:rPr lang="zh-CN" altLang="en-US" sz="2000">
                <a:solidFill>
                  <a:schemeClr val="bg1"/>
                </a:solidFill>
                <a:latin typeface="+mn-ea"/>
              </a:rPr>
              <a:t>声明：div{clear:both; height:0; overflow:hidden;}</a:t>
            </a:r>
          </a:p>
          <a:p>
            <a:pPr>
              <a:lnSpc>
                <a:spcPct val="200000"/>
              </a:lnSpc>
            </a:pPr>
            <a:r>
              <a:rPr lang="zh-CN" altLang="en-US" sz="2000">
                <a:solidFill>
                  <a:schemeClr val="bg1"/>
                </a:solidFill>
                <a:latin typeface="+mn-ea"/>
              </a:rPr>
              <a:t>hack3:万能清除浮动法  给父元素</a:t>
            </a:r>
          </a:p>
          <a:p>
            <a:pPr>
              <a:lnSpc>
                <a:spcPct val="200000"/>
              </a:lnSpc>
            </a:pPr>
            <a:r>
              <a:rPr lang="zh-CN" altLang="en-US" sz="2000">
                <a:solidFill>
                  <a:schemeClr val="bg1"/>
                </a:solidFill>
                <a:latin typeface="+mn-ea"/>
              </a:rPr>
              <a:t>p:after{content:".";clear:both;display:block;height:0;overflow:hidden;visibility:hidden;}</a:t>
            </a:r>
          </a:p>
          <a:p>
            <a:pPr>
              <a:lnSpc>
                <a:spcPct val="200000"/>
              </a:lnSpc>
            </a:pPr>
            <a:r>
              <a:rPr lang="zh-CN" altLang="en-US" sz="2000">
                <a:solidFill>
                  <a:schemeClr val="bg1"/>
                </a:solidFill>
                <a:latin typeface="+mn-ea"/>
              </a:rPr>
              <a:t>p{zoom:1}</a:t>
            </a:r>
          </a:p>
          <a:p>
            <a:pPr>
              <a:lnSpc>
                <a:spcPct val="200000"/>
              </a:lnSpc>
            </a:pPr>
            <a:r>
              <a:rPr lang="zh-CN" altLang="en-US"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rPr>
              <a:t>IE8以上和非IE浏览器才支持:after,zoom(IE专有属性)可解决ie6,ie7浮动问题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sz="2800" dirty="0">
                <a:solidFill>
                  <a:schemeClr val="bg1"/>
                </a:solidFill>
                <a:sym typeface="+mn-ea"/>
              </a:rPr>
              <a:t>最小高度和高度自适应引发的兼容问题</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781175"/>
            <a:ext cx="11023600" cy="3784600"/>
          </a:xfrm>
          <a:prstGeom prst="rect">
            <a:avLst/>
          </a:prstGeom>
          <a:noFill/>
        </p:spPr>
        <p:txBody>
          <a:bodyPr wrap="square" rtlCol="0">
            <a:spAutoFit/>
          </a:bodyPr>
          <a:lstStyle/>
          <a:p>
            <a:pPr>
              <a:lnSpc>
                <a:spcPct val="200000"/>
              </a:lnSpc>
            </a:pPr>
            <a:r>
              <a:rPr lang="zh-CN" altLang="en-US"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rPr>
              <a:t>visibility:hidden和display:none;的区别？</a:t>
            </a:r>
          </a:p>
          <a:p>
            <a:pPr>
              <a:lnSpc>
                <a:spcPct val="200000"/>
              </a:lnSpc>
            </a:pPr>
            <a:r>
              <a:rPr lang="zh-CN" altLang="en-US" sz="2000">
                <a:solidFill>
                  <a:schemeClr val="bg1"/>
                </a:solidFill>
                <a:latin typeface="+mn-ea"/>
              </a:rPr>
              <a:t>visibility:hidden/visible;隐藏/可见</a:t>
            </a:r>
          </a:p>
          <a:p>
            <a:pPr>
              <a:lnSpc>
                <a:spcPct val="200000"/>
              </a:lnSpc>
            </a:pPr>
            <a:r>
              <a:rPr lang="zh-CN" altLang="en-US" sz="2000">
                <a:solidFill>
                  <a:schemeClr val="bg1"/>
                </a:solidFill>
                <a:latin typeface="+mn-ea"/>
              </a:rPr>
              <a:t>visibility:hidden;和display:none;相同点都是隐藏显示的区域</a:t>
            </a:r>
          </a:p>
          <a:p>
            <a:pPr>
              <a:lnSpc>
                <a:spcPct val="200000"/>
              </a:lnSpc>
            </a:pPr>
            <a:r>
              <a:rPr lang="zh-CN" altLang="en-US" sz="2000">
                <a:solidFill>
                  <a:schemeClr val="bg1"/>
                </a:solidFill>
                <a:latin typeface="+mn-ea"/>
              </a:rPr>
              <a:t>visibility:hidden;和display:none;的区别：</a:t>
            </a:r>
          </a:p>
          <a:p>
            <a:pPr>
              <a:lnSpc>
                <a:spcPct val="200000"/>
              </a:lnSpc>
            </a:pPr>
            <a:r>
              <a:rPr lang="zh-CN" altLang="en-US" sz="2000">
                <a:solidFill>
                  <a:schemeClr val="bg1"/>
                </a:solidFill>
                <a:latin typeface="+mn-ea"/>
              </a:rPr>
              <a:t>visibility:hidden;属性会使对象不可见，但该对象在网页所占的空间没有改变，等于留出了一块空白区域，而 display:none属性会使这个对象彻底消失。</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5" name="TextBox 4"/>
          <p:cNvSpPr txBox="1"/>
          <p:nvPr/>
        </p:nvSpPr>
        <p:spPr>
          <a:xfrm>
            <a:off x="1127125" y="2487295"/>
            <a:ext cx="9937750" cy="1476375"/>
          </a:xfrm>
          <a:prstGeom prst="rect">
            <a:avLst/>
          </a:prstGeom>
          <a:noFill/>
        </p:spPr>
        <p:txBody>
          <a:bodyPr wrap="square" rtlCol="0">
            <a:spAutoFit/>
          </a:bodyPr>
          <a:lstStyle/>
          <a:p>
            <a:pPr algn="ctr">
              <a:lnSpc>
                <a:spcPct val="250000"/>
              </a:lnSpc>
            </a:pPr>
            <a:r>
              <a:rPr lang="en-US" sz="3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6</a:t>
            </a:r>
            <a:r>
              <a:rPr lang="zh-CN" altLang="en-US" sz="3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、伪对象选择符</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sz="2800" dirty="0">
                <a:solidFill>
                  <a:schemeClr val="bg1"/>
                </a:solidFill>
                <a:sym typeface="+mn-ea"/>
              </a:rPr>
              <a:t>伪对象选择符</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44955"/>
            <a:ext cx="11023600" cy="4399915"/>
          </a:xfrm>
          <a:prstGeom prst="rect">
            <a:avLst/>
          </a:prstGeom>
          <a:noFill/>
        </p:spPr>
        <p:txBody>
          <a:bodyPr wrap="square" rtlCol="0">
            <a:spAutoFit/>
          </a:bodyPr>
          <a:lstStyle/>
          <a:p>
            <a:pPr>
              <a:lnSpc>
                <a:spcPct val="200000"/>
              </a:lnSpc>
            </a:pPr>
            <a:endParaRPr lang="zh-CN" altLang="en-US" sz="2000">
              <a:solidFill>
                <a:schemeClr val="bg1"/>
              </a:solidFill>
              <a:latin typeface="+mn-ea"/>
            </a:endParaRPr>
          </a:p>
          <a:p>
            <a:pPr>
              <a:lnSpc>
                <a:spcPct val="200000"/>
              </a:lnSpc>
            </a:pPr>
            <a:r>
              <a:rPr lang="zh-CN" altLang="en-US"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rPr>
              <a:t>:after </a:t>
            </a:r>
            <a:r>
              <a:rPr lang="zh-CN" altLang="en-US" sz="2000">
                <a:solidFill>
                  <a:schemeClr val="bg1"/>
                </a:solidFill>
                <a:latin typeface="+mn-ea"/>
              </a:rPr>
              <a:t>与content属性一起使用，定义在对象后的内容</a:t>
            </a:r>
          </a:p>
          <a:p>
            <a:pPr>
              <a:lnSpc>
                <a:spcPct val="200000"/>
              </a:lnSpc>
            </a:pPr>
            <a:r>
              <a:rPr lang="zh-CN" altLang="en-US"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rPr>
              <a:t>:before </a:t>
            </a:r>
            <a:r>
              <a:rPr lang="zh-CN" altLang="en-US" sz="2000">
                <a:solidFill>
                  <a:schemeClr val="bg1"/>
                </a:solidFill>
                <a:latin typeface="+mn-ea"/>
              </a:rPr>
              <a:t>与content属性一起使用，定义在对象前的内容</a:t>
            </a:r>
          </a:p>
          <a:p>
            <a:pPr>
              <a:lnSpc>
                <a:spcPct val="200000"/>
              </a:lnSpc>
            </a:pPr>
            <a:r>
              <a:rPr lang="zh-CN" altLang="en-US"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rPr>
              <a:t>:first-letter</a:t>
            </a:r>
            <a:r>
              <a:rPr lang="zh-CN" altLang="en-US" sz="2000">
                <a:solidFill>
                  <a:schemeClr val="bg1"/>
                </a:solidFill>
                <a:latin typeface="+mn-ea"/>
              </a:rPr>
              <a:t> 定义对象内第一个字符的样式，注：该伪元素只能用于块元素</a:t>
            </a:r>
          </a:p>
          <a:p>
            <a:pPr>
              <a:lnSpc>
                <a:spcPct val="200000"/>
              </a:lnSpc>
            </a:pPr>
            <a:r>
              <a:rPr lang="zh-CN" altLang="en-US"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rPr>
              <a:t>:first-line </a:t>
            </a:r>
            <a:r>
              <a:rPr lang="zh-CN" altLang="en-US" sz="2000">
                <a:solidFill>
                  <a:schemeClr val="bg1"/>
                </a:solidFill>
                <a:latin typeface="+mn-ea"/>
              </a:rPr>
              <a:t>定义对象内第一行的样式，注：该伪元素只能用于块元素，ie6以下版本浏览器不支持伪对象选择符</a:t>
            </a:r>
          </a:p>
          <a:p>
            <a:pPr>
              <a:lnSpc>
                <a:spcPct val="200000"/>
              </a:lnSpc>
            </a:pPr>
            <a:r>
              <a:rPr lang="en-US" altLang="zh-CN" sz="2000">
                <a:solidFill>
                  <a:srgbClr val="FF0000"/>
                </a:solidFill>
                <a:latin typeface="+mn-ea"/>
              </a:rPr>
              <a:t>::selection </a:t>
            </a:r>
            <a:r>
              <a:rPr lang="en-US" altLang="zh-CN" sz="2000">
                <a:solidFill>
                  <a:schemeClr val="bg1"/>
                </a:solidFill>
                <a:latin typeface="+mn-ea"/>
              </a:rPr>
              <a:t> </a:t>
            </a:r>
            <a:r>
              <a:rPr lang="zh-CN" altLang="en-US" sz="2000">
                <a:solidFill>
                  <a:schemeClr val="bg1"/>
                </a:solidFill>
                <a:latin typeface="+mn-ea"/>
              </a:rPr>
              <a:t>选中之后的样式  只支持这</a:t>
            </a:r>
            <a:r>
              <a:rPr lang="en-US" altLang="zh-CN" sz="2000">
                <a:solidFill>
                  <a:schemeClr val="bg1"/>
                </a:solidFill>
                <a:latin typeface="+mn-ea"/>
              </a:rPr>
              <a:t>background  color</a:t>
            </a:r>
            <a:r>
              <a:rPr lang="zh-CN" altLang="en-US" sz="2000">
                <a:solidFill>
                  <a:schemeClr val="bg1"/>
                </a:solidFill>
                <a:latin typeface="+mn-ea"/>
              </a:rPr>
              <a:t>属性</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5" name="TextBox 4"/>
          <p:cNvSpPr txBox="1"/>
          <p:nvPr/>
        </p:nvSpPr>
        <p:spPr>
          <a:xfrm>
            <a:off x="1127125" y="2487295"/>
            <a:ext cx="9937750" cy="1476375"/>
          </a:xfrm>
          <a:prstGeom prst="rect">
            <a:avLst/>
          </a:prstGeom>
          <a:noFill/>
        </p:spPr>
        <p:txBody>
          <a:bodyPr wrap="square" rtlCol="0">
            <a:spAutoFit/>
          </a:bodyPr>
          <a:lstStyle/>
          <a:p>
            <a:pPr algn="ctr">
              <a:lnSpc>
                <a:spcPct val="250000"/>
              </a:lnSpc>
            </a:pPr>
            <a:r>
              <a:rPr lang="en-US" sz="3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7</a:t>
            </a:r>
            <a:r>
              <a:rPr lang="zh-CN" altLang="en-US" sz="3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、自适应窗口(一屏页面的书写)</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646430" y="687070"/>
            <a:ext cx="9937750" cy="523220"/>
          </a:xfrm>
          <a:prstGeom prst="rect">
            <a:avLst/>
          </a:prstGeom>
          <a:noFill/>
        </p:spPr>
        <p:txBody>
          <a:bodyPr wrap="square" rtlCol="0">
            <a:spAutoFit/>
          </a:bodyPr>
          <a:lstStyle/>
          <a:p>
            <a:r>
              <a:rPr sz="2800" dirty="0" err="1">
                <a:solidFill>
                  <a:schemeClr val="bg1"/>
                </a:solidFill>
                <a:sym typeface="+mn-ea"/>
              </a:rPr>
              <a:t>自适应窗口</a:t>
            </a:r>
            <a:endParaRPr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44955"/>
            <a:ext cx="11023600" cy="1322070"/>
          </a:xfrm>
          <a:prstGeom prst="rect">
            <a:avLst/>
          </a:prstGeom>
          <a:noFill/>
        </p:spPr>
        <p:txBody>
          <a:bodyPr wrap="square" rtlCol="0">
            <a:spAutoFit/>
          </a:bodyPr>
          <a:lstStyle/>
          <a:p>
            <a:pPr>
              <a:lnSpc>
                <a:spcPct val="200000"/>
              </a:lnSpc>
            </a:pPr>
            <a:r>
              <a:rPr lang="zh-CN" altLang="en-US" sz="2000">
                <a:solidFill>
                  <a:schemeClr val="bg1"/>
                </a:solidFill>
                <a:latin typeface="+mn-ea"/>
              </a:rPr>
              <a:t>元素宽高度自适应窗口高度</a:t>
            </a:r>
          </a:p>
          <a:p>
            <a:pPr>
              <a:lnSpc>
                <a:spcPct val="200000"/>
              </a:lnSpc>
            </a:pPr>
            <a:r>
              <a:rPr lang="zh-CN" altLang="en-US" sz="2000">
                <a:solidFill>
                  <a:schemeClr val="bg1"/>
                </a:solidFill>
                <a:latin typeface="+mn-ea"/>
              </a:rPr>
              <a:t>设置方法：</a:t>
            </a:r>
            <a:r>
              <a:rPr lang="zh-CN" altLang="en-US"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rPr>
              <a:t>html,body{width:100%;height:100%;}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2"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3"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4"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a:solidFill>
                  <a:srgbClr val="232A34"/>
                </a:solidFill>
              </a:rPr>
              <a:t>THANK  YOU</a:t>
            </a:r>
            <a:endParaRPr lang="zh-CN" altLang="en-US" sz="4000" b="1" dirty="0">
              <a:solidFill>
                <a:srgbClr val="232A3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2" cstate="print"/>
          <a:srcRect/>
          <a:stretch>
            <a:fillRect/>
          </a:stretch>
        </p:blipFill>
        <p:spPr bwMode="auto">
          <a:xfrm>
            <a:off x="2" y="-2"/>
            <a:ext cx="12191998" cy="6858000"/>
          </a:xfrm>
          <a:prstGeom prst="rect">
            <a:avLst/>
          </a:prstGeom>
          <a:noFill/>
        </p:spPr>
      </p:pic>
      <p:pic>
        <p:nvPicPr>
          <p:cNvPr id="2051"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
        <p:nvSpPr>
          <p:cNvPr id="12" name="文本框 11"/>
          <p:cNvSpPr txBox="1"/>
          <p:nvPr/>
        </p:nvSpPr>
        <p:spPr>
          <a:xfrm>
            <a:off x="5135880" y="797560"/>
            <a:ext cx="6735445" cy="5262245"/>
          </a:xfrm>
          <a:prstGeom prst="rect">
            <a:avLst/>
          </a:prstGeom>
          <a:noFill/>
        </p:spPr>
        <p:txBody>
          <a:bodyPr wrap="square" rtlCol="0">
            <a:spAutoFit/>
          </a:bodyPr>
          <a:lstStyle/>
          <a:p>
            <a:pPr>
              <a:lnSpc>
                <a:spcPct val="200000"/>
              </a:lnSpc>
            </a:pPr>
            <a:r>
              <a:rPr lang="zh-CN" altLang="en-US" sz="2400">
                <a:solidFill>
                  <a:schemeClr val="bg1"/>
                </a:solidFill>
                <a:latin typeface="+mn-ea"/>
              </a:rPr>
              <a:t>1、昨天课程知识点梳理和难点解答</a:t>
            </a:r>
          </a:p>
          <a:p>
            <a:pPr>
              <a:lnSpc>
                <a:spcPct val="200000"/>
              </a:lnSpc>
            </a:pPr>
            <a:r>
              <a:rPr lang="en-US" sz="2400">
                <a:solidFill>
                  <a:schemeClr val="bg1"/>
                </a:solidFill>
                <a:latin typeface="+mn-ea"/>
              </a:rPr>
              <a:t>2</a:t>
            </a:r>
            <a:r>
              <a:rPr sz="2400">
                <a:solidFill>
                  <a:schemeClr val="bg1"/>
                </a:solidFill>
                <a:latin typeface="+mn-ea"/>
              </a:rPr>
              <a:t>、宽高自适应的概念和使用</a:t>
            </a:r>
          </a:p>
          <a:p>
            <a:pPr>
              <a:lnSpc>
                <a:spcPct val="200000"/>
              </a:lnSpc>
            </a:pPr>
            <a:r>
              <a:rPr lang="en-US" sz="2400">
                <a:solidFill>
                  <a:schemeClr val="bg1"/>
                </a:solidFill>
                <a:latin typeface="+mn-ea"/>
              </a:rPr>
              <a:t>3</a:t>
            </a:r>
            <a:r>
              <a:rPr sz="2400">
                <a:solidFill>
                  <a:schemeClr val="bg1"/>
                </a:solidFill>
                <a:latin typeface="+mn-ea"/>
              </a:rPr>
              <a:t>、最小宽度、最小高度、最大宽度、最大高度</a:t>
            </a:r>
          </a:p>
          <a:p>
            <a:pPr>
              <a:lnSpc>
                <a:spcPct val="200000"/>
              </a:lnSpc>
            </a:pPr>
            <a:r>
              <a:rPr lang="en-US" sz="2400">
                <a:solidFill>
                  <a:schemeClr val="bg1"/>
                </a:solidFill>
                <a:latin typeface="+mn-ea"/>
              </a:rPr>
              <a:t>4</a:t>
            </a:r>
            <a:r>
              <a:rPr sz="2400">
                <a:solidFill>
                  <a:schemeClr val="bg1"/>
                </a:solidFill>
                <a:latin typeface="+mn-ea"/>
              </a:rPr>
              <a:t>、过滤器的使用</a:t>
            </a:r>
          </a:p>
          <a:p>
            <a:pPr>
              <a:lnSpc>
                <a:spcPct val="200000"/>
              </a:lnSpc>
            </a:pPr>
            <a:r>
              <a:rPr lang="en-US" sz="2400">
                <a:solidFill>
                  <a:schemeClr val="bg1"/>
                </a:solidFill>
                <a:latin typeface="+mn-ea"/>
              </a:rPr>
              <a:t>5</a:t>
            </a:r>
            <a:r>
              <a:rPr sz="2400">
                <a:solidFill>
                  <a:schemeClr val="bg1"/>
                </a:solidFill>
                <a:latin typeface="+mn-ea"/>
              </a:rPr>
              <a:t>、最小高度和高度自适应引发的兼容问题</a:t>
            </a:r>
          </a:p>
          <a:p>
            <a:pPr>
              <a:lnSpc>
                <a:spcPct val="200000"/>
              </a:lnSpc>
            </a:pPr>
            <a:r>
              <a:rPr lang="en-US" sz="2400">
                <a:solidFill>
                  <a:schemeClr val="bg1"/>
                </a:solidFill>
                <a:latin typeface="+mn-ea"/>
              </a:rPr>
              <a:t>6</a:t>
            </a:r>
            <a:r>
              <a:rPr sz="2400">
                <a:solidFill>
                  <a:schemeClr val="bg1"/>
                </a:solidFill>
                <a:latin typeface="+mn-ea"/>
              </a:rPr>
              <a:t>、伪对象选择符</a:t>
            </a:r>
          </a:p>
          <a:p>
            <a:pPr>
              <a:lnSpc>
                <a:spcPct val="200000"/>
              </a:lnSpc>
            </a:pPr>
            <a:r>
              <a:rPr lang="en-US" sz="2400">
                <a:solidFill>
                  <a:schemeClr val="bg1"/>
                </a:solidFill>
                <a:latin typeface="+mn-ea"/>
              </a:rPr>
              <a:t>7</a:t>
            </a:r>
            <a:r>
              <a:rPr sz="2400">
                <a:solidFill>
                  <a:schemeClr val="bg1"/>
                </a:solidFill>
                <a:latin typeface="+mn-ea"/>
              </a:rPr>
              <a:t>、自适应窗口(一屏页面的书写)</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5" name="TextBox 4"/>
          <p:cNvSpPr txBox="1"/>
          <p:nvPr/>
        </p:nvSpPr>
        <p:spPr>
          <a:xfrm>
            <a:off x="1127125" y="2487295"/>
            <a:ext cx="9937750" cy="1476375"/>
          </a:xfrm>
          <a:prstGeom prst="rect">
            <a:avLst/>
          </a:prstGeom>
          <a:noFill/>
        </p:spPr>
        <p:txBody>
          <a:bodyPr wrap="square" rtlCol="0">
            <a:spAutoFit/>
          </a:bodyPr>
          <a:lstStyle/>
          <a:p>
            <a:pPr algn="ctr">
              <a:lnSpc>
                <a:spcPct val="250000"/>
              </a:lnSpc>
            </a:pPr>
            <a:r>
              <a:rPr lang="en-US" sz="3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1</a:t>
            </a:r>
            <a:r>
              <a:rPr lang="zh-CN" altLang="en-US" sz="3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a:t>
            </a:r>
            <a:r>
              <a:rPr sz="3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昨天课程知识点梳理和难点解答</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5" name="TextBox 4"/>
          <p:cNvSpPr txBox="1"/>
          <p:nvPr/>
        </p:nvSpPr>
        <p:spPr>
          <a:xfrm>
            <a:off x="1127125" y="2487295"/>
            <a:ext cx="9937750" cy="1476375"/>
          </a:xfrm>
          <a:prstGeom prst="rect">
            <a:avLst/>
          </a:prstGeom>
          <a:noFill/>
        </p:spPr>
        <p:txBody>
          <a:bodyPr wrap="square" rtlCol="0">
            <a:spAutoFit/>
          </a:bodyPr>
          <a:lstStyle/>
          <a:p>
            <a:pPr algn="ctr">
              <a:lnSpc>
                <a:spcPct val="250000"/>
              </a:lnSpc>
            </a:pPr>
            <a:r>
              <a:rPr lang="en-US" sz="3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2</a:t>
            </a:r>
            <a:r>
              <a:rPr lang="zh-CN" altLang="en-US" sz="3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、宽高自适应的概念和使用</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sz="2800" dirty="0">
                <a:solidFill>
                  <a:schemeClr val="bg1"/>
                </a:solidFill>
                <a:sym typeface="+mn-ea"/>
              </a:rPr>
              <a:t>宽高自适应的概念和使用</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44955"/>
            <a:ext cx="11023600" cy="5015865"/>
          </a:xfrm>
          <a:prstGeom prst="rect">
            <a:avLst/>
          </a:prstGeom>
          <a:noFill/>
        </p:spPr>
        <p:txBody>
          <a:bodyPr wrap="square" rtlCol="0">
            <a:spAutoFit/>
          </a:bodyPr>
          <a:lstStyle/>
          <a:p>
            <a:pPr>
              <a:lnSpc>
                <a:spcPct val="200000"/>
              </a:lnSpc>
            </a:pPr>
            <a:r>
              <a:rPr sz="2000">
                <a:solidFill>
                  <a:schemeClr val="bg1"/>
                </a:solidFill>
                <a:latin typeface="+mn-ea"/>
              </a:rPr>
              <a:t>网页布局中经常要定义元素的宽和高。但很多时候我们希望元素的大小能够根据窗口或子元素自动调整，这就是自适应</a:t>
            </a:r>
          </a:p>
          <a:p>
            <a:pPr>
              <a:lnSpc>
                <a:spcPct val="200000"/>
              </a:lnSpc>
            </a:pPr>
            <a:r>
              <a:rPr sz="2000">
                <a:solidFill>
                  <a:schemeClr val="bg1"/>
                </a:solidFill>
                <a:latin typeface="+mn-ea"/>
              </a:rPr>
              <a:t>元素自适应在网页布局中非常重要，它能够使网页显示更灵活，可以适应在不同设备、不同窗口和不同分辨率下显示。</a:t>
            </a:r>
          </a:p>
          <a:p>
            <a:pPr>
              <a:lnSpc>
                <a:spcPct val="200000"/>
              </a:lnSpc>
            </a:pPr>
            <a:r>
              <a:rPr sz="2000">
                <a:solidFill>
                  <a:schemeClr val="bg1"/>
                </a:solidFill>
                <a:latin typeface="+mn-ea"/>
              </a:rPr>
              <a:t>(1)宽度自适应</a:t>
            </a:r>
          </a:p>
          <a:p>
            <a:pPr>
              <a:lnSpc>
                <a:spcPct val="200000"/>
              </a:lnSpc>
            </a:pPr>
            <a:r>
              <a:rPr sz="2000">
                <a:solidFill>
                  <a:schemeClr val="bg1"/>
                </a:solidFill>
                <a:latin typeface="+mn-ea"/>
              </a:rPr>
              <a:t>元素宽度设置为100%。（块元素宽度默认为100%）   width:100%;</a:t>
            </a:r>
          </a:p>
          <a:p>
            <a:pPr>
              <a:lnSpc>
                <a:spcPct val="200000"/>
              </a:lnSpc>
            </a:pPr>
            <a:r>
              <a:rPr sz="2000">
                <a:solidFill>
                  <a:schemeClr val="bg1"/>
                </a:solidFill>
                <a:latin typeface="+mn-ea"/>
              </a:rPr>
              <a:t>(2) 高度自适应</a:t>
            </a:r>
          </a:p>
          <a:p>
            <a:pPr>
              <a:lnSpc>
                <a:spcPct val="200000"/>
              </a:lnSpc>
            </a:pPr>
            <a:r>
              <a:rPr sz="2000">
                <a:solidFill>
                  <a:schemeClr val="bg1"/>
                </a:solidFill>
                <a:latin typeface="+mn-ea"/>
              </a:rPr>
              <a:t>元素{height:auto;}/高度不写</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5" name="TextBox 4"/>
          <p:cNvSpPr txBox="1"/>
          <p:nvPr/>
        </p:nvSpPr>
        <p:spPr>
          <a:xfrm>
            <a:off x="1127125" y="2487295"/>
            <a:ext cx="9937750" cy="1476375"/>
          </a:xfrm>
          <a:prstGeom prst="rect">
            <a:avLst/>
          </a:prstGeom>
          <a:noFill/>
        </p:spPr>
        <p:txBody>
          <a:bodyPr wrap="square" rtlCol="0">
            <a:spAutoFit/>
          </a:bodyPr>
          <a:lstStyle/>
          <a:p>
            <a:pPr algn="ctr">
              <a:lnSpc>
                <a:spcPct val="250000"/>
              </a:lnSpc>
            </a:pPr>
            <a:r>
              <a:rPr lang="en-US" altLang="zh-CN" sz="3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3</a:t>
            </a:r>
            <a:r>
              <a:rPr lang="zh-CN" altLang="en-US" sz="3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、最小宽度、最小高度、最大宽度、最大高度</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sz="2800" dirty="0">
                <a:solidFill>
                  <a:schemeClr val="bg1"/>
                </a:solidFill>
                <a:sym typeface="+mn-ea"/>
              </a:rPr>
              <a:t>最小宽度、最小高度、最大宽度、最大高度</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44955"/>
            <a:ext cx="11023600" cy="4399915"/>
          </a:xfrm>
          <a:prstGeom prst="rect">
            <a:avLst/>
          </a:prstGeom>
          <a:noFill/>
        </p:spPr>
        <p:txBody>
          <a:bodyPr wrap="square" rtlCol="0">
            <a:spAutoFit/>
          </a:bodyPr>
          <a:lstStyle/>
          <a:p>
            <a:pPr>
              <a:lnSpc>
                <a:spcPct val="200000"/>
              </a:lnSpc>
            </a:pPr>
            <a:r>
              <a:rPr sz="2000">
                <a:solidFill>
                  <a:schemeClr val="bg1"/>
                </a:solidFill>
                <a:latin typeface="+mn-ea"/>
              </a:rPr>
              <a:t>注：height属性在IE6里就类似min-height作用。</a:t>
            </a:r>
          </a:p>
          <a:p>
            <a:pPr>
              <a:lnSpc>
                <a:spcPct val="200000"/>
              </a:lnSpc>
            </a:pPr>
            <a:r>
              <a:rPr sz="2000">
                <a:solidFill>
                  <a:schemeClr val="bg1"/>
                </a:solidFill>
                <a:latin typeface="+mn-ea"/>
              </a:rPr>
              <a:t>min-height（最小高度）</a:t>
            </a:r>
          </a:p>
          <a:p>
            <a:pPr>
              <a:lnSpc>
                <a:spcPct val="200000"/>
              </a:lnSpc>
            </a:pPr>
            <a:r>
              <a:rPr sz="2000">
                <a:solidFill>
                  <a:schemeClr val="bg1"/>
                </a:solidFill>
                <a:latin typeface="+mn-ea"/>
              </a:rPr>
              <a:t>max-height(最大高度)</a:t>
            </a:r>
          </a:p>
          <a:p>
            <a:pPr>
              <a:lnSpc>
                <a:spcPct val="200000"/>
              </a:lnSpc>
            </a:pPr>
            <a:r>
              <a:rPr sz="2000">
                <a:solidFill>
                  <a:schemeClr val="bg1"/>
                </a:solidFill>
                <a:latin typeface="+mn-ea"/>
              </a:rPr>
              <a:t>min-width(最小宽度)</a:t>
            </a:r>
          </a:p>
          <a:p>
            <a:pPr>
              <a:lnSpc>
                <a:spcPct val="200000"/>
              </a:lnSpc>
            </a:pPr>
            <a:r>
              <a:rPr sz="2000">
                <a:solidFill>
                  <a:schemeClr val="bg1"/>
                </a:solidFill>
                <a:latin typeface="+mn-ea"/>
              </a:rPr>
              <a:t>max-width(最大宽度)</a:t>
            </a:r>
          </a:p>
          <a:p>
            <a:pPr>
              <a:lnSpc>
                <a:spcPct val="200000"/>
              </a:lnSpc>
            </a:pPr>
            <a:r>
              <a:rPr sz="2000">
                <a:solidFill>
                  <a:schemeClr val="bg1"/>
                </a:solidFill>
                <a:latin typeface="+mn-ea"/>
              </a:rPr>
              <a:t>注：IE6及以下版本不识别该组属性。</a:t>
            </a:r>
          </a:p>
          <a:p>
            <a:pPr>
              <a:lnSpc>
                <a:spcPct val="200000"/>
              </a:lnSpc>
            </a:pPr>
            <a:r>
              <a:rPr sz="2000">
                <a:solidFill>
                  <a:srgbClr val="FF0000"/>
                </a:solidFill>
                <a:latin typeface="+mn-ea"/>
              </a:rPr>
              <a:t>既要有一定高度   当我里面超出所给高度的时候盒子能自动撑开</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5" name="TextBox 4"/>
          <p:cNvSpPr txBox="1"/>
          <p:nvPr/>
        </p:nvSpPr>
        <p:spPr>
          <a:xfrm>
            <a:off x="1127125" y="2487295"/>
            <a:ext cx="9937750" cy="1476375"/>
          </a:xfrm>
          <a:prstGeom prst="rect">
            <a:avLst/>
          </a:prstGeom>
          <a:noFill/>
        </p:spPr>
        <p:txBody>
          <a:bodyPr wrap="square" rtlCol="0">
            <a:spAutoFit/>
          </a:bodyPr>
          <a:lstStyle/>
          <a:p>
            <a:pPr algn="ctr">
              <a:lnSpc>
                <a:spcPct val="250000"/>
              </a:lnSpc>
            </a:pPr>
            <a:r>
              <a:rPr lang="en-US" sz="3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4</a:t>
            </a:r>
            <a:r>
              <a:rPr lang="zh-CN" altLang="en-US" sz="3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charset="-122"/>
                <a:ea typeface="楷体" panose="02010609060101010101" charset="-122"/>
                <a:sym typeface="+mn-ea"/>
              </a:rPr>
              <a:t>、过滤器的使用</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5" name="TextBox 4"/>
          <p:cNvSpPr txBox="1"/>
          <p:nvPr/>
        </p:nvSpPr>
        <p:spPr>
          <a:xfrm>
            <a:off x="646430" y="687070"/>
            <a:ext cx="9937750" cy="548640"/>
          </a:xfrm>
          <a:prstGeom prst="rect">
            <a:avLst/>
          </a:prstGeom>
          <a:noFill/>
        </p:spPr>
        <p:txBody>
          <a:bodyPr wrap="square" rtlCol="0">
            <a:spAutoFit/>
          </a:bodyPr>
          <a:lstStyle/>
          <a:p>
            <a:r>
              <a:rPr sz="2800" dirty="0">
                <a:solidFill>
                  <a:schemeClr val="bg1"/>
                </a:solidFill>
                <a:sym typeface="+mn-ea"/>
              </a:rPr>
              <a:t>过滤器的使用</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04315"/>
            <a:ext cx="11023600" cy="5015865"/>
          </a:xfrm>
          <a:prstGeom prst="rect">
            <a:avLst/>
          </a:prstGeom>
          <a:noFill/>
        </p:spPr>
        <p:txBody>
          <a:bodyPr wrap="square" rtlCol="0">
            <a:spAutoFit/>
          </a:bodyPr>
          <a:lstStyle/>
          <a:p>
            <a:pPr>
              <a:lnSpc>
                <a:spcPct val="200000"/>
              </a:lnSpc>
            </a:pPr>
            <a:r>
              <a:rPr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rPr>
              <a:t>1）下划线属性过滤器</a:t>
            </a:r>
          </a:p>
          <a:p>
            <a:pPr>
              <a:lnSpc>
                <a:spcPct val="200000"/>
              </a:lnSpc>
            </a:pPr>
            <a:r>
              <a:rPr sz="2000">
                <a:solidFill>
                  <a:schemeClr val="bg1"/>
                </a:solidFill>
                <a:latin typeface="+mn-ea"/>
              </a:rPr>
              <a:t>当在一个属性前面增加了一个下划线后，由于符合标准的浏览器不能识别带有下划线的属性而忽略了这个声明，但是在IE6及更低版本浏览器中会继续解析这个规则。</a:t>
            </a:r>
          </a:p>
          <a:p>
            <a:pPr>
              <a:lnSpc>
                <a:spcPct val="200000"/>
              </a:lnSpc>
            </a:pPr>
            <a:r>
              <a:rPr sz="2000">
                <a:solidFill>
                  <a:schemeClr val="bg1"/>
                </a:solidFill>
                <a:latin typeface="+mn-ea"/>
              </a:rPr>
              <a:t>语法：选择符{_属性：属性值；}</a:t>
            </a:r>
          </a:p>
          <a:p>
            <a:pPr>
              <a:lnSpc>
                <a:spcPct val="200000"/>
              </a:lnSpc>
            </a:pPr>
            <a:r>
              <a:rPr sz="20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rPr>
              <a:t>2）!important关键字过滤器</a:t>
            </a:r>
          </a:p>
          <a:p>
            <a:pPr>
              <a:lnSpc>
                <a:spcPct val="200000"/>
              </a:lnSpc>
            </a:pPr>
            <a:r>
              <a:rPr sz="2000">
                <a:solidFill>
                  <a:schemeClr val="bg1"/>
                </a:solidFill>
                <a:latin typeface="+mn-ea"/>
              </a:rPr>
              <a:t>它表示所附加的声明具有最高优先级的意思。但由于IE6及更低版本</a:t>
            </a:r>
            <a:r>
              <a:rPr sz="2000">
                <a:solidFill>
                  <a:srgbClr val="FF0000"/>
                </a:solidFill>
                <a:latin typeface="+mn-ea"/>
              </a:rPr>
              <a:t>不能识别</a:t>
            </a:r>
            <a:r>
              <a:rPr sz="2000">
                <a:solidFill>
                  <a:schemeClr val="bg1"/>
                </a:solidFill>
                <a:latin typeface="+mn-ea"/>
              </a:rPr>
              <a:t>它，我们可以利用IE6的这个Bug作为过滤器来兼容ＩＥ６和其它标准浏览器。</a:t>
            </a:r>
          </a:p>
          <a:p>
            <a:pPr>
              <a:lnSpc>
                <a:spcPct val="200000"/>
              </a:lnSpc>
            </a:pPr>
            <a:r>
              <a:rPr sz="2000">
                <a:solidFill>
                  <a:schemeClr val="bg1"/>
                </a:solidFill>
                <a:latin typeface="+mn-ea"/>
              </a:rPr>
              <a:t>语法：选择符{属性：属性值 !important;}</a:t>
            </a:r>
          </a:p>
        </p:txBody>
      </p:sp>
    </p:spTree>
  </p:cSld>
  <p:clrMapOvr>
    <a:masterClrMapping/>
  </p:clrMapOvr>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659</Words>
  <Application>Microsoft Office PowerPoint</Application>
  <PresentationFormat>宽屏</PresentationFormat>
  <Paragraphs>78</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楷体</vt:lpstr>
      <vt:lpstr>微软雅黑</vt:lpstr>
      <vt:lpstr>Arial</vt:lpstr>
      <vt:lpstr>Calibri</vt:lpstr>
      <vt:lpstr>Calibri Light</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WanLi_Pc</cp:lastModifiedBy>
  <cp:revision>739</cp:revision>
  <dcterms:created xsi:type="dcterms:W3CDTF">2015-08-05T01:47:00Z</dcterms:created>
  <dcterms:modified xsi:type="dcterms:W3CDTF">2020-06-08T14:04:20Z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