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75" r:id="rId6"/>
    <p:sldId id="292" r:id="rId7"/>
    <p:sldId id="294" r:id="rId8"/>
    <p:sldId id="295" r:id="rId9"/>
    <p:sldId id="297" r:id="rId10"/>
    <p:sldId id="298" r:id="rId11"/>
    <p:sldId id="296" r:id="rId12"/>
    <p:sldId id="299" r:id="rId13"/>
    <p:sldId id="316" r:id="rId14"/>
    <p:sldId id="317" r:id="rId15"/>
    <p:sldId id="300" r:id="rId16"/>
    <p:sldId id="305" r:id="rId17"/>
    <p:sldId id="306" r:id="rId18"/>
    <p:sldId id="301" r:id="rId19"/>
    <p:sldId id="307" r:id="rId20"/>
    <p:sldId id="334" r:id="rId21"/>
    <p:sldId id="311" r:id="rId22"/>
    <p:sldId id="312" r:id="rId23"/>
    <p:sldId id="315" r:id="rId24"/>
    <p:sldId id="302" r:id="rId25"/>
    <p:sldId id="321" r:id="rId26"/>
    <p:sldId id="322" r:id="rId27"/>
    <p:sldId id="323" r:id="rId28"/>
    <p:sldId id="303" r:id="rId29"/>
    <p:sldId id="32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FFFFFF"/>
    <a:srgbClr val="000000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900" y="120"/>
      </p:cViewPr>
      <p:guideLst>
        <p:guide orient="horz" pos="215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表单和</a:t>
            </a:r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基础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2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废弃标签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541" y="1564169"/>
            <a:ext cx="10585176" cy="438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扩展知识点：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废弃的标签都有哪些？</a:t>
            </a:r>
            <a:endParaRPr lang="zh-CN" altLang="en-US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u : </a:t>
            </a:r>
            <a:r>
              <a:rPr lang="zh-CN" altLang="en-US" sz="2000" dirty="0"/>
              <a:t>可以加下划线   </a:t>
            </a:r>
            <a:r>
              <a:rPr lang="en-US" altLang="zh-CN" sz="2000" dirty="0"/>
              <a:t>&lt;u&gt;&lt;/u&gt;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del   strike   s : </a:t>
            </a:r>
            <a:r>
              <a:rPr lang="zh-CN" altLang="en-US" sz="2000" dirty="0"/>
              <a:t>删除线   </a:t>
            </a:r>
            <a:r>
              <a:rPr lang="en-US" altLang="zh-CN" sz="2000" dirty="0"/>
              <a:t>&lt;del&gt;&lt;/del&gt;   &lt;strike&gt;&lt;/strike&gt;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basefont</a:t>
            </a:r>
            <a:r>
              <a:rPr lang="zh-CN" altLang="en-US" sz="2000" dirty="0"/>
              <a:t>：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basefont</a:t>
            </a:r>
            <a:r>
              <a:rPr lang="en-US" altLang="zh-CN" sz="2000" dirty="0"/>
              <a:t> color=“red” size=“30”&gt;</a:t>
            </a:r>
            <a:r>
              <a:rPr lang="zh-CN" altLang="en-US" sz="2000" dirty="0"/>
              <a:t>我是文字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basefont</a:t>
            </a:r>
            <a:r>
              <a:rPr lang="en-US" altLang="zh-CN" sz="2000" dirty="0"/>
              <a:t>&gt;  </a:t>
            </a:r>
            <a:r>
              <a:rPr lang="zh-CN" altLang="en-US" sz="2000" dirty="0"/>
              <a:t>规定页面上的默认字体颜色和字号  只有</a:t>
            </a:r>
            <a:r>
              <a:rPr lang="en-US" altLang="zh-CN" sz="2000" dirty="0"/>
              <a:t>IE</a:t>
            </a:r>
            <a:r>
              <a:rPr lang="zh-CN" altLang="en-US" sz="2000" dirty="0"/>
              <a:t>低版本浏览器      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big     &lt;big&gt; </a:t>
            </a:r>
            <a:r>
              <a:rPr lang="zh-CN" altLang="en-US" sz="2000" dirty="0"/>
              <a:t>标签呈现大号字体效果。</a:t>
            </a:r>
            <a:r>
              <a:rPr lang="en-US" altLang="zh-CN" sz="2000" dirty="0"/>
              <a:t>&lt;/big&gt;  &lt;small&gt;  &lt;/small&gt;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center  </a:t>
            </a:r>
            <a:r>
              <a:rPr lang="zh-CN" altLang="en-US" sz="2000" dirty="0"/>
              <a:t>居中效果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font  </a:t>
            </a:r>
            <a:r>
              <a:rPr lang="zh-CN" altLang="en-US" sz="2000" dirty="0"/>
              <a:t>字体标签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tt</a:t>
            </a:r>
            <a:r>
              <a:rPr lang="en-US" altLang="zh-CN" sz="2000" dirty="0"/>
              <a:t>   </a:t>
            </a:r>
            <a:r>
              <a:rPr lang="zh-CN" altLang="en-US" sz="2000" dirty="0"/>
              <a:t>呈现类似打字机或者等宽的文本效果。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什么是</a:t>
            </a: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7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</a:t>
            </a:r>
            <a:r>
              <a:rPr lang="zh-CN" altLang="en-US" sz="2400" dirty="0">
                <a:solidFill>
                  <a:srgbClr val="FF0000"/>
                </a:solidFill>
              </a:rPr>
              <a:t>就是如何修饰网页信息的显示样式。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7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简单说就是</a:t>
            </a:r>
            <a:r>
              <a:rPr lang="zh-CN" altLang="en-US" sz="2400" b="1" dirty="0">
                <a:solidFill>
                  <a:srgbClr val="FF0000"/>
                </a:solidFill>
              </a:rPr>
              <a:t>如何修饰网页信息的显示样式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的语法？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6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8" y="2484185"/>
            <a:ext cx="457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选择器（选择符）</a:t>
            </a:r>
            <a:r>
              <a:rPr lang="en-US" altLang="zh-CN" sz="3200" dirty="0"/>
              <a:t>                               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37514" y="2470679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属性：属性值；</a:t>
            </a:r>
            <a:r>
              <a:rPr lang="en-US" altLang="zh-CN" sz="3200" dirty="0"/>
              <a:t>  </a:t>
            </a:r>
            <a:r>
              <a:rPr lang="zh-CN" altLang="en-US" sz="3200" dirty="0"/>
              <a:t>属性：属性值；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098026" y="2484289"/>
            <a:ext cx="6714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{                                                        }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572574" y="2484185"/>
            <a:ext cx="2769921" cy="53090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rnd" cmpd="thickThin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ketched-arrow-pointing-down_37315"/>
          <p:cNvSpPr>
            <a:spLocks noChangeAspect="1"/>
          </p:cNvSpPr>
          <p:nvPr/>
        </p:nvSpPr>
        <p:spPr bwMode="auto">
          <a:xfrm>
            <a:off x="5909218" y="3124158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文本框 4"/>
          <p:cNvSpPr txBox="1"/>
          <p:nvPr/>
        </p:nvSpPr>
        <p:spPr>
          <a:xfrm>
            <a:off x="4572574" y="3834326"/>
            <a:ext cx="276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声明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2484185"/>
            <a:ext cx="3114594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sketched-arrow-pointing-down_37315"/>
          <p:cNvSpPr>
            <a:spLocks noChangeAspect="1"/>
          </p:cNvSpPr>
          <p:nvPr/>
        </p:nvSpPr>
        <p:spPr bwMode="auto">
          <a:xfrm>
            <a:off x="2167164" y="3224641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文本框 34"/>
          <p:cNvSpPr txBox="1"/>
          <p:nvPr/>
        </p:nvSpPr>
        <p:spPr>
          <a:xfrm>
            <a:off x="983432" y="3834326"/>
            <a:ext cx="311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要定义样式的对象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4" grpId="0" animBg="1"/>
      <p:bldP spid="5" grpId="0"/>
      <p:bldP spid="6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8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语法注意点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376" y="2060848"/>
            <a:ext cx="1094521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）每个</a:t>
            </a:r>
            <a:r>
              <a:rPr lang="en-US" altLang="zh-CN" sz="2400" dirty="0"/>
              <a:t>CSS</a:t>
            </a:r>
            <a:r>
              <a:rPr lang="zh-CN" altLang="en-US" sz="2400" dirty="0"/>
              <a:t>样式由两部分组成，即</a:t>
            </a:r>
            <a:r>
              <a:rPr lang="zh-CN" altLang="en-US" sz="2400" dirty="0">
                <a:solidFill>
                  <a:srgbClr val="FF0000"/>
                </a:solidFill>
              </a:rPr>
              <a:t>选择符和声明</a:t>
            </a:r>
            <a:r>
              <a:rPr lang="zh-CN" altLang="en-US" sz="2400" dirty="0"/>
              <a:t>，声明又分为属性和属性值；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）属性必须放在</a:t>
            </a:r>
            <a:r>
              <a:rPr lang="zh-CN" altLang="en-US" sz="2400" dirty="0">
                <a:solidFill>
                  <a:srgbClr val="FF0000"/>
                </a:solidFill>
              </a:rPr>
              <a:t>花括号</a:t>
            </a:r>
            <a:r>
              <a:rPr lang="zh-CN" altLang="en-US" sz="2400" dirty="0"/>
              <a:t>中，属性与属性值用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连接。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）每条声明用</a:t>
            </a:r>
            <a:r>
              <a:rPr lang="zh-CN" altLang="en-US" sz="2400" dirty="0">
                <a:solidFill>
                  <a:srgbClr val="FF0000"/>
                </a:solidFill>
              </a:rPr>
              <a:t>分号</a:t>
            </a:r>
            <a:r>
              <a:rPr lang="zh-CN" altLang="en-US" sz="2400" dirty="0"/>
              <a:t>结束。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）当一个属性有多个属性值的时候，属性值与属性值不分先后顺序</a:t>
            </a:r>
            <a:r>
              <a:rPr lang="en-US" altLang="zh-CN" sz="2400" dirty="0"/>
              <a:t>,</a:t>
            </a:r>
            <a:r>
              <a:rPr lang="zh-CN" altLang="en-US" sz="2400" dirty="0"/>
              <a:t>用空格隔开。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）在书写样式过程中，空格、换行等操作不影响属性显示。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样式表的创建？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163" y="307022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内部样式</a:t>
            </a:r>
            <a:endParaRPr lang="zh-CN" altLang="en-US" sz="40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9488" y="3130931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外部样式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30702" y="3163589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行内样式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8" y="260648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984" y="1295153"/>
            <a:ext cx="10146425" cy="4180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8" y="260648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08" y="980728"/>
            <a:ext cx="955357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9" y="26064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" y="1038225"/>
            <a:ext cx="10734675" cy="478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78109" y="567180"/>
            <a:ext cx="312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4" y="1700808"/>
            <a:ext cx="10657184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扩展知识点：</a:t>
            </a:r>
            <a:r>
              <a:rPr lang="en-US" altLang="zh-CN" sz="2400" dirty="0"/>
              <a:t>link</a:t>
            </a:r>
            <a:r>
              <a:rPr lang="zh-CN" altLang="en-US" sz="2400" dirty="0"/>
              <a:t>和</a:t>
            </a:r>
            <a:r>
              <a:rPr lang="en-US" altLang="zh-CN" sz="2400" dirty="0"/>
              <a:t>import</a:t>
            </a:r>
            <a:r>
              <a:rPr lang="zh-CN" altLang="en-US" sz="2400" dirty="0"/>
              <a:t>之间的区别？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1</a:t>
            </a:r>
            <a:r>
              <a:rPr lang="zh-CN" altLang="en-US" dirty="0"/>
              <a:t>：本质的差别：</a:t>
            </a:r>
            <a:r>
              <a:rPr lang="en-US" altLang="zh-CN" dirty="0"/>
              <a:t>link</a:t>
            </a:r>
            <a:r>
              <a:rPr lang="zh-CN" altLang="en-US" dirty="0"/>
              <a:t>属于</a:t>
            </a:r>
            <a:r>
              <a:rPr lang="en-US" altLang="zh-CN" dirty="0"/>
              <a:t>XHTML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完全是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提供的一种方式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2</a:t>
            </a:r>
            <a:r>
              <a:rPr lang="zh-CN" altLang="en-US" dirty="0"/>
              <a:t>：加载顺序的差别：当一个页面被加载的时候（就是被浏览者浏览的时候），</a:t>
            </a:r>
            <a:r>
              <a:rPr lang="en-US" altLang="zh-CN" dirty="0"/>
              <a:t>link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>
                <a:solidFill>
                  <a:srgbClr val="FF0000"/>
                </a:solidFill>
              </a:rPr>
              <a:t>会同时被加载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/>
              <a:t>会等到页面全部被</a:t>
            </a:r>
            <a:r>
              <a:rPr lang="zh-CN" altLang="en-US" dirty="0">
                <a:solidFill>
                  <a:srgbClr val="FF0000"/>
                </a:solidFill>
              </a:rPr>
              <a:t>下载完再被加载</a:t>
            </a:r>
            <a:r>
              <a:rPr lang="zh-CN" altLang="en-US" dirty="0"/>
              <a:t>。所以有时候浏览</a:t>
            </a:r>
            <a:r>
              <a:rPr lang="en-US" altLang="zh-CN" dirty="0"/>
              <a:t>@import</a:t>
            </a:r>
            <a:r>
              <a:rPr lang="zh-CN" altLang="en-US" dirty="0"/>
              <a:t>加载</a:t>
            </a:r>
            <a:r>
              <a:rPr lang="en-US" altLang="zh-CN" dirty="0"/>
              <a:t>CSS</a:t>
            </a:r>
            <a:r>
              <a:rPr lang="zh-CN" altLang="en-US" dirty="0"/>
              <a:t>的页面时开始会没有样式（就是闪烁），网速慢的时候还挺明显。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3</a:t>
            </a:r>
            <a:r>
              <a:rPr lang="zh-CN" altLang="en-US" dirty="0"/>
              <a:t>：兼容性的差别：</a:t>
            </a:r>
            <a:r>
              <a:rPr lang="en-US" altLang="zh-CN" dirty="0"/>
              <a:t>@import</a:t>
            </a:r>
            <a:r>
              <a:rPr lang="zh-CN" altLang="en-US" dirty="0"/>
              <a:t>是</a:t>
            </a:r>
            <a:r>
              <a:rPr lang="en-US" altLang="zh-CN" dirty="0"/>
              <a:t>CSS2.1</a:t>
            </a:r>
            <a:r>
              <a:rPr lang="zh-CN" altLang="en-US" dirty="0"/>
              <a:t>提出的，所以老的浏览器不支持，</a:t>
            </a:r>
            <a:r>
              <a:rPr lang="en-US" altLang="zh-CN" dirty="0"/>
              <a:t>@import</a:t>
            </a:r>
            <a:r>
              <a:rPr lang="zh-CN" altLang="en-US" dirty="0"/>
              <a:t>只有在</a:t>
            </a:r>
            <a:r>
              <a:rPr lang="en-US" altLang="zh-CN" dirty="0"/>
              <a:t>IE5</a:t>
            </a:r>
            <a:r>
              <a:rPr lang="zh-CN" altLang="en-US" dirty="0"/>
              <a:t>以上的才能识别，而</a:t>
            </a:r>
            <a:r>
              <a:rPr lang="en-US" altLang="zh-CN" dirty="0"/>
              <a:t>link</a:t>
            </a:r>
            <a:r>
              <a:rPr lang="zh-CN" altLang="en-US" dirty="0"/>
              <a:t>标签无此问题。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 err="1"/>
              <a:t>dom</a:t>
            </a:r>
            <a:r>
              <a:rPr lang="en-US" altLang="zh-CN" dirty="0"/>
              <a:t>(document o </a:t>
            </a:r>
            <a:r>
              <a:rPr lang="en-US" altLang="zh-CN" dirty="0" err="1"/>
              <a:t>bject</a:t>
            </a:r>
            <a:r>
              <a:rPr lang="en-US" altLang="zh-CN" dirty="0"/>
              <a:t> model</a:t>
            </a:r>
            <a:r>
              <a:rPr lang="zh-CN" altLang="en-US" dirty="0"/>
              <a:t>文档对象模型 </a:t>
            </a:r>
            <a:r>
              <a:rPr lang="en-US" altLang="zh-CN" dirty="0"/>
              <a:t>)</a:t>
            </a:r>
            <a:r>
              <a:rPr lang="zh-CN" altLang="en-US" dirty="0"/>
              <a:t>控制样式时的差别：当使用</a:t>
            </a:r>
            <a:r>
              <a:rPr lang="en-US" altLang="zh-CN" dirty="0" err="1"/>
              <a:t>javascript</a:t>
            </a:r>
            <a:r>
              <a:rPr lang="zh-CN" altLang="en-US" dirty="0"/>
              <a:t>控制</a:t>
            </a:r>
            <a:r>
              <a:rPr lang="en-US" altLang="zh-CN" dirty="0" err="1"/>
              <a:t>dom</a:t>
            </a:r>
            <a:r>
              <a:rPr lang="zh-CN" altLang="en-US" dirty="0"/>
              <a:t>去改变样式的时候，只能使用</a:t>
            </a:r>
            <a:r>
              <a:rPr lang="en-US" altLang="zh-CN" dirty="0"/>
              <a:t>link</a:t>
            </a:r>
            <a:r>
              <a:rPr lang="zh-CN" altLang="en-US" dirty="0"/>
              <a:t>标签，因为</a:t>
            </a:r>
            <a:r>
              <a:rPr lang="en-US" altLang="zh-CN" dirty="0"/>
              <a:t>@import</a:t>
            </a:r>
            <a:r>
              <a:rPr lang="zh-CN" altLang="en-US" dirty="0"/>
              <a:t>不是</a:t>
            </a:r>
            <a:r>
              <a:rPr lang="en-US" altLang="zh-CN" dirty="0" err="1"/>
              <a:t>dom</a:t>
            </a:r>
            <a:r>
              <a:rPr lang="zh-CN" altLang="en-US" dirty="0"/>
              <a:t>可以控制的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的选择器？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92" y="231238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为什么要用选择器？</a:t>
            </a:r>
            <a:endParaRPr lang="en-US" altLang="zh-CN" sz="3200" dirty="0"/>
          </a:p>
          <a:p>
            <a:pPr indent="720090">
              <a:lnSpc>
                <a:spcPct val="150000"/>
              </a:lnSpc>
            </a:pPr>
            <a:r>
              <a:rPr lang="zh-CN" altLang="en-US" sz="3200" dirty="0"/>
              <a:t>要使用</a:t>
            </a:r>
            <a:r>
              <a:rPr lang="en-US" altLang="zh-CN" sz="3200" dirty="0"/>
              <a:t>CSS</a:t>
            </a:r>
            <a:r>
              <a:rPr lang="zh-CN" altLang="en-US" sz="3200" dirty="0"/>
              <a:t>对</a:t>
            </a:r>
            <a:r>
              <a:rPr lang="en-US" altLang="zh-CN" sz="3200" dirty="0"/>
              <a:t>HTML</a:t>
            </a:r>
            <a:r>
              <a:rPr lang="zh-CN" altLang="en-US" sz="3200" dirty="0"/>
              <a:t>页面中的元素实现</a:t>
            </a:r>
            <a:r>
              <a:rPr lang="zh-CN" altLang="en-US" sz="3200" b="1" dirty="0">
                <a:solidFill>
                  <a:srgbClr val="FF0000"/>
                </a:solidFill>
              </a:rPr>
              <a:t>一对一，一对多或者多对一</a:t>
            </a:r>
            <a:r>
              <a:rPr lang="zh-CN" altLang="en-US" sz="3200" dirty="0"/>
              <a:t>的控制，这就需要用到</a:t>
            </a: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220789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选择器整体分为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rgbClr val="FF0000"/>
                </a:solidFill>
              </a:rPr>
              <a:t>大</a:t>
            </a:r>
            <a:r>
              <a:rPr lang="zh-CN" altLang="en-US" sz="3200" dirty="0"/>
              <a:t>类：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r>
              <a:rPr lang="zh-CN" altLang="en-US" sz="3200" dirty="0"/>
              <a:t>基本选择器、层次选择器、伪类选择器、属性选择器、伪对象（伪元素）选择器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480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类型选择器</a:t>
            </a:r>
            <a:r>
              <a:rPr lang="en-US" altLang="zh-CN" sz="2400" dirty="0"/>
              <a:t>(</a:t>
            </a:r>
            <a:r>
              <a:rPr lang="zh-CN" altLang="en-US" dirty="0"/>
              <a:t>标签选择器</a:t>
            </a:r>
            <a:r>
              <a:rPr lang="en-US" altLang="zh-CN" sz="2400" dirty="0"/>
              <a:t>)  </a:t>
            </a:r>
            <a:r>
              <a:rPr lang="zh-CN" altLang="en-US" dirty="0"/>
              <a:t>以文档对象</a:t>
            </a:r>
            <a:r>
              <a:rPr lang="en-US" altLang="zh-CN" dirty="0"/>
              <a:t>html</a:t>
            </a:r>
            <a:r>
              <a:rPr lang="zh-CN" altLang="en-US" dirty="0"/>
              <a:t>中的标签作为选择符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想改变</a:t>
            </a:r>
            <a:r>
              <a:rPr lang="zh-CN" altLang="en-US" sz="1600" dirty="0">
                <a:solidFill>
                  <a:srgbClr val="FF0000"/>
                </a:solidFill>
              </a:rPr>
              <a:t>某个元素</a:t>
            </a:r>
            <a:r>
              <a:rPr lang="zh-CN" altLang="en-US" sz="1600" dirty="0"/>
              <a:t>的默认样式时或者</a:t>
            </a:r>
            <a:r>
              <a:rPr lang="zh-CN" altLang="en-US" sz="1600" dirty="0">
                <a:solidFill>
                  <a:srgbClr val="FF0000"/>
                </a:solidFill>
              </a:rPr>
              <a:t>统一</a:t>
            </a:r>
            <a:r>
              <a:rPr lang="zh-CN" altLang="en-US" sz="1600" dirty="0"/>
              <a:t>文档某个元素的显示效果时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标签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div{width</a:t>
            </a:r>
            <a:r>
              <a:rPr lang="zh-CN" altLang="en-US" sz="1600" dirty="0"/>
              <a:t>：</a:t>
            </a:r>
            <a:r>
              <a:rPr lang="en-US" altLang="zh-CN" sz="1600" dirty="0"/>
              <a:t>200px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Class</a:t>
            </a:r>
            <a:r>
              <a:rPr lang="zh-CN" altLang="en-US" sz="2400" dirty="0"/>
              <a:t>选择器</a:t>
            </a:r>
            <a:r>
              <a:rPr lang="en-US" altLang="zh-CN" sz="2400" dirty="0"/>
              <a:t>(</a:t>
            </a:r>
            <a:r>
              <a:rPr lang="zh-CN" altLang="en-US" dirty="0"/>
              <a:t>类选择器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class=“box”&gt;&lt;/div&gt;  </a:t>
            </a:r>
            <a:r>
              <a:rPr lang="zh-CN" altLang="en-US" sz="1600" dirty="0"/>
              <a:t> </a:t>
            </a:r>
            <a:r>
              <a:rPr lang="en-US" altLang="zh-CN" sz="1600" dirty="0"/>
              <a:t>.Class</a:t>
            </a:r>
            <a:r>
              <a:rPr lang="zh-CN" altLang="en-US" sz="1600" dirty="0"/>
              <a:t>名字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.box{width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/>
              <a:t>Class</a:t>
            </a:r>
            <a:r>
              <a:rPr lang="zh-CN" altLang="en-US" sz="1600" dirty="0"/>
              <a:t>可以给多个属性值，多个属性值之间用空格隔开。例如：</a:t>
            </a:r>
            <a:r>
              <a:rPr lang="en-US" altLang="zh-CN" sz="1600" dirty="0"/>
              <a:t>&lt;div class=“box  a1  a3”&gt;&lt;/div&gt;</a:t>
            </a:r>
            <a:endParaRPr lang="en-US" altLang="zh-C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ID</a:t>
            </a:r>
            <a:r>
              <a:rPr lang="zh-CN" altLang="en-US" sz="2400" dirty="0"/>
              <a:t>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id=“box1”&gt;&lt;/div&gt;    #ID</a:t>
            </a:r>
            <a:r>
              <a:rPr lang="zh-CN" altLang="en-US" sz="1600" dirty="0"/>
              <a:t>名字</a:t>
            </a:r>
            <a:r>
              <a:rPr lang="en-US" altLang="zh-CN" sz="1600" dirty="0"/>
              <a:t>{ 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#box1{width:200px;}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注意点：</a:t>
            </a:r>
            <a:r>
              <a:rPr lang="en-US" altLang="zh-CN" sz="1600" dirty="0"/>
              <a:t>ID</a:t>
            </a:r>
            <a:r>
              <a:rPr lang="zh-CN" altLang="en-US" sz="1600" dirty="0"/>
              <a:t>有唯一性，属性值只能是</a:t>
            </a:r>
            <a:r>
              <a:rPr lang="en-US" altLang="zh-CN" sz="1600" dirty="0"/>
              <a:t>1</a:t>
            </a:r>
            <a:r>
              <a:rPr lang="zh-CN" altLang="en-US" sz="1600" dirty="0"/>
              <a:t>个。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选择器的权重？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26064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选择器的权重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06" y="976084"/>
          <a:ext cx="11244580" cy="518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2352675"/>
                <a:gridCol w="8288020"/>
              </a:tblGrid>
              <a:tr h="606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选择器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权重，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中用四位数字表示权重，权重的表达方式如：0，0，0，0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5346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元素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Class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选择器（类选择器）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0100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伪类选择符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包含选择符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为包含选择符的权重之和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属性选择符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伪元素选择符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内联样式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1000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选择器解析规则</a:t>
                      </a:r>
                      <a:r>
                        <a:rPr lang="en-US" altLang="zh-CN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：</a:t>
                      </a:r>
                      <a:endParaRPr lang="zh-CN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当不同选择符的样式设置有冲突的时候，高权重选择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符的样式会覆盖低权重选择符的样式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选择器解析规则</a:t>
                      </a:r>
                      <a:r>
                        <a:rPr lang="en-US" altLang="zh-CN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：</a:t>
                      </a:r>
                      <a:endParaRPr lang="zh-CN" altLang="en-US" sz="1600" b="0" u="sng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相同权重的选择符，样式遵循就近原则：哪个选择符最后定义，就采用哪个选择符样式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。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11409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表单？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废弃的标签？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18870" y="56718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360" y="1439677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4000" dirty="0"/>
              <a:t>什么是表单？</a:t>
            </a:r>
            <a:endParaRPr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9336" y="2381969"/>
            <a:ext cx="3684385" cy="34716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" y="2689926"/>
            <a:ext cx="4105275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18870" y="56718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96" y="3010659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zh-CN" altLang="en-US" sz="4000" dirty="0"/>
              <a:t>表单的作用：收集用户信息。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610" y="1412776"/>
            <a:ext cx="95528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&lt;form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method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rId1" action="ppaction://hlinksldjump"/>
              </a:rPr>
              <a:t>get</a:t>
            </a:r>
            <a:r>
              <a:rPr lang="zh-CN" altLang="en-US" sz="2000" dirty="0">
                <a:solidFill>
                  <a:srgbClr val="0F6FC6"/>
                </a:solidFill>
                <a:ea typeface="微软雅黑" panose="020B0503020204020204" pitchFamily="34" charset="-122"/>
                <a:hlinkClick r:id="rId1" action="ppaction://hlinksldjump"/>
              </a:rPr>
              <a:t>或者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rId1" action="ppaction://hlinksldjump"/>
              </a:rPr>
              <a:t>post</a:t>
            </a:r>
            <a:r>
              <a:rPr lang="en-US" altLang="zh-CN" sz="2000" dirty="0">
                <a:ea typeface="微软雅黑" panose="020B0503020204020204" pitchFamily="34" charset="-122"/>
              </a:rPr>
              <a:t>”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action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ea typeface="微软雅黑" panose="020B0503020204020204" pitchFamily="34" charset="-122"/>
              </a:rPr>
              <a:t>向何处发送表单数据</a:t>
            </a:r>
            <a:r>
              <a:rPr lang="en-US" altLang="zh-CN" sz="2000" dirty="0"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&lt;/form&gt;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472" y="1772816"/>
            <a:ext cx="10225136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&lt;input /&gt;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ea typeface="微软雅黑" panose="020B0503020204020204" pitchFamily="34" charset="-122"/>
              </a:rPr>
              <a:t> 定义输入框的类型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文本框</a:t>
            </a:r>
            <a:r>
              <a:rPr lang="en-US" altLang="zh-CN" dirty="0">
                <a:ea typeface="微软雅黑" panose="020B0503020204020204" pitchFamily="34" charset="-122"/>
              </a:rPr>
              <a:t>  type="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text</a:t>
            </a:r>
            <a:r>
              <a:rPr lang="en-US" altLang="zh-CN" dirty="0">
                <a:ea typeface="微软雅黑" panose="020B0503020204020204" pitchFamily="34" charset="-122"/>
              </a:rPr>
              <a:t>“       </a:t>
            </a:r>
            <a:r>
              <a:rPr lang="zh-CN" altLang="en-US" dirty="0">
                <a:ea typeface="微软雅黑" panose="020B0503020204020204" pitchFamily="34" charset="-122"/>
              </a:rPr>
              <a:t>密码框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password</a:t>
            </a:r>
            <a:r>
              <a:rPr lang="en-US" altLang="zh-CN" dirty="0">
                <a:ea typeface="微软雅黑" panose="020B0503020204020204" pitchFamily="34" charset="-122"/>
              </a:rPr>
              <a:t>“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提交框</a:t>
            </a:r>
            <a:r>
              <a:rPr lang="en-US" altLang="zh-CN" dirty="0">
                <a:ea typeface="微软雅黑" panose="020B0503020204020204" pitchFamily="34" charset="-122"/>
              </a:rPr>
              <a:t>  type=“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submit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&lt;button&gt;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提交按钮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&lt;/button&gt;  </a:t>
            </a:r>
            <a:r>
              <a:rPr lang="zh-CN" altLang="en-US" dirty="0">
                <a:ea typeface="微软雅黑" panose="020B0503020204020204" pitchFamily="34" charset="-122"/>
              </a:rPr>
              <a:t>一样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按钮框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button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单纯的按钮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重置框</a:t>
            </a:r>
            <a:r>
              <a:rPr lang="en-US" altLang="zh-CN" dirty="0">
                <a:ea typeface="微软雅黑" panose="020B0503020204020204" pitchFamily="34" charset="-122"/>
              </a:rPr>
              <a:t>  type=</a:t>
            </a:r>
            <a:r>
              <a:rPr lang="zh-CN" altLang="en-US" dirty="0"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reset</a:t>
            </a:r>
            <a:r>
              <a:rPr lang="zh-CN" altLang="en-US" dirty="0">
                <a:ea typeface="微软雅黑" panose="020B0503020204020204" pitchFamily="34" charset="-122"/>
              </a:rPr>
              <a:t>”清空的效果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placeholder  </a:t>
            </a:r>
            <a:r>
              <a:rPr lang="zh-CN" altLang="en-US" dirty="0">
                <a:ea typeface="微软雅黑" panose="020B0503020204020204" pitchFamily="34" charset="-122"/>
              </a:rPr>
              <a:t>描述输入字段预期值的简短的提示信息。兼容到</a:t>
            </a:r>
            <a:r>
              <a:rPr lang="en-US" altLang="zh-CN" dirty="0">
                <a:ea typeface="微软雅黑" panose="020B0503020204020204" pitchFamily="34" charset="-122"/>
              </a:rPr>
              <a:t>IE8</a:t>
            </a:r>
            <a:r>
              <a:rPr lang="zh-CN" altLang="en-US" dirty="0">
                <a:ea typeface="微软雅黑" panose="020B0503020204020204" pitchFamily="34" charset="-122"/>
              </a:rPr>
              <a:t>以上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name </a:t>
            </a:r>
            <a:r>
              <a:rPr lang="zh-CN" altLang="en-US" dirty="0">
                <a:ea typeface="微软雅黑" panose="020B0503020204020204" pitchFamily="34" charset="-122"/>
              </a:rPr>
              <a:t>必须设置，否则在提交表单时，用户在其中输入的数据不会被发送给服务器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F6FC6"/>
                </a:solidFill>
                <a:ea typeface="微软雅黑" panose="020B0503020204020204" pitchFamily="34" charset="-122"/>
                <a:hlinkClick r:id="rId2" action="ppaction://hlinksldjump"/>
              </a:rPr>
              <a:t>value</a:t>
            </a:r>
            <a:endParaRPr lang="en-US" altLang="zh-CN" b="1" dirty="0">
              <a:solidFill>
                <a:srgbClr val="0F6FC6"/>
              </a:solidFill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4232" y="14351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&lt;!--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创建表单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--&gt;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5632" y="190754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&lt;!–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输入框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--&gt;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475645" y="567180"/>
            <a:ext cx="3330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396" y="1607343"/>
            <a:ext cx="10801200" cy="308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value </a:t>
            </a:r>
            <a:r>
              <a:rPr lang="zh-CN" altLang="en-US" sz="2000" dirty="0">
                <a:ea typeface="微软雅黑" panose="020B0503020204020204" pitchFamily="34" charset="-122"/>
              </a:rPr>
              <a:t>属性对于不同 </a:t>
            </a:r>
            <a:r>
              <a:rPr lang="en-US" altLang="zh-CN" sz="2000" dirty="0">
                <a:ea typeface="微软雅黑" panose="020B0503020204020204" pitchFamily="34" charset="-122"/>
              </a:rPr>
              <a:t>input </a:t>
            </a:r>
            <a:r>
              <a:rPr lang="zh-CN" altLang="en-US" sz="2000" dirty="0">
                <a:ea typeface="微软雅黑" panose="020B0503020204020204" pitchFamily="34" charset="-122"/>
              </a:rPr>
              <a:t>类型，用法也不同：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zh-CN" altLang="en-US" sz="2000" dirty="0">
                <a:ea typeface="微软雅黑" panose="020B0503020204020204" pitchFamily="34" charset="-122"/>
              </a:rPr>
              <a:t>对于 </a:t>
            </a:r>
            <a:r>
              <a:rPr lang="en-US" altLang="zh-CN" sz="2000" dirty="0">
                <a:ea typeface="微软雅黑" panose="020B0503020204020204" pitchFamily="34" charset="-122"/>
              </a:rPr>
              <a:t>"button"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</a:rPr>
              <a:t>"reset"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</a:rPr>
              <a:t>"submit" </a:t>
            </a:r>
            <a:r>
              <a:rPr lang="zh-CN" altLang="en-US" sz="2000" dirty="0">
                <a:ea typeface="微软雅黑" panose="020B0503020204020204" pitchFamily="34" charset="-122"/>
              </a:rPr>
              <a:t>类型 </a:t>
            </a:r>
            <a:r>
              <a:rPr lang="en-US" altLang="zh-CN" sz="2000" dirty="0"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ea typeface="微软雅黑" panose="020B0503020204020204" pitchFamily="34" charset="-122"/>
              </a:rPr>
              <a:t>定义按钮上的文本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zh-CN" altLang="en-US" sz="2000" dirty="0">
                <a:ea typeface="微软雅黑" panose="020B0503020204020204" pitchFamily="34" charset="-122"/>
              </a:rPr>
              <a:t>对于 </a:t>
            </a:r>
            <a:r>
              <a:rPr lang="en-US" altLang="zh-CN" sz="2000" dirty="0">
                <a:ea typeface="微软雅黑" panose="020B0503020204020204" pitchFamily="34" charset="-122"/>
              </a:rPr>
              <a:t>"text"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</a:rPr>
              <a:t>"password"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</a:rPr>
              <a:t>"hidden" </a:t>
            </a:r>
            <a:r>
              <a:rPr lang="zh-CN" altLang="en-US" sz="2000" dirty="0">
                <a:ea typeface="微软雅黑" panose="020B0503020204020204" pitchFamily="34" charset="-122"/>
              </a:rPr>
              <a:t>类型 </a:t>
            </a:r>
            <a:r>
              <a:rPr lang="en-US" altLang="zh-CN" sz="2000" dirty="0"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ea typeface="微软雅黑" panose="020B0503020204020204" pitchFamily="34" charset="-122"/>
              </a:rPr>
              <a:t>定义输入字段的初始（默认）值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zh-CN" altLang="en-US" sz="2000" dirty="0">
                <a:ea typeface="微软雅黑" panose="020B0503020204020204" pitchFamily="34" charset="-122"/>
              </a:rPr>
              <a:t>对于 </a:t>
            </a:r>
            <a:r>
              <a:rPr lang="en-US" altLang="zh-CN" sz="2000" dirty="0">
                <a:ea typeface="微软雅黑" panose="020B0503020204020204" pitchFamily="34" charset="-122"/>
              </a:rPr>
              <a:t>"checkbox"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</a:rPr>
              <a:t>"radio"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</a:rPr>
              <a:t>"image" </a:t>
            </a:r>
            <a:r>
              <a:rPr lang="zh-CN" altLang="en-US" sz="2000" dirty="0">
                <a:ea typeface="微软雅黑" panose="020B0503020204020204" pitchFamily="34" charset="-122"/>
              </a:rPr>
              <a:t>类型 </a:t>
            </a:r>
            <a:r>
              <a:rPr lang="en-US" altLang="zh-CN" sz="2000" dirty="0"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ea typeface="微软雅黑" panose="020B0503020204020204" pitchFamily="34" charset="-122"/>
              </a:rPr>
              <a:t>定义与 </a:t>
            </a:r>
            <a:r>
              <a:rPr lang="en-US" altLang="zh-CN" sz="2000" dirty="0">
                <a:ea typeface="微软雅黑" panose="020B0503020204020204" pitchFamily="34" charset="-122"/>
              </a:rPr>
              <a:t>input </a:t>
            </a:r>
            <a:r>
              <a:rPr lang="zh-CN" altLang="en-US" sz="2000" dirty="0">
                <a:ea typeface="微软雅黑" panose="020B0503020204020204" pitchFamily="34" charset="-122"/>
              </a:rPr>
              <a:t>元素相关的值，当提交表单时该值会发送到表单的 </a:t>
            </a:r>
            <a:r>
              <a:rPr lang="en-US" altLang="zh-CN" sz="2000" dirty="0">
                <a:ea typeface="微软雅黑" panose="020B0503020204020204" pitchFamily="34" charset="-122"/>
              </a:rPr>
              <a:t>action URL</a:t>
            </a:r>
            <a:r>
              <a:rPr lang="zh-CN" altLang="en-US" sz="2000" dirty="0">
                <a:ea typeface="微软雅黑" panose="020B0503020204020204" pitchFamily="34" charset="-122"/>
              </a:rPr>
              <a:t>。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1678" y="567180"/>
            <a:ext cx="3038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020" y="1340485"/>
            <a:ext cx="1137031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Form</a:t>
            </a:r>
            <a:r>
              <a:rPr lang="zh-CN" altLang="en-US" sz="2000" b="1" dirty="0">
                <a:ea typeface="微软雅黑" panose="020B0503020204020204" pitchFamily="34" charset="-122"/>
              </a:rPr>
              <a:t>当中</a:t>
            </a:r>
            <a:r>
              <a:rPr lang="en-US" altLang="zh-CN" sz="2000" b="1" dirty="0">
                <a:ea typeface="微软雅黑" panose="020B0503020204020204" pitchFamily="34" charset="-122"/>
              </a:rPr>
              <a:t>method</a:t>
            </a:r>
            <a:r>
              <a:rPr lang="zh-CN" altLang="en-US" sz="2000" b="1" dirty="0"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ea typeface="微软雅黑" panose="020B0503020204020204" pitchFamily="34" charset="-122"/>
              </a:rPr>
              <a:t>post</a:t>
            </a:r>
            <a:r>
              <a:rPr lang="zh-CN" altLang="en-US" sz="2000" b="1" dirty="0"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</a:rPr>
              <a:t>get</a:t>
            </a:r>
            <a:r>
              <a:rPr lang="zh-CN" altLang="en-US" sz="2000" b="1" dirty="0">
                <a:ea typeface="微软雅黑" panose="020B0503020204020204" pitchFamily="34" charset="-122"/>
              </a:rPr>
              <a:t>的区别？</a:t>
            </a:r>
            <a:endParaRPr lang="zh-CN" altLang="en-US" sz="2000" b="1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1. get</a:t>
            </a:r>
            <a:r>
              <a:rPr lang="zh-CN" altLang="en-US" sz="1600" dirty="0">
                <a:ea typeface="微软雅黑" panose="020B0503020204020204" pitchFamily="34" charset="-122"/>
              </a:rPr>
              <a:t>是从服务器上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ea typeface="微软雅黑" panose="020B0503020204020204" pitchFamily="34" charset="-122"/>
              </a:rPr>
              <a:t>数据，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是向服务器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传送</a:t>
            </a:r>
            <a:r>
              <a:rPr lang="zh-CN" altLang="en-US" sz="1600" dirty="0">
                <a:ea typeface="微软雅黑" panose="020B0503020204020204" pitchFamily="34" charset="-122"/>
              </a:rPr>
              <a:t>数据。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2. get</a:t>
            </a:r>
            <a:r>
              <a:rPr lang="zh-CN" altLang="en-US" sz="1600" dirty="0">
                <a:ea typeface="微软雅黑" panose="020B0503020204020204" pitchFamily="34" charset="-122"/>
              </a:rPr>
              <a:t>是把参数数据队列加到提交表单的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中，值和表单内各个字段一一对应，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中可以看到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是通过</a:t>
            </a:r>
            <a:r>
              <a:rPr lang="en-US" altLang="zh-CN" sz="1600" dirty="0">
                <a:ea typeface="微软雅黑" panose="020B0503020204020204" pitchFamily="34" charset="-122"/>
              </a:rPr>
              <a:t>HTTP post</a:t>
            </a:r>
            <a:r>
              <a:rPr lang="zh-CN" altLang="en-US" sz="1600" dirty="0">
                <a:ea typeface="微软雅黑" panose="020B0503020204020204" pitchFamily="34" charset="-122"/>
              </a:rPr>
              <a:t>机制，将表单内各个字段与其内容放置在</a:t>
            </a:r>
            <a:r>
              <a:rPr lang="en-US" altLang="zh-CN" sz="1600" dirty="0">
                <a:ea typeface="微软雅黑" panose="020B0503020204020204" pitchFamily="34" charset="-122"/>
              </a:rPr>
              <a:t>HTML HEADER</a:t>
            </a:r>
            <a:r>
              <a:rPr lang="zh-CN" altLang="en-US" sz="1600" dirty="0">
                <a:ea typeface="微软雅黑" panose="020B0503020204020204" pitchFamily="34" charset="-122"/>
              </a:rPr>
              <a:t>内一起传送到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地址。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用户看不到这个过程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Request.QueryString</a:t>
            </a:r>
            <a:r>
              <a:rPr lang="zh-CN" altLang="en-US" sz="1600" dirty="0">
                <a:ea typeface="微软雅黑" panose="020B0503020204020204" pitchFamily="34" charset="-122"/>
              </a:rPr>
              <a:t>获取变量的值，对于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Request.Form</a:t>
            </a:r>
            <a:r>
              <a:rPr lang="zh-CN" altLang="en-US" sz="1600" dirty="0">
                <a:ea typeface="微软雅黑" panose="020B0503020204020204" pitchFamily="34" charset="-122"/>
              </a:rPr>
              <a:t>获取提交的数据。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4. get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数据量较小</a:t>
            </a:r>
            <a:r>
              <a:rPr lang="zh-CN" altLang="en-US" sz="1600" dirty="0">
                <a:ea typeface="微软雅黑" panose="020B0503020204020204" pitchFamily="34" charset="-122"/>
              </a:rPr>
              <a:t>，不能大于</a:t>
            </a:r>
            <a:r>
              <a:rPr lang="en-US" altLang="zh-CN" sz="1600" dirty="0">
                <a:ea typeface="微软雅黑" panose="020B0503020204020204" pitchFamily="34" charset="-122"/>
              </a:rPr>
              <a:t>2KB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数据量较大</a:t>
            </a:r>
            <a:r>
              <a:rPr lang="zh-CN" altLang="en-US" sz="1600" dirty="0">
                <a:ea typeface="微软雅黑" panose="020B0503020204020204" pitchFamily="34" charset="-122"/>
              </a:rPr>
              <a:t>，一般被默认为不受限制。但理论上，</a:t>
            </a:r>
            <a:r>
              <a:rPr lang="en-US" altLang="zh-CN" sz="1600" dirty="0">
                <a:ea typeface="微软雅黑" panose="020B0503020204020204" pitchFamily="34" charset="-122"/>
              </a:rPr>
              <a:t>IIS4</a:t>
            </a:r>
            <a:r>
              <a:rPr lang="zh-CN" altLang="en-US" sz="1600" dirty="0"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ea typeface="微软雅黑" panose="020B0503020204020204" pitchFamily="34" charset="-122"/>
              </a:rPr>
              <a:t>Internet Information Service </a:t>
            </a:r>
            <a:r>
              <a:rPr lang="zh-CN" altLang="en-US" sz="1600" dirty="0">
                <a:ea typeface="微软雅黑" panose="020B0503020204020204" pitchFamily="34" charset="-122"/>
              </a:rPr>
              <a:t>互联网信息服务）中最大量为</a:t>
            </a:r>
            <a:r>
              <a:rPr lang="en-US" altLang="zh-CN" sz="1600" dirty="0">
                <a:ea typeface="微软雅黑" panose="020B0503020204020204" pitchFamily="34" charset="-122"/>
              </a:rPr>
              <a:t>80KB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IIS5</a:t>
            </a:r>
            <a:r>
              <a:rPr lang="zh-CN" altLang="en-US" sz="1600" dirty="0">
                <a:ea typeface="微软雅黑" panose="020B0503020204020204" pitchFamily="34" charset="-122"/>
              </a:rPr>
              <a:t>中为</a:t>
            </a:r>
            <a:r>
              <a:rPr lang="en-US" altLang="zh-CN" sz="1600" dirty="0">
                <a:ea typeface="微软雅黑" panose="020B0503020204020204" pitchFamily="34" charset="-122"/>
              </a:rPr>
              <a:t>100KB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5. get</a:t>
            </a:r>
            <a:r>
              <a:rPr lang="zh-CN" altLang="en-US" sz="1600" dirty="0">
                <a:ea typeface="微软雅黑" panose="020B0503020204020204" pitchFamily="34" charset="-122"/>
              </a:rPr>
              <a:t>安全性非常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低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安全性较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ea typeface="微软雅黑" panose="020B0503020204020204" pitchFamily="34" charset="-122"/>
              </a:rPr>
              <a:t>。但是执行效率却比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方法好。 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273927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废弃的标签？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d6e5262f-baad-4778-8f19-a8dbc4e30348"/>
</p:tagLst>
</file>

<file path=ppt/tags/tag1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3.xml><?xml version="1.0" encoding="utf-8"?>
<p:tagLst xmlns:p="http://schemas.openxmlformats.org/presentationml/2006/main">
  <p:tag name="ISLIDE.VECTOR" val="d6e5262f-baad-4778-8f19-a8dbc4e30348"/>
</p:tagLst>
</file>

<file path=ppt/tags/tag1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5.xml><?xml version="1.0" encoding="utf-8"?>
<p:tagLst xmlns:p="http://schemas.openxmlformats.org/presentationml/2006/main">
  <p:tag name="ISLIDE.VECTOR" val="d6e5262f-baad-4778-8f19-a8dbc4e30348"/>
</p:tagLst>
</file>

<file path=ppt/tags/tag1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7.xml><?xml version="1.0" encoding="utf-8"?>
<p:tagLst xmlns:p="http://schemas.openxmlformats.org/presentationml/2006/main">
  <p:tag name="ISLIDE.VECTOR" val="d6e5262f-baad-4778-8f19-a8dbc4e30348"/>
</p:tagLst>
</file>

<file path=ppt/tags/tag18.xml><?xml version="1.0" encoding="utf-8"?>
<p:tagLst xmlns:p="http://schemas.openxmlformats.org/presentationml/2006/main">
  <p:tag name="KSO_WM_UNIT_TABLE_BEAUTIFY" val="smartTable{3714562a-246f-4f6f-8146-01fe21b2dd89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d6e5262f-baad-4778-8f19-a8dbc4e30348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ISLIDE.VECTOR" val="d6e5262f-baad-4778-8f19-a8dbc4e30348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ISLIDE.VECTOR" val="d6e5262f-baad-4778-8f19-a8dbc4e30348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ISLIDE.VECTOR" val="d6e5262f-baad-4778-8f19-a8dbc4e3034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4526</Words>
  <Application>WPS 演示</Application>
  <PresentationFormat>宽屏</PresentationFormat>
  <Paragraphs>395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碎碎合</cp:lastModifiedBy>
  <cp:revision>1793</cp:revision>
  <dcterms:created xsi:type="dcterms:W3CDTF">2019-10-17T07:10:00Z</dcterms:created>
  <dcterms:modified xsi:type="dcterms:W3CDTF">2020-05-24T10:33:59Z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