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372" r:id="rId3"/>
    <p:sldId id="308" r:id="rId4"/>
    <p:sldId id="365" r:id="rId5"/>
    <p:sldId id="366" r:id="rId6"/>
    <p:sldId id="367" r:id="rId7"/>
    <p:sldId id="368" r:id="rId8"/>
    <p:sldId id="369" r:id="rId9"/>
    <p:sldId id="370" r:id="rId10"/>
    <p:sldId id="29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EF8513"/>
    <a:srgbClr val="EA5519"/>
    <a:srgbClr val="232A34"/>
    <a:srgbClr val="F60A73"/>
    <a:srgbClr val="053D20"/>
    <a:srgbClr val="003300"/>
    <a:srgbClr val="00B050"/>
    <a:srgbClr val="00DE64"/>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0" autoAdjust="0"/>
    <p:restoredTop sz="94660"/>
  </p:normalViewPr>
  <p:slideViewPr>
    <p:cSldViewPr snapToGrid="0">
      <p:cViewPr varScale="1">
        <p:scale>
          <a:sx n="75" d="100"/>
          <a:sy n="75" d="100"/>
        </p:scale>
        <p:origin x="354" y="72"/>
      </p:cViewPr>
      <p:guideLst>
        <p:guide orient="horz" pos="2172"/>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D4521-391C-48C7-8390-1091A8B9483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92629-545E-417C-8917-D46C10E1724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32975" y="1510665"/>
            <a:ext cx="2277110" cy="645160"/>
          </a:xfrm>
          <a:prstGeom prst="rect">
            <a:avLst/>
          </a:prstGeom>
          <a:noFill/>
        </p:spPr>
        <p:txBody>
          <a:bodyPr wrap="square" rtlCol="0">
            <a:spAutoFit/>
          </a:bodyPr>
          <a:p>
            <a:pPr algn="ctr"/>
            <a:r>
              <a:rPr lang="en-US" altLang="zh-CN" sz="3600" b="1">
                <a:solidFill>
                  <a:schemeClr val="bg1"/>
                </a:solidFill>
              </a:rPr>
              <a:t>html</a:t>
            </a:r>
            <a:r>
              <a:rPr lang="zh-CN" altLang="en-US" sz="3600" b="1">
                <a:solidFill>
                  <a:schemeClr val="bg1"/>
                </a:solidFill>
              </a:rPr>
              <a:t>基础</a:t>
            </a:r>
            <a:endParaRPr lang="zh-CN" altLang="en-US" sz="3600" b="1">
              <a:solidFill>
                <a:schemeClr val="bg1"/>
              </a:solidFill>
            </a:endParaRPr>
          </a:p>
        </p:txBody>
      </p:sp>
      <p:pic>
        <p:nvPicPr>
          <p:cNvPr id="4" name="图片 3" descr="图片1"/>
          <p:cNvPicPr>
            <a:picLocks noChangeAspect="1"/>
          </p:cNvPicPr>
          <p:nvPr/>
        </p:nvPicPr>
        <p:blipFill>
          <a:blip r:embed="rId1"/>
          <a:stretch>
            <a:fillRect/>
          </a:stretch>
        </p:blipFill>
        <p:spPr>
          <a:xfrm>
            <a:off x="0" y="0"/>
            <a:ext cx="12296140" cy="68980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本章</a:t>
            </a:r>
            <a:r>
              <a:rPr lang="zh-CN" altLang="en-US" sz="2800" b="1" dirty="0">
                <a:solidFill>
                  <a:schemeClr val="bg1"/>
                </a:solidFill>
              </a:rPr>
              <a:t>学习目标</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1" name="文本框 10"/>
          <p:cNvSpPr txBox="1"/>
          <p:nvPr/>
        </p:nvSpPr>
        <p:spPr>
          <a:xfrm>
            <a:off x="4429125" y="2237740"/>
            <a:ext cx="7676515" cy="2673985"/>
          </a:xfrm>
          <a:prstGeom prst="rect">
            <a:avLst/>
          </a:prstGeom>
          <a:noFill/>
        </p:spPr>
        <p:txBody>
          <a:bodyPr wrap="square" rtlCol="0">
            <a:spAutoFit/>
          </a:bodyPr>
          <a:lstStyle/>
          <a:p>
            <a:pPr algn="l">
              <a:lnSpc>
                <a:spcPct val="210000"/>
              </a:lnSpc>
            </a:pPr>
            <a:r>
              <a:rPr lang="en-US" altLang="zh-CN" sz="2000" dirty="0">
                <a:solidFill>
                  <a:schemeClr val="bg1"/>
                </a:solidFill>
              </a:rPr>
              <a:t>1</a:t>
            </a:r>
            <a:r>
              <a:rPr lang="zh-CN" altLang="en-US" sz="2000" dirty="0">
                <a:solidFill>
                  <a:schemeClr val="bg1"/>
                </a:solidFill>
              </a:rPr>
              <a:t>：</a:t>
            </a:r>
            <a:r>
              <a:rPr lang="en-US" altLang="zh-CN" sz="2000" dirty="0">
                <a:solidFill>
                  <a:schemeClr val="bg1"/>
                </a:solidFill>
              </a:rPr>
              <a:t>PC</a:t>
            </a:r>
            <a:r>
              <a:rPr lang="zh-CN" altLang="en-US" sz="2000" dirty="0">
                <a:solidFill>
                  <a:schemeClr val="bg1"/>
                </a:solidFill>
              </a:rPr>
              <a:t>自适应的概念</a:t>
            </a:r>
            <a:endParaRPr lang="en-US" altLang="zh-CN" sz="2000" dirty="0">
              <a:solidFill>
                <a:schemeClr val="bg1"/>
              </a:solidFill>
            </a:endParaRPr>
          </a:p>
          <a:p>
            <a:pPr algn="l">
              <a:lnSpc>
                <a:spcPct val="210000"/>
              </a:lnSpc>
            </a:pPr>
            <a:r>
              <a:rPr lang="en-US" altLang="zh-CN" sz="2000" dirty="0">
                <a:solidFill>
                  <a:schemeClr val="bg1"/>
                </a:solidFill>
              </a:rPr>
              <a:t>2</a:t>
            </a:r>
            <a:r>
              <a:rPr lang="zh-CN" altLang="en-US" sz="2000" dirty="0">
                <a:solidFill>
                  <a:schemeClr val="bg1"/>
                </a:solidFill>
              </a:rPr>
              <a:t>：宽、高的自适应实现</a:t>
            </a:r>
            <a:endParaRPr lang="zh-CN" altLang="en-US" sz="2000" dirty="0">
              <a:solidFill>
                <a:schemeClr val="bg1"/>
              </a:solidFill>
            </a:endParaRPr>
          </a:p>
          <a:p>
            <a:pPr algn="l">
              <a:lnSpc>
                <a:spcPct val="210000"/>
              </a:lnSpc>
            </a:pPr>
            <a:r>
              <a:rPr lang="en-US" altLang="zh-CN" sz="2000" dirty="0">
                <a:solidFill>
                  <a:schemeClr val="bg1"/>
                </a:solidFill>
              </a:rPr>
              <a:t>3</a:t>
            </a:r>
            <a:r>
              <a:rPr lang="zh-CN" altLang="en-US" sz="2000" dirty="0">
                <a:solidFill>
                  <a:schemeClr val="bg1"/>
                </a:solidFill>
              </a:rPr>
              <a:t>：高度塌陷的出现场景</a:t>
            </a:r>
            <a:endParaRPr lang="zh-CN" altLang="en-US" sz="2000" dirty="0">
              <a:solidFill>
                <a:schemeClr val="bg1"/>
              </a:solidFill>
            </a:endParaRPr>
          </a:p>
          <a:p>
            <a:pPr algn="l">
              <a:lnSpc>
                <a:spcPct val="210000"/>
              </a:lnSpc>
            </a:pPr>
            <a:r>
              <a:rPr lang="en-US" altLang="zh-CN" sz="2000" dirty="0">
                <a:solidFill>
                  <a:schemeClr val="bg1"/>
                </a:solidFill>
              </a:rPr>
              <a:t>4</a:t>
            </a:r>
            <a:r>
              <a:rPr lang="zh-CN" altLang="en-US" sz="2000" dirty="0">
                <a:solidFill>
                  <a:schemeClr val="bg1"/>
                </a:solidFill>
              </a:rPr>
              <a:t>：高度塌陷的解决办法</a:t>
            </a:r>
            <a:endParaRPr lang="zh-CN" altLang="en-US" sz="20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宽高自适应</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1" name="文本框 10"/>
          <p:cNvSpPr txBox="1"/>
          <p:nvPr/>
        </p:nvSpPr>
        <p:spPr>
          <a:xfrm>
            <a:off x="1186815" y="2329180"/>
            <a:ext cx="9944100" cy="2749550"/>
          </a:xfrm>
          <a:prstGeom prst="rect">
            <a:avLst/>
          </a:prstGeom>
          <a:noFill/>
        </p:spPr>
        <p:txBody>
          <a:bodyPr wrap="square" rtlCol="0">
            <a:spAutoFit/>
          </a:bodyPr>
          <a:lstStyle/>
          <a:p>
            <a:pPr algn="l">
              <a:lnSpc>
                <a:spcPct val="180000"/>
              </a:lnSpc>
            </a:pPr>
            <a:r>
              <a:rPr sz="1600" dirty="0">
                <a:solidFill>
                  <a:schemeClr val="bg1"/>
                </a:solidFill>
              </a:rPr>
              <a:t>网页布局中经常要定义元素的宽和高。但很多时候我们希望元素的大小能够根据窗口或子元素自动调整，这就是pc自适应。</a:t>
            </a:r>
            <a:endParaRPr sz="1600" dirty="0">
              <a:solidFill>
                <a:schemeClr val="bg1"/>
              </a:solidFill>
            </a:endParaRPr>
          </a:p>
          <a:p>
            <a:pPr algn="l">
              <a:lnSpc>
                <a:spcPct val="180000"/>
              </a:lnSpc>
            </a:pPr>
            <a:endParaRPr sz="1600" dirty="0">
              <a:solidFill>
                <a:schemeClr val="bg1"/>
              </a:solidFill>
            </a:endParaRPr>
          </a:p>
          <a:p>
            <a:pPr algn="l">
              <a:lnSpc>
                <a:spcPct val="180000"/>
              </a:lnSpc>
            </a:pPr>
            <a:r>
              <a:rPr sz="1600" dirty="0">
                <a:solidFill>
                  <a:schemeClr val="bg1"/>
                </a:solidFill>
              </a:rPr>
              <a:t>自适应的优点：</a:t>
            </a:r>
            <a:endParaRPr sz="1600" dirty="0">
              <a:solidFill>
                <a:schemeClr val="bg1"/>
              </a:solidFill>
            </a:endParaRPr>
          </a:p>
          <a:p>
            <a:pPr algn="l">
              <a:lnSpc>
                <a:spcPct val="180000"/>
              </a:lnSpc>
            </a:pPr>
            <a:r>
              <a:rPr sz="1600" dirty="0">
                <a:solidFill>
                  <a:schemeClr val="bg1"/>
                </a:solidFill>
              </a:rPr>
              <a:t>	元素自适应在网页布局中非常重要，它能够使网页显示更灵活，可以适应在不同设备、不同窗口和不同分辨率下显示。</a:t>
            </a:r>
            <a:endParaRPr sz="16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宽度</a:t>
            </a:r>
            <a:r>
              <a:rPr lang="zh-CN" altLang="en-US" sz="2800" b="1" dirty="0">
                <a:solidFill>
                  <a:schemeClr val="bg1"/>
                </a:solidFill>
              </a:rPr>
              <a:t>自适应</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1" name="文本框 10"/>
          <p:cNvSpPr txBox="1"/>
          <p:nvPr/>
        </p:nvSpPr>
        <p:spPr>
          <a:xfrm>
            <a:off x="2633345" y="2940050"/>
            <a:ext cx="6994525" cy="977265"/>
          </a:xfrm>
          <a:prstGeom prst="rect">
            <a:avLst/>
          </a:prstGeom>
          <a:noFill/>
        </p:spPr>
        <p:txBody>
          <a:bodyPr wrap="square" rtlCol="0">
            <a:spAutoFit/>
          </a:bodyPr>
          <a:lstStyle/>
          <a:p>
            <a:pPr algn="l">
              <a:lnSpc>
                <a:spcPct val="180000"/>
              </a:lnSpc>
            </a:pPr>
            <a:r>
              <a:rPr sz="1600" dirty="0">
                <a:solidFill>
                  <a:schemeClr val="bg1"/>
                </a:solidFill>
              </a:rPr>
              <a:t> 元素宽度设置为100%。（块元素宽度默认为100%）</a:t>
            </a:r>
            <a:endParaRPr sz="1600" dirty="0">
              <a:solidFill>
                <a:schemeClr val="bg1"/>
              </a:solidFill>
            </a:endParaRPr>
          </a:p>
          <a:p>
            <a:pPr algn="l">
              <a:lnSpc>
                <a:spcPct val="180000"/>
              </a:lnSpc>
            </a:pPr>
            <a:r>
              <a:rPr sz="1600" dirty="0">
                <a:solidFill>
                  <a:schemeClr val="bg1"/>
                </a:solidFill>
              </a:rPr>
              <a:t> 或者不设置宽度（width）;（宽度是父元素的宽度）</a:t>
            </a:r>
            <a:endParaRPr sz="16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高</a:t>
            </a:r>
            <a:r>
              <a:rPr lang="zh-CN" altLang="en-US" sz="2800" b="1" dirty="0">
                <a:solidFill>
                  <a:schemeClr val="bg1"/>
                </a:solidFill>
              </a:rPr>
              <a:t>度</a:t>
            </a:r>
            <a:r>
              <a:rPr lang="zh-CN" altLang="en-US" sz="2800" b="1" dirty="0">
                <a:solidFill>
                  <a:schemeClr val="bg1"/>
                </a:solidFill>
              </a:rPr>
              <a:t>自适应</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1" name="文本框 10"/>
          <p:cNvSpPr txBox="1"/>
          <p:nvPr/>
        </p:nvSpPr>
        <p:spPr>
          <a:xfrm>
            <a:off x="2650490" y="2456180"/>
            <a:ext cx="6994525" cy="3636010"/>
          </a:xfrm>
          <a:prstGeom prst="rect">
            <a:avLst/>
          </a:prstGeom>
          <a:noFill/>
        </p:spPr>
        <p:txBody>
          <a:bodyPr wrap="square" rtlCol="0">
            <a:spAutoFit/>
          </a:bodyPr>
          <a:lstStyle/>
          <a:p>
            <a:pPr algn="l">
              <a:lnSpc>
                <a:spcPct val="180000"/>
              </a:lnSpc>
            </a:pPr>
            <a:r>
              <a:rPr sz="1600" dirty="0">
                <a:solidFill>
                  <a:schemeClr val="bg1"/>
                </a:solidFill>
              </a:rPr>
              <a:t>1)自适应元素高度：height:auto;或者不设置;（是子元素撑开父元素的高度）</a:t>
            </a:r>
            <a:endParaRPr sz="1600" dirty="0">
              <a:solidFill>
                <a:schemeClr val="bg1"/>
              </a:solidFill>
            </a:endParaRPr>
          </a:p>
          <a:p>
            <a:pPr algn="l">
              <a:lnSpc>
                <a:spcPct val="180000"/>
              </a:lnSpc>
            </a:pPr>
            <a:endParaRPr sz="1600" dirty="0">
              <a:solidFill>
                <a:schemeClr val="bg1"/>
              </a:solidFill>
            </a:endParaRPr>
          </a:p>
          <a:p>
            <a:pPr algn="l">
              <a:lnSpc>
                <a:spcPct val="180000"/>
              </a:lnSpc>
            </a:pPr>
            <a:r>
              <a:rPr lang="en-US" sz="1600" dirty="0">
                <a:solidFill>
                  <a:schemeClr val="bg1"/>
                </a:solidFill>
              </a:rPr>
              <a:t>	min-height </a:t>
            </a:r>
            <a:r>
              <a:rPr lang="zh-CN" altLang="en-US" sz="1600" dirty="0">
                <a:solidFill>
                  <a:schemeClr val="bg1"/>
                </a:solidFill>
              </a:rPr>
              <a:t>最小高度的应用</a:t>
            </a:r>
            <a:endParaRPr sz="1600" dirty="0">
              <a:solidFill>
                <a:schemeClr val="bg1"/>
              </a:solidFill>
            </a:endParaRPr>
          </a:p>
          <a:p>
            <a:pPr algn="l">
              <a:lnSpc>
                <a:spcPct val="180000"/>
              </a:lnSpc>
            </a:pPr>
            <a:endParaRPr sz="1600" dirty="0">
              <a:solidFill>
                <a:schemeClr val="bg1"/>
              </a:solidFill>
            </a:endParaRPr>
          </a:p>
          <a:p>
            <a:pPr algn="l">
              <a:lnSpc>
                <a:spcPct val="180000"/>
              </a:lnSpc>
            </a:pPr>
            <a:r>
              <a:rPr sz="1600" dirty="0">
                <a:solidFill>
                  <a:schemeClr val="bg1"/>
                </a:solidFill>
              </a:rPr>
              <a:t>2)元素高度自适应窗口高度</a:t>
            </a:r>
            <a:endParaRPr sz="1600" dirty="0">
              <a:solidFill>
                <a:schemeClr val="bg1"/>
              </a:solidFill>
            </a:endParaRPr>
          </a:p>
          <a:p>
            <a:pPr algn="l">
              <a:lnSpc>
                <a:spcPct val="180000"/>
              </a:lnSpc>
            </a:pPr>
            <a:r>
              <a:rPr sz="1600" dirty="0">
                <a:solidFill>
                  <a:schemeClr val="bg1"/>
                </a:solidFill>
              </a:rPr>
              <a:t>   	设置方法：html,body{height:100%;}</a:t>
            </a:r>
            <a:endParaRPr sz="1600" dirty="0">
              <a:solidFill>
                <a:schemeClr val="bg1"/>
              </a:solidFill>
            </a:endParaRPr>
          </a:p>
          <a:p>
            <a:pPr algn="l">
              <a:lnSpc>
                <a:spcPct val="180000"/>
              </a:lnSpc>
            </a:pPr>
            <a:r>
              <a:rPr sz="1600" dirty="0">
                <a:solidFill>
                  <a:schemeClr val="bg1"/>
                </a:solidFill>
              </a:rPr>
              <a:t>	注：如果设置子元素的高度跟随父元素的高度变化而变化，那么父元素必须有高度。）</a:t>
            </a:r>
            <a:endParaRPr sz="16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高度塌陷</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1" name="文本框 10"/>
          <p:cNvSpPr txBox="1"/>
          <p:nvPr/>
        </p:nvSpPr>
        <p:spPr>
          <a:xfrm>
            <a:off x="1496695" y="1824355"/>
            <a:ext cx="10412730" cy="4078605"/>
          </a:xfrm>
          <a:prstGeom prst="rect">
            <a:avLst/>
          </a:prstGeom>
          <a:noFill/>
        </p:spPr>
        <p:txBody>
          <a:bodyPr wrap="square" rtlCol="0">
            <a:spAutoFit/>
          </a:bodyPr>
          <a:lstStyle/>
          <a:p>
            <a:pPr algn="l">
              <a:lnSpc>
                <a:spcPct val="180000"/>
              </a:lnSpc>
            </a:pPr>
            <a:r>
              <a:rPr lang="en-US" sz="1600" dirty="0">
                <a:solidFill>
                  <a:schemeClr val="bg1"/>
                </a:solidFill>
              </a:rPr>
              <a:t>1</a:t>
            </a:r>
            <a:r>
              <a:rPr lang="zh-CN" altLang="en-US" sz="1600" dirty="0">
                <a:solidFill>
                  <a:schemeClr val="bg1"/>
                </a:solidFill>
              </a:rPr>
              <a:t>：高度塌陷出现的场景</a:t>
            </a:r>
            <a:r>
              <a:rPr lang="en-US" sz="1600" dirty="0">
                <a:solidFill>
                  <a:schemeClr val="bg1"/>
                </a:solidFill>
              </a:rPr>
              <a:t>	</a:t>
            </a:r>
            <a:endParaRPr lang="en-US" sz="1600" dirty="0">
              <a:solidFill>
                <a:schemeClr val="bg1"/>
              </a:solidFill>
            </a:endParaRPr>
          </a:p>
          <a:p>
            <a:pPr algn="l">
              <a:lnSpc>
                <a:spcPct val="180000"/>
              </a:lnSpc>
            </a:pPr>
            <a:r>
              <a:rPr lang="en-US" sz="1600" dirty="0">
                <a:solidFill>
                  <a:schemeClr val="bg1"/>
                </a:solidFill>
              </a:rPr>
              <a:t>	</a:t>
            </a:r>
            <a:r>
              <a:rPr sz="1600" dirty="0">
                <a:solidFill>
                  <a:schemeClr val="bg1"/>
                </a:solidFill>
              </a:rPr>
              <a:t>当子元素有浮动并且父元素没有高度的情况下父元素会出现高度塌陷</a:t>
            </a:r>
            <a:endParaRPr sz="1600" dirty="0">
              <a:solidFill>
                <a:schemeClr val="bg1"/>
              </a:solidFill>
            </a:endParaRPr>
          </a:p>
          <a:p>
            <a:pPr algn="l">
              <a:lnSpc>
                <a:spcPct val="180000"/>
              </a:lnSpc>
            </a:pPr>
            <a:endParaRPr sz="1600" dirty="0">
              <a:solidFill>
                <a:schemeClr val="bg1"/>
              </a:solidFill>
            </a:endParaRPr>
          </a:p>
          <a:p>
            <a:pPr algn="l">
              <a:lnSpc>
                <a:spcPct val="180000"/>
              </a:lnSpc>
            </a:pPr>
            <a:r>
              <a:rPr lang="en-US" sz="1600" dirty="0">
                <a:solidFill>
                  <a:schemeClr val="bg1"/>
                </a:solidFill>
              </a:rPr>
              <a:t>2</a:t>
            </a:r>
            <a:r>
              <a:rPr lang="zh-CN" altLang="en-US" sz="1600" dirty="0">
                <a:solidFill>
                  <a:schemeClr val="bg1"/>
                </a:solidFill>
              </a:rPr>
              <a:t>：高度塌陷的解决方法</a:t>
            </a:r>
            <a:endParaRPr lang="zh-CN" altLang="en-US" sz="1600" dirty="0">
              <a:solidFill>
                <a:schemeClr val="bg1"/>
              </a:solidFill>
            </a:endParaRPr>
          </a:p>
          <a:p>
            <a:pPr algn="l">
              <a:lnSpc>
                <a:spcPct val="180000"/>
              </a:lnSpc>
            </a:pPr>
            <a:r>
              <a:rPr lang="en-US" altLang="zh-CN" sz="1600" dirty="0">
                <a:solidFill>
                  <a:schemeClr val="bg1"/>
                </a:solidFill>
              </a:rPr>
              <a:t>	hack1：给父元素添加声明overflow:hidden;(触发一个BFC)</a:t>
            </a:r>
            <a:endParaRPr lang="en-US" altLang="zh-CN" sz="1600" dirty="0">
              <a:solidFill>
                <a:schemeClr val="bg1"/>
              </a:solidFill>
            </a:endParaRPr>
          </a:p>
          <a:p>
            <a:pPr algn="l">
              <a:lnSpc>
                <a:spcPct val="180000"/>
              </a:lnSpc>
            </a:pPr>
            <a:r>
              <a:rPr lang="en-US" altLang="zh-CN" sz="1600" dirty="0">
                <a:solidFill>
                  <a:schemeClr val="bg1"/>
                </a:solidFill>
              </a:rPr>
              <a:t>	hack2:在浮动元素下方添加空div,并给该元素添加</a:t>
            </a:r>
            <a:endParaRPr lang="en-US" altLang="zh-CN" sz="1600" dirty="0">
              <a:solidFill>
                <a:schemeClr val="bg1"/>
              </a:solidFill>
            </a:endParaRPr>
          </a:p>
          <a:p>
            <a:pPr algn="l">
              <a:lnSpc>
                <a:spcPct val="180000"/>
              </a:lnSpc>
            </a:pPr>
            <a:r>
              <a:rPr lang="en-US" altLang="zh-CN" sz="1600" dirty="0">
                <a:solidFill>
                  <a:schemeClr val="bg1"/>
                </a:solidFill>
              </a:rPr>
              <a:t>       		 声明：div{clear:both; height:0; overflow:hidden;}</a:t>
            </a:r>
            <a:endParaRPr lang="en-US" altLang="zh-CN" sz="1600" dirty="0">
              <a:solidFill>
                <a:schemeClr val="bg1"/>
              </a:solidFill>
            </a:endParaRPr>
          </a:p>
          <a:p>
            <a:pPr algn="l">
              <a:lnSpc>
                <a:spcPct val="180000"/>
              </a:lnSpc>
            </a:pPr>
            <a:r>
              <a:rPr lang="en-US" altLang="zh-CN" sz="1600" dirty="0">
                <a:solidFill>
                  <a:schemeClr val="bg1"/>
                </a:solidFill>
              </a:rPr>
              <a:t>	hack3:万能清除浮动法</a:t>
            </a:r>
            <a:endParaRPr lang="en-US" altLang="zh-CN" sz="1600" dirty="0">
              <a:solidFill>
                <a:schemeClr val="bg1"/>
              </a:solidFill>
            </a:endParaRPr>
          </a:p>
          <a:p>
            <a:pPr algn="l">
              <a:lnSpc>
                <a:spcPct val="180000"/>
              </a:lnSpc>
            </a:pPr>
            <a:r>
              <a:rPr lang="en-US" altLang="zh-CN" sz="1600" dirty="0">
                <a:solidFill>
                  <a:schemeClr val="bg1"/>
                </a:solidFill>
              </a:rPr>
              <a:t>	选择符:after{content:“";clear:both;display:block;height:0;overflow:hidden;visibility:hidden;}</a:t>
            </a:r>
            <a:endParaRPr lang="en-US" altLang="zh-CN" sz="16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visibility:hidden/隐藏</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1" name="文本框 10"/>
          <p:cNvSpPr txBox="1"/>
          <p:nvPr/>
        </p:nvSpPr>
        <p:spPr>
          <a:xfrm>
            <a:off x="1493520" y="2351405"/>
            <a:ext cx="10412730" cy="2379980"/>
          </a:xfrm>
          <a:prstGeom prst="rect">
            <a:avLst/>
          </a:prstGeom>
          <a:noFill/>
        </p:spPr>
        <p:txBody>
          <a:bodyPr wrap="square" rtlCol="0">
            <a:spAutoFit/>
          </a:bodyPr>
          <a:lstStyle/>
          <a:p>
            <a:pPr algn="l">
              <a:lnSpc>
                <a:spcPct val="310000"/>
              </a:lnSpc>
            </a:pPr>
            <a:r>
              <a:rPr lang="en-US" altLang="zh-CN" sz="1600" dirty="0">
                <a:solidFill>
                  <a:schemeClr val="bg1"/>
                </a:solidFill>
              </a:rPr>
              <a:t>visibility:hidden;和display:none;的区别：</a:t>
            </a:r>
            <a:endParaRPr lang="en-US" altLang="zh-CN" sz="1600" dirty="0">
              <a:solidFill>
                <a:schemeClr val="bg1"/>
              </a:solidFill>
            </a:endParaRPr>
          </a:p>
          <a:p>
            <a:pPr algn="l">
              <a:lnSpc>
                <a:spcPct val="310000"/>
              </a:lnSpc>
            </a:pPr>
            <a:r>
              <a:rPr lang="en-US" altLang="zh-CN" sz="1600" dirty="0">
                <a:solidFill>
                  <a:schemeClr val="bg1"/>
                </a:solidFill>
              </a:rPr>
              <a:t>visibility:hidden;属性会使对象不可见，但该对象在网页所占的空间没有改变，等于留出了一块空白区域，而 display:none属性会使这个对象彻底消失不显示，也不再占用位置。</a:t>
            </a:r>
            <a:endParaRPr lang="en-US" altLang="zh-CN" sz="16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685" y="0"/>
            <a:ext cx="12231370" cy="6898005"/>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zh-CN" altLang="en-US" dirty="0">
              <a:solidFill>
                <a:srgbClr val="232A34"/>
              </a:solidFill>
            </a:endParaRPr>
          </a:p>
        </p:txBody>
      </p:sp>
      <p:sp>
        <p:nvSpPr>
          <p:cNvPr id="4" name="矩形 3"/>
          <p:cNvSpPr/>
          <p:nvPr/>
        </p:nvSpPr>
        <p:spPr>
          <a:xfrm>
            <a:off x="0" y="48820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982970" cy="521970"/>
          </a:xfrm>
          <a:prstGeom prst="rect">
            <a:avLst/>
          </a:prstGeom>
          <a:noFill/>
        </p:spPr>
        <p:txBody>
          <a:bodyPr wrap="square" rtlCol="0">
            <a:spAutoFit/>
          </a:bodyPr>
          <a:lstStyle/>
          <a:p>
            <a:r>
              <a:rPr lang="zh-CN" altLang="en-US" sz="2800" b="1" dirty="0">
                <a:solidFill>
                  <a:schemeClr val="bg1"/>
                </a:solidFill>
              </a:rPr>
              <a:t>伪对象选择符</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11" name="文本框 10"/>
          <p:cNvSpPr txBox="1"/>
          <p:nvPr/>
        </p:nvSpPr>
        <p:spPr>
          <a:xfrm>
            <a:off x="4709160" y="2229485"/>
            <a:ext cx="6130925" cy="3143250"/>
          </a:xfrm>
          <a:prstGeom prst="rect">
            <a:avLst/>
          </a:prstGeom>
          <a:noFill/>
        </p:spPr>
        <p:txBody>
          <a:bodyPr wrap="square" rtlCol="0">
            <a:spAutoFit/>
          </a:bodyPr>
          <a:lstStyle/>
          <a:p>
            <a:pPr algn="l">
              <a:lnSpc>
                <a:spcPct val="310000"/>
              </a:lnSpc>
            </a:pPr>
            <a:r>
              <a:rPr lang="en-US" altLang="zh-CN" sz="1600" dirty="0">
                <a:solidFill>
                  <a:schemeClr val="bg1"/>
                </a:solidFill>
              </a:rPr>
              <a:t>1</a:t>
            </a:r>
            <a:r>
              <a:rPr lang="zh-CN" altLang="en-US" sz="1600" dirty="0">
                <a:solidFill>
                  <a:schemeClr val="bg1"/>
                </a:solidFill>
              </a:rPr>
              <a:t>】   ：</a:t>
            </a:r>
            <a:r>
              <a:rPr lang="en-US" altLang="zh-CN" sz="1600" dirty="0">
                <a:solidFill>
                  <a:schemeClr val="bg1"/>
                </a:solidFill>
              </a:rPr>
              <a:t>after</a:t>
            </a:r>
            <a:endParaRPr lang="en-US" altLang="zh-CN" sz="1600" dirty="0">
              <a:solidFill>
                <a:schemeClr val="bg1"/>
              </a:solidFill>
            </a:endParaRPr>
          </a:p>
          <a:p>
            <a:pPr algn="l">
              <a:lnSpc>
                <a:spcPct val="310000"/>
              </a:lnSpc>
            </a:pPr>
            <a:r>
              <a:rPr lang="en-US" altLang="zh-CN" sz="1600" dirty="0">
                <a:solidFill>
                  <a:schemeClr val="bg1"/>
                </a:solidFill>
              </a:rPr>
              <a:t>2</a:t>
            </a:r>
            <a:r>
              <a:rPr lang="zh-CN" altLang="en-US" sz="1600" dirty="0">
                <a:solidFill>
                  <a:schemeClr val="bg1"/>
                </a:solidFill>
              </a:rPr>
              <a:t>】  ：</a:t>
            </a:r>
            <a:r>
              <a:rPr lang="en-US" altLang="zh-CN" sz="1600" dirty="0">
                <a:solidFill>
                  <a:schemeClr val="bg1"/>
                </a:solidFill>
              </a:rPr>
              <a:t>before</a:t>
            </a:r>
            <a:endParaRPr lang="en-US" altLang="zh-CN" sz="1600" dirty="0">
              <a:solidFill>
                <a:schemeClr val="bg1"/>
              </a:solidFill>
            </a:endParaRPr>
          </a:p>
          <a:p>
            <a:pPr algn="l">
              <a:lnSpc>
                <a:spcPct val="310000"/>
              </a:lnSpc>
            </a:pPr>
            <a:r>
              <a:rPr lang="en-US" altLang="zh-CN" sz="1600" dirty="0">
                <a:solidFill>
                  <a:schemeClr val="bg1"/>
                </a:solidFill>
              </a:rPr>
              <a:t>3</a:t>
            </a:r>
            <a:r>
              <a:rPr lang="zh-CN" altLang="en-US" sz="1600" dirty="0">
                <a:solidFill>
                  <a:schemeClr val="bg1"/>
                </a:solidFill>
              </a:rPr>
              <a:t>】 ：</a:t>
            </a:r>
            <a:r>
              <a:rPr lang="en-US" altLang="zh-CN" sz="1600" dirty="0">
                <a:solidFill>
                  <a:schemeClr val="bg1"/>
                </a:solidFill>
              </a:rPr>
              <a:t>first-letter</a:t>
            </a:r>
            <a:endParaRPr lang="en-US" altLang="zh-CN" sz="1600" dirty="0">
              <a:solidFill>
                <a:schemeClr val="bg1"/>
              </a:solidFill>
            </a:endParaRPr>
          </a:p>
          <a:p>
            <a:pPr algn="l">
              <a:lnSpc>
                <a:spcPct val="310000"/>
              </a:lnSpc>
            </a:pPr>
            <a:r>
              <a:rPr lang="en-US" altLang="zh-CN" sz="1600" dirty="0">
                <a:solidFill>
                  <a:schemeClr val="bg1"/>
                </a:solidFill>
              </a:rPr>
              <a:t>4</a:t>
            </a:r>
            <a:r>
              <a:rPr lang="zh-CN" altLang="en-US" sz="1600" dirty="0">
                <a:solidFill>
                  <a:schemeClr val="bg1"/>
                </a:solidFill>
              </a:rPr>
              <a:t>】 ：</a:t>
            </a:r>
            <a:r>
              <a:rPr lang="en-US" altLang="zh-CN" sz="1600" dirty="0">
                <a:solidFill>
                  <a:schemeClr val="bg1"/>
                </a:solidFill>
              </a:rPr>
              <a:t>first-</a:t>
            </a:r>
            <a:r>
              <a:rPr lang="zh-CN" altLang="en-US" sz="1600" dirty="0">
                <a:solidFill>
                  <a:schemeClr val="bg1"/>
                </a:solidFill>
              </a:rPr>
              <a:t> </a:t>
            </a:r>
            <a:r>
              <a:rPr lang="en-US" altLang="zh-CN" sz="1600" dirty="0">
                <a:solidFill>
                  <a:schemeClr val="bg1"/>
                </a:solidFill>
              </a:rPr>
              <a:t>line</a:t>
            </a:r>
            <a:endParaRPr lang="en-US" altLang="zh-CN" sz="1600"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238355" cy="6915150"/>
          </a:xfrm>
          <a:prstGeom prst="rect">
            <a:avLst/>
          </a:prstGeom>
          <a:solidFill>
            <a:srgbClr val="232A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Words>
  <Application>WPS 演示</Application>
  <PresentationFormat>宽屏</PresentationFormat>
  <Paragraphs>71</Paragraphs>
  <Slides>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Calibri</vt:lpstr>
      <vt:lpstr>微软雅黑</vt:lpstr>
      <vt:lpstr>Arial Unicode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糖纸</cp:lastModifiedBy>
  <cp:revision>470</cp:revision>
  <dcterms:created xsi:type="dcterms:W3CDTF">2015-08-05T01:47:00Z</dcterms:created>
  <dcterms:modified xsi:type="dcterms:W3CDTF">2020-02-01T05:47:47Z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