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40" r:id="rId2"/>
    <p:sldId id="308" r:id="rId3"/>
    <p:sldId id="327" r:id="rId4"/>
    <p:sldId id="328" r:id="rId5"/>
    <p:sldId id="329" r:id="rId6"/>
    <p:sldId id="330" r:id="rId7"/>
    <p:sldId id="341" r:id="rId8"/>
    <p:sldId id="331" r:id="rId9"/>
    <p:sldId id="335" r:id="rId10"/>
    <p:sldId id="332" r:id="rId11"/>
    <p:sldId id="334" r:id="rId12"/>
    <p:sldId id="333" r:id="rId13"/>
    <p:sldId id="29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EA5519"/>
    <a:srgbClr val="EF8513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08" y="114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D4521-391C-48C7-8390-1091A8B9483E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92629-545E-417C-8917-D46C10E172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link</a:t>
            </a:r>
            <a:r>
              <a:rPr lang="zh-CN" altLang="en-US" sz="1200" b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200" b="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rel</a:t>
            </a:r>
            <a:r>
              <a:rPr lang="zh-CN" altLang="en-US" sz="1200" b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属性： </a:t>
            </a:r>
            <a:r>
              <a:rPr lang="en-US" altLang="zh-CN" sz="1200" b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http://www.w3school.com.cn/tags/att_link_rel.asp</a:t>
            </a:r>
          </a:p>
          <a:p>
            <a:pPr marL="0" marR="0" lvl="0" indent="0" algn="l" defTabSz="914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link</a:t>
            </a:r>
            <a:r>
              <a:rPr lang="zh-CN" altLang="en-US" sz="1200" b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1200" b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@import</a:t>
            </a:r>
            <a:r>
              <a:rPr lang="zh-CN" altLang="en-US" sz="1200" b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区别：</a:t>
            </a:r>
            <a:r>
              <a:rPr lang="en-US" altLang="zh-CN" sz="1200" b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https://www.cnblogs.com/my--sunshine/p/6872224.html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92629-545E-417C-8917-D46C10E172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6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32975" y="1510665"/>
            <a:ext cx="2277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>
                <a:solidFill>
                  <a:schemeClr val="bg1"/>
                </a:solidFill>
              </a:rPr>
              <a:t>html</a:t>
            </a:r>
            <a:r>
              <a:rPr lang="zh-CN" altLang="en-US" sz="3600" b="1">
                <a:solidFill>
                  <a:schemeClr val="bg1"/>
                </a:solidFill>
              </a:rPr>
              <a:t>基础</a:t>
            </a: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6140" cy="68980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CSS(cascading style sheet) 汉译为层叠样式表,是用于控制网页样式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</a:rPr>
              <a:t>基础 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选择符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2766695" y="2225040"/>
            <a:ext cx="6657975" cy="3766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</a:rPr>
              <a:t>CSS基本选择符：类型选择符、id选择符、class选择符(类选择符)</a:t>
            </a:r>
          </a:p>
          <a:p>
            <a:pPr>
              <a:lnSpc>
                <a:spcPct val="13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</a:rPr>
              <a:t>Css选择符分类：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zh-CN" altLang="en-US" sz="1400" b="1">
                <a:solidFill>
                  <a:schemeClr val="bg1"/>
                </a:solidFill>
              </a:rPr>
              <a:t>类型选择符（标记选择器）</a:t>
            </a:r>
            <a:endParaRPr lang="zh-CN" altLang="en-US" sz="140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</a:rPr>
              <a:t>    </a:t>
            </a:r>
            <a:r>
              <a:rPr lang="zh-CN" altLang="en-US" sz="1400" b="1">
                <a:solidFill>
                  <a:schemeClr val="bg1"/>
                </a:solidFill>
              </a:rPr>
              <a:t>类选择符 （class选择符）</a:t>
            </a:r>
          </a:p>
          <a:p>
            <a:pPr>
              <a:lnSpc>
                <a:spcPct val="130000"/>
              </a:lnSpc>
            </a:pPr>
            <a:r>
              <a:rPr lang="zh-CN" altLang="en-US" sz="1400" b="1">
                <a:solidFill>
                  <a:schemeClr val="bg1"/>
                </a:solidFill>
              </a:rPr>
              <a:t>    ID选择符 （id选择器）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</a:rPr>
              <a:t>    </a:t>
            </a:r>
            <a:r>
              <a:rPr lang="zh-CN" altLang="en-US" sz="1400" b="1">
                <a:solidFill>
                  <a:schemeClr val="bg1"/>
                </a:solidFill>
              </a:rPr>
              <a:t>伪类选择器</a:t>
            </a:r>
            <a:endParaRPr lang="zh-CN" altLang="en-US" sz="140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</a:rPr>
              <a:t>   </a:t>
            </a:r>
            <a:r>
              <a:rPr lang="zh-CN" altLang="en-US" sz="1400" b="1">
                <a:solidFill>
                  <a:schemeClr val="bg1"/>
                </a:solidFill>
              </a:rPr>
              <a:t> 通配符（*）设置全局属性</a:t>
            </a:r>
          </a:p>
          <a:p>
            <a:pPr>
              <a:lnSpc>
                <a:spcPct val="130000"/>
              </a:lnSpc>
            </a:pPr>
            <a:r>
              <a:rPr lang="zh-CN" altLang="en-US" sz="1400" b="1">
                <a:solidFill>
                  <a:schemeClr val="bg1"/>
                </a:solidFill>
              </a:rPr>
              <a:t>    群组选择符（集合选择器）</a:t>
            </a:r>
          </a:p>
          <a:p>
            <a:pPr>
              <a:lnSpc>
                <a:spcPct val="130000"/>
              </a:lnSpc>
            </a:pPr>
            <a:r>
              <a:rPr lang="zh-CN" altLang="en-US" sz="1400" b="1">
                <a:solidFill>
                  <a:schemeClr val="bg1"/>
                </a:solidFill>
              </a:rPr>
              <a:t>    包含选择符（后代选择器）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bg1"/>
                </a:solidFill>
              </a:rPr>
              <a:t>    </a:t>
            </a:r>
            <a:r>
              <a:rPr lang="zh-CN" altLang="en-US" sz="1400">
                <a:solidFill>
                  <a:schemeClr val="bg2">
                    <a:lumMod val="50000"/>
                  </a:schemeClr>
                </a:solidFill>
              </a:rPr>
              <a:t>属性选择符</a:t>
            </a:r>
          </a:p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</a:rPr>
              <a:t>    伪对象选择符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CSS(cascading style sheet) 汉译为层叠样式表,是用于控制网页样式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</a:rPr>
              <a:t>基础 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选择符权重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2587625" y="1477645"/>
            <a:ext cx="6657975" cy="511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ss中用四位数字表示权重，</a:t>
            </a:r>
          </a:p>
          <a:p>
            <a:pPr>
              <a:lnSpc>
                <a:spcPct val="170000"/>
              </a:lnSpc>
            </a:pPr>
            <a:r>
              <a:rPr lang="zh-CN" altLang="en-US" sz="1400">
                <a:solidFill>
                  <a:schemeClr val="bg1"/>
                </a:solidFill>
              </a:rPr>
              <a:t>    权重规则：HTML标签(类型选择符)的权重是1，class的权重是10，id的权重是100。</a:t>
            </a:r>
          </a:p>
          <a:p>
            <a:pPr>
              <a:lnSpc>
                <a:spcPct val="170000"/>
              </a:lnSpc>
            </a:pPr>
            <a:r>
              <a:rPr lang="zh-CN" altLang="en-US" sz="1400">
                <a:solidFill>
                  <a:schemeClr val="bg1"/>
                </a:solidFill>
              </a:rPr>
              <a:t>    类型选择符的权重为0001</a:t>
            </a:r>
          </a:p>
          <a:p>
            <a:pPr>
              <a:lnSpc>
                <a:spcPct val="170000"/>
              </a:lnSpc>
            </a:pPr>
            <a:r>
              <a:rPr lang="zh-CN" altLang="en-US" sz="1400">
                <a:solidFill>
                  <a:schemeClr val="bg1"/>
                </a:solidFill>
              </a:rPr>
              <a:t>    class选择符的权重为0010</a:t>
            </a:r>
          </a:p>
          <a:p>
            <a:pPr>
              <a:lnSpc>
                <a:spcPct val="170000"/>
              </a:lnSpc>
            </a:pPr>
            <a:r>
              <a:rPr lang="zh-CN" altLang="en-US" sz="1400">
                <a:solidFill>
                  <a:schemeClr val="bg1"/>
                </a:solidFill>
              </a:rPr>
              <a:t>    id选择符的权重为0100</a:t>
            </a:r>
          </a:p>
          <a:p>
            <a:pPr>
              <a:lnSpc>
                <a:spcPct val="170000"/>
              </a:lnSpc>
            </a:pPr>
            <a:r>
              <a:rPr lang="zh-CN" altLang="en-US" sz="1400">
                <a:solidFill>
                  <a:schemeClr val="bg1"/>
                </a:solidFill>
              </a:rPr>
              <a:t>    属性选择符的权重为0010</a:t>
            </a:r>
          </a:p>
          <a:p>
            <a:pPr>
              <a:lnSpc>
                <a:spcPct val="170000"/>
              </a:lnSpc>
            </a:pPr>
            <a:r>
              <a:rPr lang="zh-CN" altLang="en-US" sz="1400">
                <a:solidFill>
                  <a:schemeClr val="bg1"/>
                </a:solidFill>
              </a:rPr>
              <a:t>    伪类选择符的权重为0010</a:t>
            </a:r>
          </a:p>
          <a:p>
            <a:pPr>
              <a:lnSpc>
                <a:spcPct val="170000"/>
              </a:lnSpc>
            </a:pPr>
            <a:r>
              <a:rPr lang="zh-CN" altLang="en-US" sz="1400">
                <a:solidFill>
                  <a:schemeClr val="bg1"/>
                </a:solidFill>
              </a:rPr>
              <a:t>    伪元素（对象）选择符的权重为0001</a:t>
            </a:r>
          </a:p>
          <a:p>
            <a:pPr>
              <a:lnSpc>
                <a:spcPct val="170000"/>
              </a:lnSpc>
            </a:pPr>
            <a:r>
              <a:rPr lang="zh-CN" altLang="en-US" sz="1400">
                <a:solidFill>
                  <a:schemeClr val="bg1"/>
                </a:solidFill>
              </a:rPr>
              <a:t>    包含选择符的权重：为包含选择符的权重之和</a:t>
            </a:r>
          </a:p>
          <a:p>
            <a:pPr>
              <a:lnSpc>
                <a:spcPct val="170000"/>
              </a:lnSpc>
            </a:pPr>
            <a:r>
              <a:rPr lang="zh-CN" altLang="en-US" sz="1400">
                <a:solidFill>
                  <a:schemeClr val="bg1"/>
                </a:solidFill>
              </a:rPr>
              <a:t>    内联样式的权重为1000</a:t>
            </a:r>
          </a:p>
          <a:p>
            <a:pPr>
              <a:lnSpc>
                <a:spcPct val="170000"/>
              </a:lnSpc>
            </a:pPr>
            <a:r>
              <a:rPr lang="zh-CN" altLang="en-US" sz="1400">
                <a:solidFill>
                  <a:schemeClr val="bg1"/>
                </a:solidFill>
              </a:rPr>
              <a:t>    继承样式的权重为0000</a:t>
            </a:r>
          </a:p>
          <a:p>
            <a:pPr>
              <a:lnSpc>
                <a:spcPct val="170000"/>
              </a:lnSpc>
            </a:pPr>
            <a:r>
              <a:rPr lang="zh-CN" altLang="en-US" sz="1400">
                <a:solidFill>
                  <a:schemeClr val="bg1"/>
                </a:solidFill>
              </a:rPr>
              <a:t>    群组集合选择符权重为他本身</a:t>
            </a:r>
          </a:p>
          <a:p>
            <a:pPr>
              <a:lnSpc>
                <a:spcPct val="170000"/>
              </a:lnSpc>
            </a:pPr>
            <a:r>
              <a:rPr lang="zh-CN" altLang="en-US" sz="1400">
                <a:solidFill>
                  <a:schemeClr val="bg1"/>
                </a:solidFill>
              </a:rPr>
              <a:t>     </a:t>
            </a:r>
            <a:r>
              <a:rPr lang="zh-CN" altLang="en-US" sz="1400">
                <a:solidFill>
                  <a:srgbClr val="E73A1C"/>
                </a:solidFill>
              </a:rPr>
              <a:t>注：如果权重相同时，则执行后写的样式</a:t>
            </a:r>
            <a:r>
              <a:rPr lang="zh-CN" altLang="en-US" sz="1400">
                <a:solidFill>
                  <a:schemeClr val="bg1"/>
                </a:solidFill>
              </a:rPr>
              <a:t>；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CSS(cascading style sheet) 汉译为层叠样式表,是用于控制网页样式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</a:rPr>
              <a:t>基础 </a:t>
            </a:r>
            <a:r>
              <a:rPr lang="en-US" altLang="zh-CN" sz="2800" b="1" dirty="0">
                <a:solidFill>
                  <a:schemeClr val="bg1"/>
                </a:solidFill>
              </a:rPr>
              <a:t>——css</a:t>
            </a:r>
            <a:r>
              <a:rPr lang="zh-CN" altLang="en-US" sz="2800" b="1" dirty="0">
                <a:solidFill>
                  <a:schemeClr val="bg1"/>
                </a:solidFill>
              </a:rPr>
              <a:t>层叠性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2767330" y="2781300"/>
            <a:ext cx="6657975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>
                <a:solidFill>
                  <a:schemeClr val="bg1"/>
                </a:solidFill>
              </a:rPr>
              <a:t>css层叠指的是样式的优先级，当产生冲突时以优先级高的为准。</a:t>
            </a:r>
          </a:p>
          <a:p>
            <a:pPr>
              <a:lnSpc>
                <a:spcPct val="18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80000"/>
              </a:lnSpc>
            </a:pPr>
            <a:r>
              <a:rPr lang="zh-CN" altLang="en-US" sz="1400">
                <a:solidFill>
                  <a:schemeClr val="bg1"/>
                </a:solidFill>
              </a:rPr>
              <a:t>1. 开发者样式&gt;读者样式&gt;浏览器样式（除非使用!important标记 ）</a:t>
            </a:r>
          </a:p>
          <a:p>
            <a:pPr>
              <a:lnSpc>
                <a:spcPct val="180000"/>
              </a:lnSpc>
            </a:pPr>
            <a:r>
              <a:rPr lang="zh-CN" altLang="en-US" sz="1400">
                <a:solidFill>
                  <a:schemeClr val="bg1"/>
                </a:solidFill>
              </a:rPr>
              <a:t>2. id选择符&gt;（伪）类选择符&gt;元素选择符</a:t>
            </a:r>
          </a:p>
          <a:p>
            <a:pPr>
              <a:lnSpc>
                <a:spcPct val="180000"/>
              </a:lnSpc>
            </a:pPr>
            <a:r>
              <a:rPr lang="zh-CN" altLang="en-US" sz="1400">
                <a:solidFill>
                  <a:schemeClr val="bg1"/>
                </a:solidFill>
              </a:rPr>
              <a:t>3. 权重相同时取后面定义的样式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238355" cy="6915150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本章学习目标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3865245" y="2224405"/>
            <a:ext cx="767651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6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：表单的实现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algn="l">
              <a:lnSpc>
                <a:spcPct val="26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样式表</a:t>
            </a:r>
          </a:p>
          <a:p>
            <a:pPr algn="l">
              <a:lnSpc>
                <a:spcPct val="26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zh-CN" altLang="en-US" sz="2000" dirty="0">
                <a:solidFill>
                  <a:schemeClr val="bg1"/>
                </a:solidFill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</a:rPr>
              <a:t>css</a:t>
            </a:r>
            <a:r>
              <a:rPr lang="zh-CN" altLang="en-US" sz="2000" dirty="0">
                <a:solidFill>
                  <a:schemeClr val="bg1"/>
                </a:solidFill>
              </a:rPr>
              <a:t>选择符</a:t>
            </a:r>
          </a:p>
          <a:p>
            <a:pPr algn="l">
              <a:lnSpc>
                <a:spcPct val="26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4</a:t>
            </a:r>
            <a:r>
              <a:rPr lang="zh-CN" altLang="en-US" sz="2000" dirty="0">
                <a:solidFill>
                  <a:schemeClr val="bg1"/>
                </a:solidFill>
              </a:rPr>
              <a:t>：页面外围结构搭建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表单标签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2533650" y="1776730"/>
            <a:ext cx="767651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60000"/>
              </a:lnSpc>
            </a:pPr>
            <a:r>
              <a:rPr sz="2000" dirty="0">
                <a:solidFill>
                  <a:schemeClr val="bg1"/>
                </a:solidFill>
              </a:rPr>
              <a:t>&lt;form&gt;&lt;/form&gt;</a:t>
            </a:r>
          </a:p>
          <a:p>
            <a:pPr algn="l">
              <a:lnSpc>
                <a:spcPct val="260000"/>
              </a:lnSpc>
            </a:pPr>
            <a:r>
              <a:rPr sz="2000" dirty="0">
                <a:solidFill>
                  <a:schemeClr val="bg1"/>
                </a:solidFill>
              </a:rPr>
              <a:t>	属性 ： </a:t>
            </a:r>
          </a:p>
          <a:p>
            <a:pPr algn="l">
              <a:lnSpc>
                <a:spcPct val="260000"/>
              </a:lnSpc>
            </a:pPr>
            <a:r>
              <a:rPr sz="2000" dirty="0">
                <a:solidFill>
                  <a:schemeClr val="bg1"/>
                </a:solidFill>
              </a:rPr>
              <a:t>		action = '接口地址'</a:t>
            </a:r>
          </a:p>
          <a:p>
            <a:pPr algn="l">
              <a:lnSpc>
                <a:spcPct val="260000"/>
              </a:lnSpc>
            </a:pPr>
            <a:r>
              <a:rPr sz="2000" dirty="0">
                <a:solidFill>
                  <a:schemeClr val="bg1"/>
                </a:solidFill>
              </a:rPr>
              <a:t>		method = 'get / post'</a:t>
            </a:r>
          </a:p>
          <a:p>
            <a:pPr algn="l">
              <a:lnSpc>
                <a:spcPct val="260000"/>
              </a:lnSpc>
            </a:pPr>
            <a:r>
              <a:rPr sz="2000" dirty="0">
                <a:solidFill>
                  <a:schemeClr val="bg1"/>
                </a:solidFill>
              </a:rPr>
              <a:t>		name = '表单名称'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表单控件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1893570" y="2091055"/>
            <a:ext cx="8416925" cy="3363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&lt;input&gt;</a:t>
            </a:r>
          </a:p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	属性：</a:t>
            </a:r>
          </a:p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		type = '控件类型'</a:t>
            </a:r>
          </a:p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		name：属性标识表单域的名称；</a:t>
            </a:r>
          </a:p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		Value：属性定义表单域的默认值，其他属性根据type的不同而有所变化。</a:t>
            </a:r>
          </a:p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		maxlength：控制最多输入的字符数，</a:t>
            </a:r>
          </a:p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		Size：控制框的宽度（以字符为单位）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表单控件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3417570" y="1754505"/>
            <a:ext cx="6296025" cy="4765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1）文本框</a:t>
            </a:r>
          </a:p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	&lt;input type="text" value="默认值"/&gt;</a:t>
            </a:r>
          </a:p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2)密码框</a:t>
            </a:r>
          </a:p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	&lt;input type="password" /&gt;</a:t>
            </a:r>
          </a:p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3)提交按钮</a:t>
            </a:r>
          </a:p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	&lt;input type="submit" value="按钮内容" /&gt;</a:t>
            </a:r>
          </a:p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4)重置按钮</a:t>
            </a:r>
          </a:p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	&lt;input type="reset" value="按钮内容" /&gt;</a:t>
            </a:r>
          </a:p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5)空按钮</a:t>
            </a:r>
          </a:p>
          <a:p>
            <a:pPr algn="l">
              <a:lnSpc>
                <a:spcPct val="190000"/>
              </a:lnSpc>
            </a:pPr>
            <a:r>
              <a:rPr sz="1600" dirty="0">
                <a:solidFill>
                  <a:schemeClr val="bg1"/>
                </a:solidFill>
              </a:rPr>
              <a:t>	&lt;input type="button" value="按钮内容" /&gt;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CSS(cascading style sheet) 汉译为层叠样式表,是用于控制网页样式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</a:rPr>
              <a:t>基础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2630805" y="2534920"/>
            <a:ext cx="863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CSS(cascading style sheet) 汉译为层叠样式表,是用于控制网页样式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40740" y="1987550"/>
            <a:ext cx="2613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</a:rPr>
              <a:t>1</a:t>
            </a:r>
            <a:r>
              <a:rPr lang="zh-CN" altLang="en-US" sz="2000" b="1">
                <a:solidFill>
                  <a:schemeClr val="bg1"/>
                </a:solidFill>
              </a:rPr>
              <a:t>：什么是</a:t>
            </a:r>
            <a:r>
              <a:rPr lang="en-US" altLang="zh-CN" sz="2000" b="1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7165" y="3487113"/>
            <a:ext cx="863409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格式：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选择器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 :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 ;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: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}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单位：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px  -&gt;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像素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 pixel )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%   -&gt; 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百分比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基本样式：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width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height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background-color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66750">
              <a:spcBef>
                <a:spcPts val="6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注释：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/*  CSS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注释的内容  *</a:t>
            </a: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40740" y="3224530"/>
            <a:ext cx="2613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</a:rPr>
              <a:t>：</a:t>
            </a:r>
            <a:r>
              <a:rPr lang="en-US" altLang="zh-CN" sz="2000" b="1" dirty="0" err="1">
                <a:solidFill>
                  <a:schemeClr val="bg1"/>
                </a:solidFill>
              </a:rPr>
              <a:t>css</a:t>
            </a:r>
            <a:r>
              <a:rPr lang="zh-CN" altLang="en-US" sz="2000" b="1" dirty="0">
                <a:solidFill>
                  <a:schemeClr val="bg1"/>
                </a:solidFill>
              </a:rPr>
              <a:t>语法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CSS(cascading style sheet) 汉译为层叠样式表,是用于控制网页样式</a:t>
            </a:r>
          </a:p>
        </p:txBody>
      </p:sp>
      <p:sp>
        <p:nvSpPr>
          <p:cNvPr id="4" name="矩形 3"/>
          <p:cNvSpPr/>
          <p:nvPr/>
        </p:nvSpPr>
        <p:spPr>
          <a:xfrm>
            <a:off x="-19685" y="440063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内联样式与内部样式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0" name="文本框 9"/>
          <p:cNvSpPr txBox="1"/>
          <p:nvPr/>
        </p:nvSpPr>
        <p:spPr>
          <a:xfrm>
            <a:off x="1680341" y="3958143"/>
            <a:ext cx="9410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：内部样式表</a:t>
            </a:r>
          </a:p>
          <a:p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&lt;style type="text/css"&gt;</a:t>
            </a:r>
          </a:p>
          <a:p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         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		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css语句 </a:t>
            </a:r>
          </a:p>
          <a:p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</a:rPr>
              <a:t> &lt;/style&gt;</a:t>
            </a:r>
          </a:p>
          <a:p>
            <a:endParaRPr lang="zh-CN" altLang="en-US" b="1" dirty="0">
              <a:solidFill>
                <a:schemeClr val="bg1"/>
              </a:solidFill>
            </a:endParaRP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：内联样式表</a:t>
            </a:r>
          </a:p>
          <a:p>
            <a:endParaRPr lang="zh-CN" altLang="en-US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en-US" altLang="zh-CN" b="1" dirty="0" err="1">
                <a:solidFill>
                  <a:schemeClr val="bg2">
                    <a:lumMod val="75000"/>
                  </a:schemeClr>
                </a:solidFill>
              </a:rPr>
              <a:t>标签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    style="属性1:值1;属性2:值2; ……"&gt;&lt;/</a:t>
            </a:r>
            <a:r>
              <a:rPr lang="en-US" altLang="zh-CN" b="1" dirty="0" err="1">
                <a:solidFill>
                  <a:schemeClr val="bg2">
                    <a:lumMod val="75000"/>
                  </a:schemeClr>
                </a:solidFill>
              </a:rPr>
              <a:t>标签</a:t>
            </a:r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876D69-6C71-47FE-885B-7C4061C2D0E8}"/>
              </a:ext>
            </a:extLst>
          </p:cNvPr>
          <p:cNvSpPr txBox="1"/>
          <p:nvPr/>
        </p:nvSpPr>
        <p:spPr>
          <a:xfrm>
            <a:off x="-19685" y="1591709"/>
            <a:ext cx="7835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内联（行内、行间）样式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标签上添加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style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属性来实现的</a:t>
            </a:r>
            <a:endParaRPr lang="en-US" altLang="zh-CN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内部样式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&lt;style&gt;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标签内添加的样式</a:t>
            </a:r>
            <a:endParaRPr lang="en-US" altLang="zh-CN" sz="16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</a:t>
            </a:r>
            <a:r>
              <a:rPr lang="zh-CN" altLang="en-US" sz="14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注：内部样式的优点，可以复用代码</a:t>
            </a:r>
            <a:r>
              <a:rPr lang="en-US" altLang="zh-CN" sz="16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1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54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CSS(cascading style sheet) 汉译为层叠样式表,是用于控制网页样式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外部样式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0" name="文本框 9"/>
          <p:cNvSpPr txBox="1"/>
          <p:nvPr/>
        </p:nvSpPr>
        <p:spPr>
          <a:xfrm>
            <a:off x="1075055" y="1784985"/>
            <a:ext cx="94107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spcBef>
                <a:spcPts val="6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&lt;link&gt;</a:t>
            </a:r>
            <a:r>
              <a:rPr lang="zh-CN" altLang="en-US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rel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	</a:t>
            </a:r>
            <a:r>
              <a:rPr lang="en-US" altLang="zh-CN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href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@import</a:t>
            </a:r>
          </a:p>
          <a:p>
            <a:pPr defTabSz="666750">
              <a:spcBef>
                <a:spcPts val="6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注：这种方式有很多问题，不建议使用。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endParaRPr lang="en-US" altLang="zh-CN" sz="2000" b="1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666750">
              <a:spcBef>
                <a:spcPts val="6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685" y="0"/>
            <a:ext cx="12231370" cy="6898005"/>
          </a:xfrm>
          <a:prstGeom prst="rect">
            <a:avLst/>
          </a:prstGeom>
          <a:solidFill>
            <a:srgbClr val="232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CSS(cascading style sheet) 汉译为层叠样式表,是用于控制网页样式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820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98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css</a:t>
            </a:r>
            <a:r>
              <a:rPr lang="zh-CN" altLang="en-US" sz="2800" b="1" dirty="0">
                <a:solidFill>
                  <a:schemeClr val="bg1"/>
                </a:solidFill>
              </a:rPr>
              <a:t>基础 </a:t>
            </a:r>
            <a:r>
              <a:rPr lang="en-US" altLang="zh-CN" sz="2800" b="1" dirty="0">
                <a:solidFill>
                  <a:schemeClr val="bg1"/>
                </a:solidFill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</a:rPr>
              <a:t>样式表权重</a:t>
            </a: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10" name="文本框 9"/>
          <p:cNvSpPr txBox="1"/>
          <p:nvPr/>
        </p:nvSpPr>
        <p:spPr>
          <a:xfrm>
            <a:off x="1463040" y="2688590"/>
            <a:ext cx="9410700" cy="252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20000"/>
              </a:lnSpc>
            </a:pPr>
            <a:r>
              <a:rPr>
                <a:solidFill>
                  <a:schemeClr val="bg1"/>
                </a:solidFill>
              </a:rPr>
              <a:t>1）内联样式表的优先级别最高</a:t>
            </a:r>
          </a:p>
          <a:p>
            <a:pPr>
              <a:lnSpc>
                <a:spcPct val="220000"/>
              </a:lnSpc>
            </a:pPr>
            <a:r>
              <a:rPr>
                <a:solidFill>
                  <a:schemeClr val="bg1"/>
                </a:solidFill>
              </a:rPr>
              <a:t>2）内部样式表与外部样式表的优先级和书写的顺序有关，后书写的优先级别高。</a:t>
            </a:r>
          </a:p>
          <a:p>
            <a:pPr>
              <a:lnSpc>
                <a:spcPct val="220000"/>
              </a:lnSpc>
            </a:pPr>
            <a:r>
              <a:rPr>
                <a:solidFill>
                  <a:schemeClr val="bg1"/>
                </a:solidFill>
              </a:rPr>
              <a:t>3）同在一个样式表中的优先级和书写的顺序也有关，后书写的优先级别高。(被覆盖的只是相同属性的样式)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912</Words>
  <Application>Microsoft Office PowerPoint</Application>
  <PresentationFormat>宽屏</PresentationFormat>
  <Paragraphs>128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微软雅黑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WanLi_Pc</cp:lastModifiedBy>
  <cp:revision>305</cp:revision>
  <dcterms:created xsi:type="dcterms:W3CDTF">2015-08-05T01:47:00Z</dcterms:created>
  <dcterms:modified xsi:type="dcterms:W3CDTF">2020-04-10T05:48:28Z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