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8" r:id="rId10"/>
    <p:sldId id="275" r:id="rId11"/>
    <p:sldId id="276" r:id="rId12"/>
    <p:sldId id="270" r:id="rId13"/>
    <p:sldId id="271" r:id="rId14"/>
    <p:sldId id="279" r:id="rId15"/>
    <p:sldId id="264" r:id="rId16"/>
    <p:sldId id="278" r:id="rId17"/>
    <p:sldId id="267" r:id="rId18"/>
    <p:sldId id="28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30"/>
    <p:restoredTop sz="74508" autoAdjust="0"/>
  </p:normalViewPr>
  <p:slideViewPr>
    <p:cSldViewPr snapToGrid="0" snapToObjects="1">
      <p:cViewPr varScale="1">
        <p:scale>
          <a:sx n="71" d="100"/>
          <a:sy n="71" d="100"/>
        </p:scale>
        <p:origin x="58" y="10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50727-92B0-8045-9855-3A6FFC1FE122}"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5BAF6-7E9C-7E43-B884-0DA1A318AC7A}" type="slidenum">
              <a:rPr lang="en-US" smtClean="0"/>
              <a:t>‹#›</a:t>
            </a:fld>
            <a:endParaRPr lang="en-US"/>
          </a:p>
        </p:txBody>
      </p:sp>
    </p:spTree>
    <p:extLst>
      <p:ext uri="{BB962C8B-B14F-4D97-AF65-F5344CB8AC3E}">
        <p14:creationId xmlns:p14="http://schemas.microsoft.com/office/powerpoint/2010/main" val="148529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65BAF6-7E9C-7E43-B884-0DA1A318AC7A}" type="slidenum">
              <a:rPr lang="en-US" smtClean="0"/>
              <a:t>3</a:t>
            </a:fld>
            <a:endParaRPr lang="en-US"/>
          </a:p>
        </p:txBody>
      </p:sp>
    </p:spTree>
    <p:extLst>
      <p:ext uri="{BB962C8B-B14F-4D97-AF65-F5344CB8AC3E}">
        <p14:creationId xmlns:p14="http://schemas.microsoft.com/office/powerpoint/2010/main" val="201593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4</a:t>
            </a:fld>
            <a:endParaRPr lang="en-US"/>
          </a:p>
        </p:txBody>
      </p:sp>
    </p:spTree>
    <p:extLst>
      <p:ext uri="{BB962C8B-B14F-4D97-AF65-F5344CB8AC3E}">
        <p14:creationId xmlns:p14="http://schemas.microsoft.com/office/powerpoint/2010/main" val="411972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Camel Context is the integration world where messages are routed from one endpoint to another, possibly enriched/transformed.</a:t>
            </a:r>
          </a:p>
          <a:p>
            <a:pPr marL="228600" indent="-228600">
              <a:buAutoNum type="arabicPeriod"/>
            </a:pPr>
            <a:r>
              <a:rPr lang="en-AU" dirty="0"/>
              <a:t>Input messages are passed into this context and response messages are taken from this context</a:t>
            </a:r>
          </a:p>
          <a:p>
            <a:pPr marL="228600" indent="-228600">
              <a:buAutoNum type="arabicPeriod"/>
            </a:pPr>
            <a:r>
              <a:rPr lang="en-AU" dirty="0"/>
              <a:t>This is where you implement our integrations through use of EIPs.</a:t>
            </a:r>
          </a:p>
          <a:p>
            <a:pPr marL="228600" indent="-228600">
              <a:buAutoNum type="arabicPeriod"/>
            </a:pPr>
            <a:r>
              <a:rPr lang="en-AU" dirty="0"/>
              <a:t>Camel has implemented most of these EIPs and you wire them together</a:t>
            </a:r>
          </a:p>
        </p:txBody>
      </p:sp>
      <p:sp>
        <p:nvSpPr>
          <p:cNvPr id="4" name="Slide Number Placeholder 3"/>
          <p:cNvSpPr>
            <a:spLocks noGrp="1"/>
          </p:cNvSpPr>
          <p:nvPr>
            <p:ph type="sldNum" sz="quarter" idx="5"/>
          </p:nvPr>
        </p:nvSpPr>
        <p:spPr/>
        <p:txBody>
          <a:bodyPr/>
          <a:lstStyle/>
          <a:p>
            <a:fld id="{E965BAF6-7E9C-7E43-B884-0DA1A318AC7A}" type="slidenum">
              <a:rPr lang="en-US" smtClean="0"/>
              <a:t>11</a:t>
            </a:fld>
            <a:endParaRPr lang="en-US"/>
          </a:p>
        </p:txBody>
      </p:sp>
    </p:spTree>
    <p:extLst>
      <p:ext uri="{BB962C8B-B14F-4D97-AF65-F5344CB8AC3E}">
        <p14:creationId xmlns:p14="http://schemas.microsoft.com/office/powerpoint/2010/main" val="82094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12</a:t>
            </a:fld>
            <a:endParaRPr lang="en-US"/>
          </a:p>
        </p:txBody>
      </p:sp>
    </p:spTree>
    <p:extLst>
      <p:ext uri="{BB962C8B-B14F-4D97-AF65-F5344CB8AC3E}">
        <p14:creationId xmlns:p14="http://schemas.microsoft.com/office/powerpoint/2010/main" val="6553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Orders API is a fictitious web site that contains imaginary catalogue whose items are shoes. The API is so lean that it relies on other third party APIs to complete the order details</a:t>
            </a:r>
          </a:p>
          <a:p>
            <a:pPr marL="228600" indent="-228600">
              <a:buAutoNum type="arabicPeriod"/>
            </a:pPr>
            <a:r>
              <a:rPr lang="en-AU" dirty="0"/>
              <a:t>Order details are broken into Customer Details which include, customer delivery address, customer payment details and details of the Order Items which include more detailed descriptions, and the availability of the items from a warehouse</a:t>
            </a:r>
          </a:p>
          <a:p>
            <a:pPr marL="228600" indent="-228600">
              <a:buAutoNum type="arabicPeriod"/>
            </a:pPr>
            <a:r>
              <a:rPr lang="en-AU" dirty="0"/>
              <a:t>There is an optional </a:t>
            </a:r>
            <a:r>
              <a:rPr lang="en-AU" dirty="0" err="1"/>
              <a:t>PubSub</a:t>
            </a:r>
            <a:r>
              <a:rPr lang="en-AU" dirty="0"/>
              <a:t> channel – Event Sourcing where the order is logged.</a:t>
            </a:r>
          </a:p>
          <a:p>
            <a:pPr marL="228600" indent="-228600">
              <a:buAutoNum type="arabicPeriod"/>
            </a:pPr>
            <a:endParaRPr lang="en-AU" dirty="0"/>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15</a:t>
            </a:fld>
            <a:endParaRPr lang="en-US"/>
          </a:p>
        </p:txBody>
      </p:sp>
    </p:spTree>
    <p:extLst>
      <p:ext uri="{BB962C8B-B14F-4D97-AF65-F5344CB8AC3E}">
        <p14:creationId xmlns:p14="http://schemas.microsoft.com/office/powerpoint/2010/main" val="205430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17</a:t>
            </a:fld>
            <a:endParaRPr lang="en-US"/>
          </a:p>
        </p:txBody>
      </p:sp>
    </p:spTree>
    <p:extLst>
      <p:ext uri="{BB962C8B-B14F-4D97-AF65-F5344CB8AC3E}">
        <p14:creationId xmlns:p14="http://schemas.microsoft.com/office/powerpoint/2010/main" val="184215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18</a:t>
            </a:fld>
            <a:endParaRPr lang="en-US"/>
          </a:p>
        </p:txBody>
      </p:sp>
    </p:spTree>
    <p:extLst>
      <p:ext uri="{BB962C8B-B14F-4D97-AF65-F5344CB8AC3E}">
        <p14:creationId xmlns:p14="http://schemas.microsoft.com/office/powerpoint/2010/main" val="240346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700D-5ACF-6B40-9CDB-EF47B6405134}"/>
              </a:ext>
            </a:extLst>
          </p:cNvPr>
          <p:cNvSpPr>
            <a:spLocks noGrp="1"/>
          </p:cNvSpPr>
          <p:nvPr>
            <p:ph type="ctrTitle"/>
          </p:nvPr>
        </p:nvSpPr>
        <p:spPr>
          <a:xfrm>
            <a:off x="2589213" y="2421116"/>
            <a:ext cx="8915399" cy="2356265"/>
          </a:xfrm>
        </p:spPr>
        <p:txBody>
          <a:bodyPr/>
          <a:lstStyle/>
          <a:p>
            <a:endParaRPr lang="en-US" dirty="0"/>
          </a:p>
        </p:txBody>
      </p:sp>
      <p:sp>
        <p:nvSpPr>
          <p:cNvPr id="3" name="Subtitle 2">
            <a:extLst>
              <a:ext uri="{FF2B5EF4-FFF2-40B4-BE49-F238E27FC236}">
                <a16:creationId xmlns:a16="http://schemas.microsoft.com/office/drawing/2014/main" id="{4E983454-D85B-2740-B3C0-90B217A549AC}"/>
              </a:ext>
            </a:extLst>
          </p:cNvPr>
          <p:cNvSpPr>
            <a:spLocks noGrp="1"/>
          </p:cNvSpPr>
          <p:nvPr>
            <p:ph type="subTitle" idx="1"/>
          </p:nvPr>
        </p:nvSpPr>
        <p:spPr/>
        <p:txBody>
          <a:bodyPr/>
          <a:lstStyle/>
          <a:p>
            <a:r>
              <a:rPr lang="en-US" dirty="0"/>
              <a:t>Welcome to Apache Camel Brown Bag</a:t>
            </a:r>
          </a:p>
        </p:txBody>
      </p:sp>
      <p:pic>
        <p:nvPicPr>
          <p:cNvPr id="5" name="Picture 4" descr="A close up of an animal&#10;&#10;Description automatically generated">
            <a:extLst>
              <a:ext uri="{FF2B5EF4-FFF2-40B4-BE49-F238E27FC236}">
                <a16:creationId xmlns:a16="http://schemas.microsoft.com/office/drawing/2014/main" id="{1A22D1F6-C71D-674A-B956-E184B6E49785}"/>
              </a:ext>
            </a:extLst>
          </p:cNvPr>
          <p:cNvPicPr>
            <a:picLocks noChangeAspect="1"/>
          </p:cNvPicPr>
          <p:nvPr/>
        </p:nvPicPr>
        <p:blipFill>
          <a:blip r:embed="rId2"/>
          <a:stretch>
            <a:fillRect/>
          </a:stretch>
        </p:blipFill>
        <p:spPr>
          <a:xfrm>
            <a:off x="5360276" y="2385848"/>
            <a:ext cx="3578935" cy="2335814"/>
          </a:xfrm>
          <a:prstGeom prst="rect">
            <a:avLst/>
          </a:prstGeom>
        </p:spPr>
      </p:pic>
      <p:pic>
        <p:nvPicPr>
          <p:cNvPr id="7" name="Picture 6" descr="A close up of a sign&#10;&#10;Description automatically generated">
            <a:extLst>
              <a:ext uri="{FF2B5EF4-FFF2-40B4-BE49-F238E27FC236}">
                <a16:creationId xmlns:a16="http://schemas.microsoft.com/office/drawing/2014/main" id="{FA966A00-A756-B34F-B2C4-08337F4474BD}"/>
              </a:ext>
            </a:extLst>
          </p:cNvPr>
          <p:cNvPicPr>
            <a:picLocks noChangeAspect="1"/>
          </p:cNvPicPr>
          <p:nvPr/>
        </p:nvPicPr>
        <p:blipFill>
          <a:blip r:embed="rId3"/>
          <a:stretch>
            <a:fillRect/>
          </a:stretch>
        </p:blipFill>
        <p:spPr>
          <a:xfrm>
            <a:off x="2589213" y="2385847"/>
            <a:ext cx="2655449" cy="2356265"/>
          </a:xfrm>
          <a:prstGeom prst="rect">
            <a:avLst/>
          </a:prstGeom>
        </p:spPr>
      </p:pic>
    </p:spTree>
    <p:extLst>
      <p:ext uri="{BB962C8B-B14F-4D97-AF65-F5344CB8AC3E}">
        <p14:creationId xmlns:p14="http://schemas.microsoft.com/office/powerpoint/2010/main" val="173950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a:xfrm>
            <a:off x="2372276" y="253401"/>
            <a:ext cx="8911687" cy="994888"/>
          </a:xfrm>
        </p:spPr>
        <p:txBody>
          <a:bodyPr/>
          <a:lstStyle/>
          <a:p>
            <a:r>
              <a:rPr lang="en-US" dirty="0">
                <a:latin typeface="Bookman Old Style" panose="02050604050505020204" pitchFamily="18" charset="0"/>
              </a:rPr>
              <a:t>Integration with Camel</a:t>
            </a:r>
          </a:p>
        </p:txBody>
      </p:sp>
      <p:pic>
        <p:nvPicPr>
          <p:cNvPr id="10" name="Image" descr="Image">
            <a:extLst>
              <a:ext uri="{FF2B5EF4-FFF2-40B4-BE49-F238E27FC236}">
                <a16:creationId xmlns:a16="http://schemas.microsoft.com/office/drawing/2014/main" id="{1C08B902-E2DF-4991-A83E-6B8468A54E86}"/>
              </a:ext>
            </a:extLst>
          </p:cNvPr>
          <p:cNvPicPr>
            <a:picLocks noChangeAspect="1"/>
          </p:cNvPicPr>
          <p:nvPr/>
        </p:nvPicPr>
        <p:blipFill>
          <a:blip r:embed="rId2">
            <a:extLst/>
          </a:blip>
          <a:stretch>
            <a:fillRect/>
          </a:stretch>
        </p:blipFill>
        <p:spPr>
          <a:xfrm>
            <a:off x="2372276" y="1977665"/>
            <a:ext cx="5647337" cy="994888"/>
          </a:xfrm>
          <a:prstGeom prst="rect">
            <a:avLst/>
          </a:prstGeom>
          <a:ln w="12700">
            <a:miter lim="400000"/>
          </a:ln>
        </p:spPr>
      </p:pic>
      <p:sp>
        <p:nvSpPr>
          <p:cNvPr id="11" name="CamelContext - Camel’s runtime…">
            <a:extLst>
              <a:ext uri="{FF2B5EF4-FFF2-40B4-BE49-F238E27FC236}">
                <a16:creationId xmlns:a16="http://schemas.microsoft.com/office/drawing/2014/main" id="{2F039487-C336-485B-A537-A5870A107CA2}"/>
              </a:ext>
            </a:extLst>
          </p:cNvPr>
          <p:cNvSpPr txBox="1">
            <a:spLocks noGrp="1"/>
          </p:cNvSpPr>
          <p:nvPr/>
        </p:nvSpPr>
        <p:spPr>
          <a:xfrm>
            <a:off x="2372276" y="3701929"/>
            <a:ext cx="3469125" cy="2181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266700" indent="-266700" defTabSz="350520">
              <a:spcBef>
                <a:spcPts val="2500"/>
              </a:spcBef>
              <a:defRPr sz="1920"/>
            </a:pPr>
            <a:r>
              <a:rPr lang="en-AU" dirty="0"/>
              <a:t>Messaging Channel</a:t>
            </a:r>
          </a:p>
          <a:p>
            <a:pPr marL="266700" indent="-266700" defTabSz="350520">
              <a:spcBef>
                <a:spcPts val="2500"/>
              </a:spcBef>
              <a:defRPr sz="1920"/>
            </a:pPr>
            <a:r>
              <a:rPr lang="en-AU" dirty="0"/>
              <a:t>Camel Context </a:t>
            </a:r>
          </a:p>
        </p:txBody>
      </p:sp>
    </p:spTree>
    <p:extLst>
      <p:ext uri="{BB962C8B-B14F-4D97-AF65-F5344CB8AC3E}">
        <p14:creationId xmlns:p14="http://schemas.microsoft.com/office/powerpoint/2010/main" val="301568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a:xfrm>
            <a:off x="2372276" y="200849"/>
            <a:ext cx="8911687" cy="994888"/>
          </a:xfrm>
        </p:spPr>
        <p:txBody>
          <a:bodyPr/>
          <a:lstStyle/>
          <a:p>
            <a:r>
              <a:rPr lang="en-US" dirty="0">
                <a:latin typeface="Bookman Old Style" panose="02050604050505020204" pitchFamily="18" charset="0"/>
              </a:rPr>
              <a:t>Architecture</a:t>
            </a:r>
          </a:p>
        </p:txBody>
      </p:sp>
      <p:pic>
        <p:nvPicPr>
          <p:cNvPr id="9" name="Image" descr="Image">
            <a:extLst>
              <a:ext uri="{FF2B5EF4-FFF2-40B4-BE49-F238E27FC236}">
                <a16:creationId xmlns:a16="http://schemas.microsoft.com/office/drawing/2014/main" id="{00457D2E-AF92-4714-A31C-0AB3C50BD124}"/>
              </a:ext>
            </a:extLst>
          </p:cNvPr>
          <p:cNvPicPr>
            <a:picLocks noChangeAspect="1"/>
          </p:cNvPicPr>
          <p:nvPr/>
        </p:nvPicPr>
        <p:blipFill>
          <a:blip r:embed="rId3">
            <a:extLst/>
          </a:blip>
          <a:stretch>
            <a:fillRect/>
          </a:stretch>
        </p:blipFill>
        <p:spPr>
          <a:xfrm>
            <a:off x="6217921" y="1493981"/>
            <a:ext cx="5378334" cy="3005284"/>
          </a:xfrm>
          <a:prstGeom prst="rect">
            <a:avLst/>
          </a:prstGeom>
          <a:ln w="12700">
            <a:miter lim="400000"/>
          </a:ln>
        </p:spPr>
      </p:pic>
      <p:pic>
        <p:nvPicPr>
          <p:cNvPr id="5" name="Image" descr="Image">
            <a:extLst>
              <a:ext uri="{FF2B5EF4-FFF2-40B4-BE49-F238E27FC236}">
                <a16:creationId xmlns:a16="http://schemas.microsoft.com/office/drawing/2014/main" id="{F3231544-DA6A-49BE-9620-828CED38C3A8}"/>
              </a:ext>
            </a:extLst>
          </p:cNvPr>
          <p:cNvPicPr>
            <a:picLocks noChangeAspect="1"/>
          </p:cNvPicPr>
          <p:nvPr/>
        </p:nvPicPr>
        <p:blipFill>
          <a:blip r:embed="rId4">
            <a:extLst/>
          </a:blip>
          <a:stretch>
            <a:fillRect/>
          </a:stretch>
        </p:blipFill>
        <p:spPr>
          <a:xfrm>
            <a:off x="1289909" y="1481510"/>
            <a:ext cx="4040628" cy="3105978"/>
          </a:xfrm>
          <a:prstGeom prst="rect">
            <a:avLst/>
          </a:prstGeom>
          <a:ln w="12700">
            <a:miter lim="400000"/>
          </a:ln>
        </p:spPr>
      </p:pic>
    </p:spTree>
    <p:extLst>
      <p:ext uri="{BB962C8B-B14F-4D97-AF65-F5344CB8AC3E}">
        <p14:creationId xmlns:p14="http://schemas.microsoft.com/office/powerpoint/2010/main" val="281895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442318" y="238303"/>
            <a:ext cx="8911687" cy="849688"/>
          </a:xfrm>
        </p:spPr>
        <p:txBody>
          <a:bodyPr/>
          <a:lstStyle/>
          <a:p>
            <a:r>
              <a:rPr lang="en-US" dirty="0"/>
              <a:t>Exchange/Message Abstractions</a:t>
            </a:r>
          </a:p>
        </p:txBody>
      </p:sp>
      <p:pic>
        <p:nvPicPr>
          <p:cNvPr id="6" name="Image" descr="Image">
            <a:extLst>
              <a:ext uri="{FF2B5EF4-FFF2-40B4-BE49-F238E27FC236}">
                <a16:creationId xmlns:a16="http://schemas.microsoft.com/office/drawing/2014/main" id="{AFCFDB48-A582-4D71-8553-D4C2932C65FB}"/>
              </a:ext>
            </a:extLst>
          </p:cNvPr>
          <p:cNvPicPr>
            <a:picLocks noChangeAspect="1"/>
          </p:cNvPicPr>
          <p:nvPr/>
        </p:nvPicPr>
        <p:blipFill>
          <a:blip r:embed="rId3">
            <a:extLst/>
          </a:blip>
          <a:stretch>
            <a:fillRect/>
          </a:stretch>
        </p:blipFill>
        <p:spPr>
          <a:xfrm>
            <a:off x="1562964" y="1087991"/>
            <a:ext cx="3556000" cy="3081886"/>
          </a:xfrm>
          <a:prstGeom prst="rect">
            <a:avLst/>
          </a:prstGeom>
          <a:ln w="12700">
            <a:miter lim="400000"/>
          </a:ln>
        </p:spPr>
      </p:pic>
      <p:pic>
        <p:nvPicPr>
          <p:cNvPr id="7" name="Image" descr="Image">
            <a:extLst>
              <a:ext uri="{FF2B5EF4-FFF2-40B4-BE49-F238E27FC236}">
                <a16:creationId xmlns:a16="http://schemas.microsoft.com/office/drawing/2014/main" id="{77C05955-7859-4892-A0C9-74F7F34BFFF0}"/>
              </a:ext>
            </a:extLst>
          </p:cNvPr>
          <p:cNvPicPr>
            <a:picLocks noChangeAspect="1"/>
          </p:cNvPicPr>
          <p:nvPr/>
        </p:nvPicPr>
        <p:blipFill>
          <a:blip r:embed="rId4">
            <a:extLst/>
          </a:blip>
          <a:stretch>
            <a:fillRect/>
          </a:stretch>
        </p:blipFill>
        <p:spPr>
          <a:xfrm>
            <a:off x="7338475" y="1395231"/>
            <a:ext cx="2260600" cy="2318660"/>
          </a:xfrm>
          <a:prstGeom prst="rect">
            <a:avLst/>
          </a:prstGeom>
          <a:ln w="12700">
            <a:miter lim="400000"/>
          </a:ln>
        </p:spPr>
      </p:pic>
      <p:sp>
        <p:nvSpPr>
          <p:cNvPr id="8" name="ExhangeID - unique…">
            <a:extLst>
              <a:ext uri="{FF2B5EF4-FFF2-40B4-BE49-F238E27FC236}">
                <a16:creationId xmlns:a16="http://schemas.microsoft.com/office/drawing/2014/main" id="{A058DBE8-D846-4A43-ABE5-92FADD401B13}"/>
              </a:ext>
            </a:extLst>
          </p:cNvPr>
          <p:cNvSpPr txBox="1">
            <a:spLocks noGrp="1"/>
          </p:cNvSpPr>
          <p:nvPr/>
        </p:nvSpPr>
        <p:spPr>
          <a:xfrm>
            <a:off x="1562964" y="4458136"/>
            <a:ext cx="4513940" cy="2002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50800" tIns="50800" rIns="50800" bIns="50800" anchor="ctr">
            <a:normAutofit fontScale="70000" lnSpcReduction="20000"/>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244475" indent="-244475" defTabSz="321310">
              <a:spcBef>
                <a:spcPts val="2300"/>
              </a:spcBef>
              <a:defRPr sz="1760"/>
            </a:pPr>
            <a:r>
              <a:rPr dirty="0"/>
              <a:t>Ex</a:t>
            </a:r>
            <a:r>
              <a:rPr lang="en-AU" dirty="0"/>
              <a:t>c</a:t>
            </a:r>
            <a:r>
              <a:rPr dirty="0" err="1"/>
              <a:t>hangeID</a:t>
            </a:r>
            <a:r>
              <a:rPr dirty="0"/>
              <a:t> - unique</a:t>
            </a:r>
          </a:p>
          <a:p>
            <a:pPr marL="244475" indent="-244475" defTabSz="321310">
              <a:spcBef>
                <a:spcPts val="2300"/>
              </a:spcBef>
              <a:defRPr sz="1760"/>
            </a:pPr>
            <a:r>
              <a:rPr dirty="0"/>
              <a:t>Message Exchange Pattern - </a:t>
            </a:r>
            <a:r>
              <a:rPr dirty="0" err="1"/>
              <a:t>InOnly</a:t>
            </a:r>
            <a:r>
              <a:rPr dirty="0"/>
              <a:t>, </a:t>
            </a:r>
            <a:r>
              <a:rPr dirty="0" err="1"/>
              <a:t>InOut</a:t>
            </a:r>
            <a:endParaRPr dirty="0"/>
          </a:p>
          <a:p>
            <a:pPr marL="244475" indent="-244475" defTabSz="321310">
              <a:spcBef>
                <a:spcPts val="2300"/>
              </a:spcBef>
              <a:defRPr sz="1760"/>
            </a:pPr>
            <a:r>
              <a:rPr dirty="0"/>
              <a:t>Properties - name/value pairs</a:t>
            </a:r>
          </a:p>
          <a:p>
            <a:pPr marL="244475" indent="-244475" defTabSz="321310">
              <a:spcBef>
                <a:spcPts val="2300"/>
              </a:spcBef>
              <a:defRPr sz="1760"/>
            </a:pPr>
            <a:r>
              <a:rPr dirty="0" err="1"/>
              <a:t>InMessage</a:t>
            </a:r>
            <a:r>
              <a:rPr dirty="0"/>
              <a:t> - Mandatory</a:t>
            </a:r>
          </a:p>
          <a:p>
            <a:pPr marL="244475" indent="-244475" defTabSz="321310">
              <a:spcBef>
                <a:spcPts val="2300"/>
              </a:spcBef>
              <a:defRPr sz="1760"/>
            </a:pPr>
            <a:r>
              <a:rPr dirty="0" err="1"/>
              <a:t>OutMessage</a:t>
            </a:r>
            <a:r>
              <a:rPr dirty="0"/>
              <a:t> - Optional</a:t>
            </a:r>
          </a:p>
        </p:txBody>
      </p:sp>
      <p:sp>
        <p:nvSpPr>
          <p:cNvPr id="9" name="Headers - name/value pairs…">
            <a:extLst>
              <a:ext uri="{FF2B5EF4-FFF2-40B4-BE49-F238E27FC236}">
                <a16:creationId xmlns:a16="http://schemas.microsoft.com/office/drawing/2014/main" id="{4F8EBF08-14FD-43AB-87C4-B20E8B187DAA}"/>
              </a:ext>
            </a:extLst>
          </p:cNvPr>
          <p:cNvSpPr txBox="1"/>
          <p:nvPr/>
        </p:nvSpPr>
        <p:spPr>
          <a:xfrm>
            <a:off x="7342105" y="4461280"/>
            <a:ext cx="4513939" cy="2002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50800" tIns="50800" rIns="50800" bIns="50800" anchor="ctr">
            <a:normAutofit fontScale="70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marL="311150" indent="-311150" algn="l" defTabSz="408940">
              <a:spcBef>
                <a:spcPts val="2900"/>
              </a:spcBef>
              <a:buSzPct val="145000"/>
              <a:buChar char="•"/>
              <a:defRPr sz="2240" b="0"/>
            </a:pPr>
            <a:r>
              <a:rPr dirty="0"/>
              <a:t>Headers - name/value pairs</a:t>
            </a:r>
          </a:p>
          <a:p>
            <a:pPr marL="311150" indent="-311150" algn="l" defTabSz="408940">
              <a:spcBef>
                <a:spcPts val="2900"/>
              </a:spcBef>
              <a:buSzPct val="145000"/>
              <a:buChar char="•"/>
              <a:defRPr sz="2240" b="0"/>
            </a:pPr>
            <a:r>
              <a:rPr dirty="0"/>
              <a:t>Attachments - e.g. email, image </a:t>
            </a:r>
            <a:r>
              <a:rPr dirty="0" err="1"/>
              <a:t>etc</a:t>
            </a:r>
            <a:endParaRPr dirty="0"/>
          </a:p>
          <a:p>
            <a:pPr marL="311150" indent="-311150" algn="l" defTabSz="408940">
              <a:spcBef>
                <a:spcPts val="2900"/>
              </a:spcBef>
              <a:buSzPct val="145000"/>
              <a:buChar char="•"/>
              <a:defRPr sz="2240" b="0"/>
            </a:pPr>
            <a:r>
              <a:rPr dirty="0"/>
              <a:t>Body - </a:t>
            </a:r>
            <a:r>
              <a:rPr dirty="0" err="1"/>
              <a:t>java.lang.Object</a:t>
            </a:r>
            <a:endParaRPr dirty="0"/>
          </a:p>
          <a:p>
            <a:pPr marL="311150" indent="-311150" algn="l" defTabSz="408940">
              <a:spcBef>
                <a:spcPts val="2900"/>
              </a:spcBef>
              <a:buSzPct val="145000"/>
              <a:buChar char="•"/>
              <a:defRPr sz="2240" b="0"/>
            </a:pPr>
            <a:r>
              <a:rPr dirty="0"/>
              <a:t>Fault Flag</a:t>
            </a:r>
          </a:p>
        </p:txBody>
      </p:sp>
    </p:spTree>
    <p:extLst>
      <p:ext uri="{BB962C8B-B14F-4D97-AF65-F5344CB8AC3E}">
        <p14:creationId xmlns:p14="http://schemas.microsoft.com/office/powerpoint/2010/main" val="8337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Use Case – Orders API</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624405"/>
            <a:ext cx="8799755" cy="4324574"/>
          </a:xfrm>
        </p:spPr>
        <p:txBody>
          <a:bodyPr>
            <a:normAutofit/>
          </a:bodyPr>
          <a:lstStyle/>
          <a:p>
            <a:r>
              <a:rPr lang="en-AU" dirty="0"/>
              <a:t>Simple Order System API</a:t>
            </a:r>
          </a:p>
          <a:p>
            <a:pPr lvl="1"/>
            <a:r>
              <a:rPr lang="en-AU" dirty="0"/>
              <a:t>A lean Order document (JSON) is passed to it from a web/mobile app</a:t>
            </a:r>
          </a:p>
          <a:p>
            <a:pPr lvl="1"/>
            <a:r>
              <a:rPr lang="en-AU" dirty="0"/>
              <a:t>Order document must contain Customer Details and Item Details prior to being fulfilled</a:t>
            </a:r>
          </a:p>
          <a:p>
            <a:pPr lvl="1"/>
            <a:r>
              <a:rPr lang="en-AU" dirty="0"/>
              <a:t>On Order Document validation</a:t>
            </a:r>
          </a:p>
          <a:p>
            <a:pPr lvl="2"/>
            <a:r>
              <a:rPr lang="en-AU" dirty="0"/>
              <a:t>Order document to be fulfilled</a:t>
            </a:r>
          </a:p>
          <a:p>
            <a:pPr lvl="2"/>
            <a:r>
              <a:rPr lang="en-AU" dirty="0"/>
              <a:t>Order passed to Invoice processing</a:t>
            </a:r>
          </a:p>
          <a:p>
            <a:pPr lvl="1"/>
            <a:r>
              <a:rPr lang="en-AU" dirty="0"/>
              <a:t>For logging and auditing, there must be an event sourcing system that keeps track of status of each API call</a:t>
            </a:r>
          </a:p>
          <a:p>
            <a:pPr lvl="1"/>
            <a:endParaRPr lang="en-AU" dirty="0"/>
          </a:p>
          <a:p>
            <a:pPr marL="457200" lvl="1" indent="0">
              <a:buNone/>
            </a:pPr>
            <a:endParaRPr lang="en-AU" dirty="0"/>
          </a:p>
          <a:p>
            <a:pPr lvl="1"/>
            <a:endParaRPr lang="en-AU" dirty="0"/>
          </a:p>
        </p:txBody>
      </p:sp>
    </p:spTree>
    <p:extLst>
      <p:ext uri="{BB962C8B-B14F-4D97-AF65-F5344CB8AC3E}">
        <p14:creationId xmlns:p14="http://schemas.microsoft.com/office/powerpoint/2010/main" val="334539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High Level</a:t>
            </a:r>
          </a:p>
        </p:txBody>
      </p:sp>
      <p:pic>
        <p:nvPicPr>
          <p:cNvPr id="4" name="Picture 3">
            <a:extLst>
              <a:ext uri="{FF2B5EF4-FFF2-40B4-BE49-F238E27FC236}">
                <a16:creationId xmlns:a16="http://schemas.microsoft.com/office/drawing/2014/main" id="{C2C129E6-0042-4D19-A0ED-A3B85E31AC32}"/>
              </a:ext>
            </a:extLst>
          </p:cNvPr>
          <p:cNvPicPr>
            <a:picLocks noChangeAspect="1"/>
          </p:cNvPicPr>
          <p:nvPr/>
        </p:nvPicPr>
        <p:blipFill>
          <a:blip r:embed="rId2"/>
          <a:stretch>
            <a:fillRect/>
          </a:stretch>
        </p:blipFill>
        <p:spPr>
          <a:xfrm>
            <a:off x="3146804" y="1359990"/>
            <a:ext cx="5898391" cy="4138019"/>
          </a:xfrm>
          <a:prstGeom prst="rect">
            <a:avLst/>
          </a:prstGeom>
        </p:spPr>
      </p:pic>
    </p:spTree>
    <p:extLst>
      <p:ext uri="{BB962C8B-B14F-4D97-AF65-F5344CB8AC3E}">
        <p14:creationId xmlns:p14="http://schemas.microsoft.com/office/powerpoint/2010/main" val="114798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DC8D-1394-9D4F-88F8-A0F3CB26F2EA}"/>
              </a:ext>
            </a:extLst>
          </p:cNvPr>
          <p:cNvSpPr>
            <a:spLocks noGrp="1"/>
          </p:cNvSpPr>
          <p:nvPr>
            <p:ph type="title"/>
          </p:nvPr>
        </p:nvSpPr>
        <p:spPr>
          <a:xfrm>
            <a:off x="2592926" y="195813"/>
            <a:ext cx="6393420" cy="918284"/>
          </a:xfrm>
        </p:spPr>
        <p:txBody>
          <a:bodyPr/>
          <a:lstStyle/>
          <a:p>
            <a:r>
              <a:rPr lang="en-US" dirty="0"/>
              <a:t>Integration Scenario</a:t>
            </a:r>
          </a:p>
        </p:txBody>
      </p:sp>
      <p:sp>
        <p:nvSpPr>
          <p:cNvPr id="9" name="Rectangle 8">
            <a:extLst>
              <a:ext uri="{FF2B5EF4-FFF2-40B4-BE49-F238E27FC236}">
                <a16:creationId xmlns:a16="http://schemas.microsoft.com/office/drawing/2014/main" id="{EFE39F53-8405-4647-8C9D-7BBB15968394}"/>
              </a:ext>
            </a:extLst>
          </p:cNvPr>
          <p:cNvSpPr/>
          <p:nvPr/>
        </p:nvSpPr>
        <p:spPr>
          <a:xfrm>
            <a:off x="2322786" y="5328432"/>
            <a:ext cx="6821214" cy="1200329"/>
          </a:xfrm>
          <a:prstGeom prst="rect">
            <a:avLst/>
          </a:prstGeom>
        </p:spPr>
        <p:txBody>
          <a:bodyPr wrap="square">
            <a:spAutoFit/>
          </a:bodyPr>
          <a:lstStyle/>
          <a:p>
            <a:r>
              <a:rPr lang="en-AU" dirty="0"/>
              <a:t>{</a:t>
            </a:r>
          </a:p>
          <a:p>
            <a:r>
              <a:rPr lang="en-AU" dirty="0"/>
              <a:t>  "</a:t>
            </a:r>
            <a:r>
              <a:rPr lang="en-AU" dirty="0" err="1"/>
              <a:t>customerId</a:t>
            </a:r>
            <a:r>
              <a:rPr lang="en-AU" dirty="0"/>
              <a:t>": "WGM123",</a:t>
            </a:r>
          </a:p>
          <a:p>
            <a:r>
              <a:rPr lang="en-AU" dirty="0"/>
              <a:t>  "</a:t>
            </a:r>
            <a:r>
              <a:rPr lang="en-AU" dirty="0" err="1"/>
              <a:t>orderDetails</a:t>
            </a:r>
            <a:r>
              <a:rPr lang="en-AU" dirty="0"/>
              <a:t>" : [{"code": "ITEM123", {"code": "ZXY456"}}]</a:t>
            </a:r>
          </a:p>
          <a:p>
            <a:r>
              <a:rPr lang="en-AU" dirty="0"/>
              <a:t>}</a:t>
            </a:r>
          </a:p>
        </p:txBody>
      </p:sp>
      <p:pic>
        <p:nvPicPr>
          <p:cNvPr id="4" name="Picture 3">
            <a:extLst>
              <a:ext uri="{FF2B5EF4-FFF2-40B4-BE49-F238E27FC236}">
                <a16:creationId xmlns:a16="http://schemas.microsoft.com/office/drawing/2014/main" id="{B8400A99-5388-4E51-BAA0-55E4A2DC493D}"/>
              </a:ext>
            </a:extLst>
          </p:cNvPr>
          <p:cNvPicPr>
            <a:picLocks noChangeAspect="1"/>
          </p:cNvPicPr>
          <p:nvPr/>
        </p:nvPicPr>
        <p:blipFill>
          <a:blip r:embed="rId3"/>
          <a:stretch>
            <a:fillRect/>
          </a:stretch>
        </p:blipFill>
        <p:spPr>
          <a:xfrm>
            <a:off x="2947594" y="1114097"/>
            <a:ext cx="8025627" cy="4214335"/>
          </a:xfrm>
          <a:prstGeom prst="rect">
            <a:avLst/>
          </a:prstGeom>
        </p:spPr>
      </p:pic>
    </p:spTree>
    <p:extLst>
      <p:ext uri="{BB962C8B-B14F-4D97-AF65-F5344CB8AC3E}">
        <p14:creationId xmlns:p14="http://schemas.microsoft.com/office/powerpoint/2010/main" val="72312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Requirements</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266713"/>
            <a:ext cx="8799755" cy="4324574"/>
          </a:xfrm>
        </p:spPr>
        <p:txBody>
          <a:bodyPr>
            <a:normAutofit/>
          </a:bodyPr>
          <a:lstStyle/>
          <a:p>
            <a:pPr lvl="1"/>
            <a:r>
              <a:rPr lang="en-AU" dirty="0"/>
              <a:t>Enrich the Lean Document</a:t>
            </a:r>
          </a:p>
          <a:p>
            <a:pPr lvl="2"/>
            <a:r>
              <a:rPr lang="en-AU" dirty="0"/>
              <a:t>Add Customer Address and Customer Payment Method</a:t>
            </a:r>
          </a:p>
          <a:p>
            <a:pPr lvl="2"/>
            <a:r>
              <a:rPr lang="en-AU" dirty="0"/>
              <a:t>Enrich the order item details to contain description of coded items</a:t>
            </a:r>
          </a:p>
          <a:p>
            <a:pPr lvl="2"/>
            <a:r>
              <a:rPr lang="en-AU" dirty="0"/>
              <a:t>Include number of items to be purchased</a:t>
            </a:r>
          </a:p>
          <a:p>
            <a:pPr lvl="1"/>
            <a:r>
              <a:rPr lang="en-AU" dirty="0"/>
              <a:t>Once order is complete, pass it to fulfillment and get an order reference</a:t>
            </a:r>
          </a:p>
          <a:p>
            <a:pPr lvl="1"/>
            <a:r>
              <a:rPr lang="en-AU" dirty="0"/>
              <a:t>Pass the order for invoice processing</a:t>
            </a:r>
          </a:p>
          <a:p>
            <a:pPr lvl="1"/>
            <a:endParaRPr lang="en-AU" dirty="0"/>
          </a:p>
          <a:p>
            <a:pPr lvl="1"/>
            <a:r>
              <a:rPr lang="en-AU" dirty="0"/>
              <a:t>NFR – record the different process/state the order undergoes in an event processing channel so it can be reproduced for auditing purposes</a:t>
            </a:r>
          </a:p>
          <a:p>
            <a:pPr lvl="1"/>
            <a:endParaRPr lang="en-AU" dirty="0"/>
          </a:p>
          <a:p>
            <a:pPr marL="457200" lvl="1" indent="0">
              <a:buNone/>
            </a:pPr>
            <a:endParaRPr lang="en-AU" dirty="0"/>
          </a:p>
          <a:p>
            <a:pPr lvl="1"/>
            <a:endParaRPr lang="en-AU" dirty="0"/>
          </a:p>
        </p:txBody>
      </p:sp>
    </p:spTree>
    <p:extLst>
      <p:ext uri="{BB962C8B-B14F-4D97-AF65-F5344CB8AC3E}">
        <p14:creationId xmlns:p14="http://schemas.microsoft.com/office/powerpoint/2010/main" val="374290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90EC-A95C-4D4B-A7FB-293C55976D65}"/>
              </a:ext>
            </a:extLst>
          </p:cNvPr>
          <p:cNvSpPr>
            <a:spLocks noGrp="1"/>
          </p:cNvSpPr>
          <p:nvPr>
            <p:ph type="title"/>
          </p:nvPr>
        </p:nvSpPr>
        <p:spPr>
          <a:xfrm>
            <a:off x="1990253" y="277089"/>
            <a:ext cx="8911687" cy="813955"/>
          </a:xfrm>
        </p:spPr>
        <p:txBody>
          <a:bodyPr/>
          <a:lstStyle/>
          <a:p>
            <a:r>
              <a:rPr lang="en-US" dirty="0"/>
              <a:t>Routing Architecture</a:t>
            </a:r>
          </a:p>
        </p:txBody>
      </p:sp>
      <p:sp>
        <p:nvSpPr>
          <p:cNvPr id="12" name="Content Placeholder 3">
            <a:extLst>
              <a:ext uri="{FF2B5EF4-FFF2-40B4-BE49-F238E27FC236}">
                <a16:creationId xmlns:a16="http://schemas.microsoft.com/office/drawing/2014/main" id="{18D64E8E-5EA1-4EF5-988D-5C9E278E3D7C}"/>
              </a:ext>
            </a:extLst>
          </p:cNvPr>
          <p:cNvSpPr>
            <a:spLocks noGrp="1"/>
          </p:cNvSpPr>
          <p:nvPr>
            <p:ph idx="1"/>
          </p:nvPr>
        </p:nvSpPr>
        <p:spPr>
          <a:xfrm>
            <a:off x="7570438" y="2286530"/>
            <a:ext cx="4301837" cy="4324574"/>
          </a:xfrm>
        </p:spPr>
        <p:txBody>
          <a:bodyPr>
            <a:normAutofit fontScale="92500"/>
          </a:bodyPr>
          <a:lstStyle/>
          <a:p>
            <a:pPr lvl="1"/>
            <a:r>
              <a:rPr lang="en-AU" dirty="0"/>
              <a:t>Third Party Customer Details Info API</a:t>
            </a:r>
          </a:p>
          <a:p>
            <a:pPr lvl="2"/>
            <a:r>
              <a:rPr lang="en-AU" dirty="0"/>
              <a:t>DSLs used to integrate Http Component</a:t>
            </a:r>
          </a:p>
          <a:p>
            <a:pPr lvl="2"/>
            <a:r>
              <a:rPr lang="en-AU" dirty="0"/>
              <a:t>Exception Handling – Global/Processor Level</a:t>
            </a:r>
          </a:p>
          <a:p>
            <a:pPr lvl="1"/>
            <a:r>
              <a:rPr lang="en-AU" dirty="0"/>
              <a:t>Local Item Details Services</a:t>
            </a:r>
          </a:p>
          <a:p>
            <a:pPr lvl="2"/>
            <a:r>
              <a:rPr lang="en-AU" dirty="0"/>
              <a:t>Service Activator EIP – bean DSL</a:t>
            </a:r>
          </a:p>
          <a:p>
            <a:pPr lvl="2"/>
            <a:r>
              <a:rPr lang="en-AU" dirty="0"/>
              <a:t>Splitter</a:t>
            </a:r>
          </a:p>
          <a:p>
            <a:pPr lvl="2"/>
            <a:r>
              <a:rPr lang="en-AU" dirty="0"/>
              <a:t>Aggregator – Immediate/Threaded</a:t>
            </a:r>
          </a:p>
          <a:p>
            <a:pPr lvl="2"/>
            <a:r>
              <a:rPr lang="en-AU" dirty="0"/>
              <a:t>Multicast and </a:t>
            </a:r>
            <a:r>
              <a:rPr lang="en-AU" dirty="0" err="1"/>
              <a:t>ParallelProcessing</a:t>
            </a:r>
            <a:r>
              <a:rPr lang="en-AU" dirty="0"/>
              <a:t> DSL</a:t>
            </a:r>
          </a:p>
          <a:p>
            <a:pPr lvl="2"/>
            <a:r>
              <a:rPr lang="en-AU" dirty="0"/>
              <a:t>Enrich DSL</a:t>
            </a:r>
          </a:p>
          <a:p>
            <a:pPr lvl="1"/>
            <a:r>
              <a:rPr lang="en-AU" dirty="0"/>
              <a:t>Event Processor </a:t>
            </a:r>
          </a:p>
          <a:p>
            <a:pPr lvl="2"/>
            <a:r>
              <a:rPr lang="en-AU" dirty="0"/>
              <a:t>How to write your own Component</a:t>
            </a:r>
          </a:p>
          <a:p>
            <a:pPr lvl="1"/>
            <a:endParaRPr lang="en-AU" dirty="0"/>
          </a:p>
          <a:p>
            <a:pPr lvl="1"/>
            <a:endParaRPr lang="en-AU" dirty="0"/>
          </a:p>
          <a:p>
            <a:pPr marL="457200" lvl="1" indent="0">
              <a:buNone/>
            </a:pPr>
            <a:endParaRPr lang="en-AU" dirty="0"/>
          </a:p>
          <a:p>
            <a:pPr lvl="1"/>
            <a:endParaRPr lang="en-AU" dirty="0"/>
          </a:p>
        </p:txBody>
      </p:sp>
      <p:pic>
        <p:nvPicPr>
          <p:cNvPr id="4" name="Picture 3">
            <a:extLst>
              <a:ext uri="{FF2B5EF4-FFF2-40B4-BE49-F238E27FC236}">
                <a16:creationId xmlns:a16="http://schemas.microsoft.com/office/drawing/2014/main" id="{87699416-2A7E-417A-9275-A71C22632126}"/>
              </a:ext>
            </a:extLst>
          </p:cNvPr>
          <p:cNvPicPr>
            <a:picLocks noChangeAspect="1"/>
          </p:cNvPicPr>
          <p:nvPr/>
        </p:nvPicPr>
        <p:blipFill>
          <a:blip r:embed="rId3"/>
          <a:stretch>
            <a:fillRect/>
          </a:stretch>
        </p:blipFill>
        <p:spPr>
          <a:xfrm>
            <a:off x="584583" y="1484555"/>
            <a:ext cx="7139408" cy="5013092"/>
          </a:xfrm>
          <a:prstGeom prst="rect">
            <a:avLst/>
          </a:prstGeom>
        </p:spPr>
      </p:pic>
    </p:spTree>
    <p:extLst>
      <p:ext uri="{BB962C8B-B14F-4D97-AF65-F5344CB8AC3E}">
        <p14:creationId xmlns:p14="http://schemas.microsoft.com/office/powerpoint/2010/main" val="270024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90EC-A95C-4D4B-A7FB-293C55976D65}"/>
              </a:ext>
            </a:extLst>
          </p:cNvPr>
          <p:cNvSpPr>
            <a:spLocks noGrp="1"/>
          </p:cNvSpPr>
          <p:nvPr>
            <p:ph type="title"/>
          </p:nvPr>
        </p:nvSpPr>
        <p:spPr>
          <a:xfrm>
            <a:off x="1990253" y="277089"/>
            <a:ext cx="8911687" cy="813955"/>
          </a:xfrm>
        </p:spPr>
        <p:txBody>
          <a:bodyPr/>
          <a:lstStyle/>
          <a:p>
            <a:r>
              <a:rPr lang="en-US" dirty="0"/>
              <a:t>Project Layout</a:t>
            </a:r>
          </a:p>
        </p:txBody>
      </p:sp>
    </p:spTree>
    <p:extLst>
      <p:ext uri="{BB962C8B-B14F-4D97-AF65-F5344CB8AC3E}">
        <p14:creationId xmlns:p14="http://schemas.microsoft.com/office/powerpoint/2010/main" val="122896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Appendix - Google Cloud</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624405"/>
            <a:ext cx="8799755" cy="4324574"/>
          </a:xfrm>
        </p:spPr>
        <p:txBody>
          <a:bodyPr>
            <a:normAutofit/>
          </a:bodyPr>
          <a:lstStyle/>
          <a:p>
            <a:pPr lvl="1"/>
            <a:endParaRPr lang="en-AU" dirty="0"/>
          </a:p>
          <a:p>
            <a:pPr marL="457200" lvl="1" indent="0">
              <a:buNone/>
            </a:pPr>
            <a:endParaRPr lang="en-AU" dirty="0"/>
          </a:p>
          <a:p>
            <a:pPr lvl="1"/>
            <a:endParaRPr lang="en-AU" dirty="0"/>
          </a:p>
        </p:txBody>
      </p:sp>
      <p:sp>
        <p:nvSpPr>
          <p:cNvPr id="5" name="Rectangle 2">
            <a:extLst>
              <a:ext uri="{FF2B5EF4-FFF2-40B4-BE49-F238E27FC236}">
                <a16:creationId xmlns:a16="http://schemas.microsoft.com/office/drawing/2014/main" id="{02CB1686-ADE2-4020-A598-CE4D0762E7AE}"/>
              </a:ext>
            </a:extLst>
          </p:cNvPr>
          <p:cNvSpPr>
            <a:spLocks noChangeArrowheads="1"/>
          </p:cNvSpPr>
          <p:nvPr/>
        </p:nvSpPr>
        <p:spPr bwMode="auto">
          <a:xfrm>
            <a:off x="2274450" y="1101187"/>
            <a:ext cx="6816998" cy="18671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latin typeface="Arial" panose="020B0604020202020204" pitchFamily="34" charset="0"/>
              </a:rPr>
              <a:t>g</a:t>
            </a:r>
            <a:r>
              <a:rPr kumimoji="0" lang="en-US" altLang="en-US" sz="1800" b="0" i="0" u="none" strike="noStrike" cap="none" normalizeH="0" baseline="0" dirty="0" err="1">
                <a:ln>
                  <a:noFill/>
                </a:ln>
                <a:solidFill>
                  <a:schemeClr val="tx1"/>
                </a:solidFill>
                <a:effectLst/>
                <a:latin typeface="Arial" panose="020B0604020202020204" pitchFamily="34" charset="0"/>
              </a:rPr>
              <a:t>cloud</a:t>
            </a:r>
            <a:r>
              <a:rPr kumimoji="0" lang="en-US" altLang="en-US" sz="1800" b="0" i="0" u="none" strike="noStrike" cap="none" normalizeH="0" baseline="0" dirty="0">
                <a:ln>
                  <a:noFill/>
                </a:ln>
                <a:solidFill>
                  <a:schemeClr val="tx1"/>
                </a:solidFill>
                <a:effectLst/>
                <a:latin typeface="Arial" panose="020B0604020202020204" pitchFamily="34" charset="0"/>
              </a:rPr>
              <a:t> components install app-engine-java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gcloud</a:t>
            </a:r>
            <a:r>
              <a:rPr kumimoji="0" lang="en-US" altLang="en-US" sz="1800" b="0" i="0" u="none" strike="noStrike" cap="none" normalizeH="0" baseline="0" dirty="0">
                <a:ln>
                  <a:noFill/>
                </a:ln>
                <a:solidFill>
                  <a:schemeClr val="tx1"/>
                </a:solidFill>
                <a:effectLst/>
                <a:latin typeface="Arial" panose="020B0604020202020204" pitchFamily="34" charset="0"/>
              </a:rPr>
              <a:t> config set proxy/type http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latin typeface="Arial" panose="020B0604020202020204" pitchFamily="34" charset="0"/>
              </a:rPr>
              <a:t>gcloud</a:t>
            </a:r>
            <a:r>
              <a:rPr lang="en-US" altLang="en-US" dirty="0">
                <a:latin typeface="Arial" panose="020B0604020202020204" pitchFamily="34" charset="0"/>
              </a:rPr>
              <a:t> config set </a:t>
            </a:r>
            <a:r>
              <a:rPr lang="en-US" altLang="en-US" dirty="0" err="1">
                <a:latin typeface="Arial" panose="020B0604020202020204" pitchFamily="34" charset="0"/>
              </a:rPr>
              <a:t>proxyaddress</a:t>
            </a:r>
            <a:r>
              <a:rPr lang="en-US" altLang="en-US" dirty="0">
                <a:latin typeface="Arial" panose="020B0604020202020204" pitchFamily="34" charset="0"/>
              </a:rPr>
              <a:t> </a:t>
            </a:r>
            <a:r>
              <a:rPr lang="en-US" altLang="en-US" dirty="0" err="1">
                <a:latin typeface="Arial" panose="020B0604020202020204" pitchFamily="34" charset="0"/>
              </a:rPr>
              <a:t>eisproxyns</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latin typeface="Arial" panose="020B0604020202020204" pitchFamily="34" charset="0"/>
              </a:rPr>
              <a:t>g</a:t>
            </a:r>
            <a:r>
              <a:rPr kumimoji="0" lang="en-US" altLang="en-US" sz="1800" b="0" i="0" u="none" strike="noStrike" cap="none" normalizeH="0" baseline="0" dirty="0" err="1">
                <a:ln>
                  <a:noFill/>
                </a:ln>
                <a:solidFill>
                  <a:schemeClr val="tx1"/>
                </a:solidFill>
                <a:effectLst/>
                <a:latin typeface="Arial" panose="020B0604020202020204" pitchFamily="34" charset="0"/>
              </a:rPr>
              <a:t>cloud</a:t>
            </a:r>
            <a:r>
              <a:rPr kumimoji="0" lang="en-US" altLang="en-US" sz="1800" b="0" i="0" u="none" strike="noStrike" cap="none" normalizeH="0" baseline="0" dirty="0">
                <a:ln>
                  <a:noFill/>
                </a:ln>
                <a:solidFill>
                  <a:schemeClr val="tx1"/>
                </a:solidFill>
                <a:effectLst/>
                <a:latin typeface="Arial" panose="020B0604020202020204" pitchFamily="34" charset="0"/>
              </a:rPr>
              <a:t> config set proxy/port 8080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err="1">
                <a:latin typeface="Arial" panose="020B0604020202020204" pitchFamily="34" charset="0"/>
              </a:rPr>
              <a:t>gcloud</a:t>
            </a:r>
            <a:r>
              <a:rPr lang="en-US" altLang="en-US" dirty="0">
                <a:latin typeface="Arial" panose="020B0604020202020204" pitchFamily="34" charset="0"/>
              </a:rPr>
              <a:t> config set core/</a:t>
            </a:r>
            <a:r>
              <a:rPr lang="en-US" altLang="en-US" dirty="0" err="1">
                <a:latin typeface="Arial" panose="020B0604020202020204" pitchFamily="34" charset="0"/>
              </a:rPr>
              <a:t>custom_ca_certs_file</a:t>
            </a:r>
            <a:r>
              <a:rPr lang="en-US" altLang="en-US" dirty="0">
                <a:latin typeface="Arial" panose="020B0604020202020204" pitchFamily="34" charset="0"/>
              </a:rPr>
              <a:t> /path/to/</a:t>
            </a:r>
            <a:r>
              <a:rPr lang="en-US" altLang="en-US" dirty="0" err="1">
                <a:latin typeface="Arial" panose="020B0604020202020204" pitchFamily="34" charset="0"/>
              </a:rPr>
              <a:t>ca_certs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647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37D1-D1F2-0C44-A7C7-9D3C4BEB83FD}"/>
              </a:ext>
            </a:extLst>
          </p:cNvPr>
          <p:cNvSpPr>
            <a:spLocks noGrp="1"/>
          </p:cNvSpPr>
          <p:nvPr>
            <p:ph type="title"/>
          </p:nvPr>
        </p:nvSpPr>
        <p:spPr/>
        <p:txBody>
          <a:bodyPr/>
          <a:lstStyle/>
          <a:p>
            <a:r>
              <a:rPr lang="en-US" dirty="0">
                <a:latin typeface="Bookman Old Style" panose="02050604050505020204" pitchFamily="18" charset="0"/>
              </a:rPr>
              <a:t>What is integration?</a:t>
            </a:r>
          </a:p>
        </p:txBody>
      </p:sp>
      <p:sp>
        <p:nvSpPr>
          <p:cNvPr id="3" name="Content Placeholder 2">
            <a:extLst>
              <a:ext uri="{FF2B5EF4-FFF2-40B4-BE49-F238E27FC236}">
                <a16:creationId xmlns:a16="http://schemas.microsoft.com/office/drawing/2014/main" id="{8E04A77D-6893-F645-B5F3-4F0D7A1A1388}"/>
              </a:ext>
            </a:extLst>
          </p:cNvPr>
          <p:cNvSpPr>
            <a:spLocks noGrp="1"/>
          </p:cNvSpPr>
          <p:nvPr>
            <p:ph idx="1"/>
          </p:nvPr>
        </p:nvSpPr>
        <p:spPr>
          <a:xfrm>
            <a:off x="2589212" y="1597572"/>
            <a:ext cx="8915400" cy="4313650"/>
          </a:xfrm>
        </p:spPr>
        <p:txBody>
          <a:bodyPr/>
          <a:lstStyle/>
          <a:p>
            <a:r>
              <a:rPr lang="en-US" dirty="0"/>
              <a:t>Connecting applications/systems</a:t>
            </a:r>
          </a:p>
          <a:p>
            <a:endParaRPr lang="en-US" dirty="0"/>
          </a:p>
        </p:txBody>
      </p:sp>
      <p:pic>
        <p:nvPicPr>
          <p:cNvPr id="5" name="Picture 4">
            <a:extLst>
              <a:ext uri="{FF2B5EF4-FFF2-40B4-BE49-F238E27FC236}">
                <a16:creationId xmlns:a16="http://schemas.microsoft.com/office/drawing/2014/main" id="{6EC4A062-3BF2-9E4D-A42F-9CB70334DB0B}"/>
              </a:ext>
            </a:extLst>
          </p:cNvPr>
          <p:cNvPicPr>
            <a:picLocks noChangeAspect="1"/>
          </p:cNvPicPr>
          <p:nvPr/>
        </p:nvPicPr>
        <p:blipFill>
          <a:blip r:embed="rId2"/>
          <a:stretch>
            <a:fillRect/>
          </a:stretch>
        </p:blipFill>
        <p:spPr>
          <a:xfrm>
            <a:off x="3378200" y="2415861"/>
            <a:ext cx="2843924" cy="2984500"/>
          </a:xfrm>
          <a:prstGeom prst="rect">
            <a:avLst/>
          </a:prstGeom>
        </p:spPr>
      </p:pic>
    </p:spTree>
    <p:extLst>
      <p:ext uri="{BB962C8B-B14F-4D97-AF65-F5344CB8AC3E}">
        <p14:creationId xmlns:p14="http://schemas.microsoft.com/office/powerpoint/2010/main" val="417143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71E3-76AE-634F-B93D-F0C3EDBC8C7F}"/>
              </a:ext>
            </a:extLst>
          </p:cNvPr>
          <p:cNvSpPr>
            <a:spLocks noGrp="1"/>
          </p:cNvSpPr>
          <p:nvPr>
            <p:ph type="title"/>
          </p:nvPr>
        </p:nvSpPr>
        <p:spPr/>
        <p:txBody>
          <a:bodyPr/>
          <a:lstStyle/>
          <a:p>
            <a:r>
              <a:rPr lang="en-US" dirty="0">
                <a:latin typeface="Bookman Old Style" panose="02050604050505020204" pitchFamily="18" charset="0"/>
              </a:rPr>
              <a:t>Terms used in integration</a:t>
            </a:r>
          </a:p>
        </p:txBody>
      </p:sp>
      <p:sp>
        <p:nvSpPr>
          <p:cNvPr id="3" name="Content Placeholder 2">
            <a:extLst>
              <a:ext uri="{FF2B5EF4-FFF2-40B4-BE49-F238E27FC236}">
                <a16:creationId xmlns:a16="http://schemas.microsoft.com/office/drawing/2014/main" id="{1BEE647C-4596-9749-BD9A-AF0D1850BC7C}"/>
              </a:ext>
            </a:extLst>
          </p:cNvPr>
          <p:cNvSpPr>
            <a:spLocks noGrp="1"/>
          </p:cNvSpPr>
          <p:nvPr>
            <p:ph idx="1"/>
          </p:nvPr>
        </p:nvSpPr>
        <p:spPr>
          <a:xfrm>
            <a:off x="2406869" y="1618593"/>
            <a:ext cx="9097743" cy="4615297"/>
          </a:xfrm>
        </p:spPr>
        <p:txBody>
          <a:bodyPr>
            <a:normAutofit fontScale="92500" lnSpcReduction="20000"/>
          </a:bodyPr>
          <a:lstStyle/>
          <a:p>
            <a:r>
              <a:rPr lang="en-US" dirty="0">
                <a:latin typeface="Bookman Old Style" panose="02050604050505020204" pitchFamily="18" charset="0"/>
              </a:rPr>
              <a:t>Applications or Systems</a:t>
            </a:r>
          </a:p>
          <a:p>
            <a:r>
              <a:rPr lang="en-US" dirty="0">
                <a:latin typeface="Bookman Old Style" panose="02050604050505020204" pitchFamily="18" charset="0"/>
              </a:rPr>
              <a:t>Components</a:t>
            </a:r>
          </a:p>
          <a:p>
            <a:r>
              <a:rPr lang="en-US" dirty="0">
                <a:latin typeface="Bookman Old Style" panose="02050604050505020204" pitchFamily="18" charset="0"/>
              </a:rPr>
              <a:t>Endpoints </a:t>
            </a:r>
          </a:p>
          <a:p>
            <a:pPr lvl="1"/>
            <a:r>
              <a:rPr lang="en-US" dirty="0">
                <a:latin typeface="Bookman Old Style" panose="02050604050505020204" pitchFamily="18" charset="0"/>
              </a:rPr>
              <a:t>Abstractions model end of message channel to send/receive message</a:t>
            </a:r>
          </a:p>
          <a:p>
            <a:pPr lvl="1"/>
            <a:r>
              <a:rPr lang="en-US" dirty="0">
                <a:latin typeface="Bookman Old Style" panose="02050604050505020204" pitchFamily="18" charset="0"/>
              </a:rPr>
              <a:t>HTTP, FTP, File, Messaging, Databases</a:t>
            </a:r>
          </a:p>
          <a:p>
            <a:r>
              <a:rPr lang="en-US" dirty="0">
                <a:latin typeface="Bookman Old Style" panose="02050604050505020204" pitchFamily="18" charset="0"/>
              </a:rPr>
              <a:t>Message channels</a:t>
            </a:r>
          </a:p>
          <a:p>
            <a:pPr lvl="1"/>
            <a:r>
              <a:rPr lang="en-US" dirty="0">
                <a:latin typeface="Bookman Old Style" panose="02050604050505020204" pitchFamily="18" charset="0"/>
              </a:rPr>
              <a:t>Connect endpoints</a:t>
            </a:r>
          </a:p>
          <a:p>
            <a:pPr lvl="1"/>
            <a:r>
              <a:rPr lang="en-US" dirty="0">
                <a:latin typeface="Bookman Old Style" panose="02050604050505020204" pitchFamily="18" charset="0"/>
              </a:rPr>
              <a:t>Messages are exchanged</a:t>
            </a:r>
          </a:p>
          <a:p>
            <a:r>
              <a:rPr lang="en-US" dirty="0">
                <a:latin typeface="Bookman Old Style" panose="02050604050505020204" pitchFamily="18" charset="0"/>
              </a:rPr>
              <a:t>Exchange</a:t>
            </a:r>
          </a:p>
          <a:p>
            <a:pPr lvl="1"/>
            <a:r>
              <a:rPr lang="en-US" dirty="0">
                <a:latin typeface="Bookman Old Style" panose="02050604050505020204" pitchFamily="18" charset="0"/>
              </a:rPr>
              <a:t>Contains messages</a:t>
            </a:r>
          </a:p>
          <a:p>
            <a:pPr lvl="2"/>
            <a:r>
              <a:rPr lang="en-US" dirty="0">
                <a:latin typeface="Bookman Old Style" panose="02050604050505020204" pitchFamily="18" charset="0"/>
              </a:rPr>
              <a:t>Input/output messages, </a:t>
            </a:r>
            <a:r>
              <a:rPr lang="en-US" dirty="0" err="1">
                <a:latin typeface="Bookman Old Style" panose="02050604050505020204" pitchFamily="18" charset="0"/>
              </a:rPr>
              <a:t>CorrelationIDs</a:t>
            </a:r>
            <a:r>
              <a:rPr lang="en-US" dirty="0">
                <a:latin typeface="Bookman Old Style" panose="02050604050505020204" pitchFamily="18" charset="0"/>
              </a:rPr>
              <a:t>, MEP, Properties</a:t>
            </a:r>
          </a:p>
          <a:p>
            <a:r>
              <a:rPr lang="en-US" dirty="0">
                <a:latin typeface="Bookman Old Style" panose="02050604050505020204" pitchFamily="18" charset="0"/>
              </a:rPr>
              <a:t>Message</a:t>
            </a:r>
          </a:p>
          <a:p>
            <a:pPr lvl="1"/>
            <a:r>
              <a:rPr lang="en-US" dirty="0">
                <a:latin typeface="Bookman Old Style" panose="02050604050505020204" pitchFamily="18" charset="0"/>
              </a:rPr>
              <a:t>Contains actual data (business documents), JSON, XML, CSV, </a:t>
            </a:r>
          </a:p>
          <a:p>
            <a:pPr lvl="1"/>
            <a:r>
              <a:rPr lang="en-US" dirty="0">
                <a:latin typeface="Bookman Old Style" panose="02050604050505020204" pitchFamily="18" charset="0"/>
              </a:rPr>
              <a:t>Headers</a:t>
            </a:r>
            <a:r>
              <a:rPr lang="en-US">
                <a:latin typeface="Bookman Old Style" panose="02050604050505020204" pitchFamily="18" charset="0"/>
              </a:rPr>
              <a:t>, Attachments</a:t>
            </a:r>
            <a:r>
              <a:rPr lang="en-US" dirty="0">
                <a:latin typeface="Bookman Old Style" panose="02050604050505020204" pitchFamily="18" charset="0"/>
              </a:rPr>
              <a:t>, Bodies</a:t>
            </a:r>
          </a:p>
          <a:p>
            <a:endParaRPr lang="en-US" dirty="0"/>
          </a:p>
          <a:p>
            <a:pPr lvl="1"/>
            <a:endParaRPr lang="en-US" dirty="0"/>
          </a:p>
          <a:p>
            <a:endParaRPr lang="en-US" dirty="0"/>
          </a:p>
        </p:txBody>
      </p:sp>
    </p:spTree>
    <p:extLst>
      <p:ext uri="{BB962C8B-B14F-4D97-AF65-F5344CB8AC3E}">
        <p14:creationId xmlns:p14="http://schemas.microsoft.com/office/powerpoint/2010/main" val="231521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5477-5EEA-834D-AF14-0F0522039409}"/>
              </a:ext>
            </a:extLst>
          </p:cNvPr>
          <p:cNvSpPr>
            <a:spLocks noGrp="1"/>
          </p:cNvSpPr>
          <p:nvPr>
            <p:ph type="title"/>
          </p:nvPr>
        </p:nvSpPr>
        <p:spPr/>
        <p:txBody>
          <a:bodyPr/>
          <a:lstStyle/>
          <a:p>
            <a:r>
              <a:rPr lang="en-US" dirty="0">
                <a:latin typeface="Bookman Old Style" panose="02050604050505020204" pitchFamily="18" charset="0"/>
              </a:rPr>
              <a:t>How is integration done without frameworks?</a:t>
            </a:r>
          </a:p>
        </p:txBody>
      </p:sp>
      <p:sp>
        <p:nvSpPr>
          <p:cNvPr id="3" name="Content Placeholder 2">
            <a:extLst>
              <a:ext uri="{FF2B5EF4-FFF2-40B4-BE49-F238E27FC236}">
                <a16:creationId xmlns:a16="http://schemas.microsoft.com/office/drawing/2014/main" id="{DAE9D988-65F7-CC49-A903-6CC6288DB81E}"/>
              </a:ext>
            </a:extLst>
          </p:cNvPr>
          <p:cNvSpPr>
            <a:spLocks noGrp="1"/>
          </p:cNvSpPr>
          <p:nvPr>
            <p:ph idx="1"/>
          </p:nvPr>
        </p:nvSpPr>
        <p:spPr/>
        <p:txBody>
          <a:bodyPr>
            <a:normAutofit fontScale="92500" lnSpcReduction="10000"/>
          </a:bodyPr>
          <a:lstStyle/>
          <a:p>
            <a:r>
              <a:rPr lang="en-US" dirty="0"/>
              <a:t>HTTP Server</a:t>
            </a:r>
          </a:p>
          <a:p>
            <a:pPr lvl="1"/>
            <a:r>
              <a:rPr lang="en-US" dirty="0"/>
              <a:t>Use </a:t>
            </a:r>
            <a:r>
              <a:rPr lang="en-US" dirty="0" err="1"/>
              <a:t>HTTPClient</a:t>
            </a:r>
            <a:r>
              <a:rPr lang="en-US" dirty="0"/>
              <a:t> object, build boiler plates for connection</a:t>
            </a:r>
          </a:p>
          <a:p>
            <a:r>
              <a:rPr lang="en-US" dirty="0"/>
              <a:t>JMS</a:t>
            </a:r>
          </a:p>
          <a:p>
            <a:pPr lvl="1"/>
            <a:r>
              <a:rPr lang="en-US" dirty="0"/>
              <a:t>Write a </a:t>
            </a:r>
            <a:r>
              <a:rPr lang="en-US" dirty="0" err="1"/>
              <a:t>JMSConnection</a:t>
            </a:r>
            <a:r>
              <a:rPr lang="en-US" dirty="0"/>
              <a:t> through Factory or Builder</a:t>
            </a:r>
          </a:p>
          <a:p>
            <a:pPr lvl="1"/>
            <a:r>
              <a:rPr lang="en-US" dirty="0"/>
              <a:t>Create a JMS session</a:t>
            </a:r>
          </a:p>
          <a:p>
            <a:pPr lvl="1"/>
            <a:r>
              <a:rPr lang="en-US" dirty="0"/>
              <a:t>Create a producer then send a message</a:t>
            </a:r>
          </a:p>
          <a:p>
            <a:pPr lvl="1"/>
            <a:r>
              <a:rPr lang="en-US" dirty="0"/>
              <a:t>Create a consumer then implement a listener</a:t>
            </a:r>
          </a:p>
          <a:p>
            <a:r>
              <a:rPr lang="en-US" dirty="0"/>
              <a:t>Database</a:t>
            </a:r>
          </a:p>
          <a:p>
            <a:pPr lvl="1"/>
            <a:r>
              <a:rPr lang="en-US" dirty="0"/>
              <a:t>Create a connection object using properties</a:t>
            </a:r>
          </a:p>
          <a:p>
            <a:pPr lvl="1"/>
            <a:r>
              <a:rPr lang="en-US" dirty="0"/>
              <a:t>Create a statement</a:t>
            </a:r>
          </a:p>
          <a:p>
            <a:pPr lvl="1"/>
            <a:r>
              <a:rPr lang="en-US" dirty="0"/>
              <a:t>Execute the statement, implement transaction if required</a:t>
            </a:r>
          </a:p>
          <a:p>
            <a:pPr marL="457200" lvl="1" indent="0">
              <a:buNone/>
            </a:pPr>
            <a:endParaRPr lang="en-US" dirty="0"/>
          </a:p>
        </p:txBody>
      </p:sp>
    </p:spTree>
    <p:extLst>
      <p:ext uri="{BB962C8B-B14F-4D97-AF65-F5344CB8AC3E}">
        <p14:creationId xmlns:p14="http://schemas.microsoft.com/office/powerpoint/2010/main" val="378041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52FB-0436-9647-8E98-0112070F8872}"/>
              </a:ext>
            </a:extLst>
          </p:cNvPr>
          <p:cNvSpPr>
            <a:spLocks noGrp="1"/>
          </p:cNvSpPr>
          <p:nvPr>
            <p:ph type="title"/>
          </p:nvPr>
        </p:nvSpPr>
        <p:spPr/>
        <p:txBody>
          <a:bodyPr/>
          <a:lstStyle/>
          <a:p>
            <a:r>
              <a:rPr lang="en-US" dirty="0">
                <a:latin typeface="Bookman Old Style" panose="02050604050505020204" pitchFamily="18" charset="0"/>
              </a:rPr>
              <a:t>Challenges</a:t>
            </a:r>
          </a:p>
        </p:txBody>
      </p:sp>
      <p:sp>
        <p:nvSpPr>
          <p:cNvPr id="3" name="Content Placeholder 2">
            <a:extLst>
              <a:ext uri="{FF2B5EF4-FFF2-40B4-BE49-F238E27FC236}">
                <a16:creationId xmlns:a16="http://schemas.microsoft.com/office/drawing/2014/main" id="{F93569DC-B9FA-744C-AFB0-D0A23FFA463C}"/>
              </a:ext>
            </a:extLst>
          </p:cNvPr>
          <p:cNvSpPr>
            <a:spLocks noGrp="1"/>
          </p:cNvSpPr>
          <p:nvPr>
            <p:ph idx="1"/>
          </p:nvPr>
        </p:nvSpPr>
        <p:spPr>
          <a:xfrm>
            <a:off x="2196662" y="1639614"/>
            <a:ext cx="9307950" cy="4813738"/>
          </a:xfrm>
        </p:spPr>
        <p:txBody>
          <a:bodyPr/>
          <a:lstStyle/>
          <a:p>
            <a:r>
              <a:rPr lang="en-US" dirty="0">
                <a:latin typeface="Bookman Old Style" panose="02050604050505020204" pitchFamily="18" charset="0"/>
              </a:rPr>
              <a:t>Setting up connections are repeatable codes – Boiler plates</a:t>
            </a:r>
          </a:p>
          <a:p>
            <a:r>
              <a:rPr lang="en-US" dirty="0">
                <a:latin typeface="Bookman Old Style" panose="02050604050505020204" pitchFamily="18" charset="0"/>
              </a:rPr>
              <a:t>Need to cater for connectivity issues</a:t>
            </a:r>
          </a:p>
          <a:p>
            <a:pPr lvl="1"/>
            <a:r>
              <a:rPr lang="en-US" dirty="0">
                <a:latin typeface="Bookman Old Style" panose="02050604050505020204" pitchFamily="18" charset="0"/>
              </a:rPr>
              <a:t>Even if you design your systems as loosely coupled</a:t>
            </a:r>
          </a:p>
          <a:p>
            <a:pPr lvl="1"/>
            <a:r>
              <a:rPr lang="en-US" dirty="0">
                <a:latin typeface="Bookman Old Style" panose="02050604050505020204" pitchFamily="18" charset="0"/>
              </a:rPr>
              <a:t>Dive into individual components to implement exception handling</a:t>
            </a:r>
          </a:p>
          <a:p>
            <a:r>
              <a:rPr lang="en-US" dirty="0">
                <a:latin typeface="Bookman Old Style" panose="02050604050505020204" pitchFamily="18" charset="0"/>
              </a:rPr>
              <a:t>Need to implement foundations for translations</a:t>
            </a:r>
          </a:p>
          <a:p>
            <a:pPr lvl="1"/>
            <a:r>
              <a:rPr lang="en-US" dirty="0">
                <a:latin typeface="Bookman Old Style" panose="02050604050505020204" pitchFamily="18" charset="0"/>
              </a:rPr>
              <a:t>Set up some corporate patterns</a:t>
            </a:r>
          </a:p>
          <a:p>
            <a:r>
              <a:rPr lang="en-US" dirty="0">
                <a:latin typeface="Bookman Old Style" panose="02050604050505020204" pitchFamily="18" charset="0"/>
              </a:rPr>
              <a:t>Effectively implement your own integration patterns</a:t>
            </a:r>
          </a:p>
          <a:p>
            <a:pPr lvl="1"/>
            <a:r>
              <a:rPr lang="en-US" dirty="0">
                <a:latin typeface="Bookman Old Style" panose="02050604050505020204" pitchFamily="18" charset="0"/>
              </a:rPr>
              <a:t>Enterprise Integration Patterns</a:t>
            </a:r>
          </a:p>
          <a:p>
            <a:pPr lvl="2"/>
            <a:r>
              <a:rPr lang="en-US" dirty="0">
                <a:latin typeface="Bookman Old Style" panose="02050604050505020204" pitchFamily="18" charset="0"/>
              </a:rPr>
              <a:t>Comprehensive coverage of integration patterns to follow</a:t>
            </a:r>
          </a:p>
          <a:p>
            <a:endParaRPr lang="en-US" dirty="0"/>
          </a:p>
          <a:p>
            <a:endParaRPr lang="en-US" dirty="0"/>
          </a:p>
        </p:txBody>
      </p:sp>
    </p:spTree>
    <p:extLst>
      <p:ext uri="{BB962C8B-B14F-4D97-AF65-F5344CB8AC3E}">
        <p14:creationId xmlns:p14="http://schemas.microsoft.com/office/powerpoint/2010/main" val="168412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849B-CF71-984C-9593-6F78F0ACA360}"/>
              </a:ext>
            </a:extLst>
          </p:cNvPr>
          <p:cNvSpPr>
            <a:spLocks noGrp="1"/>
          </p:cNvSpPr>
          <p:nvPr>
            <p:ph type="title"/>
          </p:nvPr>
        </p:nvSpPr>
        <p:spPr/>
        <p:txBody>
          <a:bodyPr/>
          <a:lstStyle/>
          <a:p>
            <a:r>
              <a:rPr lang="en-US" dirty="0">
                <a:latin typeface="Bookman Old Style" panose="02050604050505020204" pitchFamily="18" charset="0"/>
              </a:rPr>
              <a:t>Integration Frameworks/Platforms</a:t>
            </a:r>
          </a:p>
        </p:txBody>
      </p:sp>
      <p:sp>
        <p:nvSpPr>
          <p:cNvPr id="3" name="Content Placeholder 2">
            <a:extLst>
              <a:ext uri="{FF2B5EF4-FFF2-40B4-BE49-F238E27FC236}">
                <a16:creationId xmlns:a16="http://schemas.microsoft.com/office/drawing/2014/main" id="{ECC79F93-2FA5-3B42-94AA-7EF8AD15E69A}"/>
              </a:ext>
            </a:extLst>
          </p:cNvPr>
          <p:cNvSpPr>
            <a:spLocks noGrp="1"/>
          </p:cNvSpPr>
          <p:nvPr>
            <p:ph idx="1"/>
          </p:nvPr>
        </p:nvSpPr>
        <p:spPr>
          <a:xfrm>
            <a:off x="2589212" y="1692166"/>
            <a:ext cx="8915400" cy="4219056"/>
          </a:xfrm>
        </p:spPr>
        <p:txBody>
          <a:bodyPr/>
          <a:lstStyle/>
          <a:p>
            <a:r>
              <a:rPr lang="en-US" dirty="0">
                <a:latin typeface="Bookman Old Style" panose="02050604050505020204" pitchFamily="18" charset="0"/>
              </a:rPr>
              <a:t>Support and implement Enterprise Integration Patterns – EIPs</a:t>
            </a:r>
          </a:p>
          <a:p>
            <a:pPr lvl="1"/>
            <a:r>
              <a:rPr lang="en-US" dirty="0">
                <a:latin typeface="Bookman Old Style" panose="02050604050505020204" pitchFamily="18" charset="0"/>
              </a:rPr>
              <a:t>Authored by Gregor </a:t>
            </a:r>
            <a:r>
              <a:rPr lang="en-US" dirty="0" err="1">
                <a:latin typeface="Bookman Old Style" panose="02050604050505020204" pitchFamily="18" charset="0"/>
              </a:rPr>
              <a:t>Hohpe</a:t>
            </a:r>
            <a:r>
              <a:rPr lang="en-US" dirty="0">
                <a:latin typeface="Bookman Old Style" panose="02050604050505020204" pitchFamily="18" charset="0"/>
              </a:rPr>
              <a:t> &amp; Bobby Woolf</a:t>
            </a:r>
          </a:p>
          <a:p>
            <a:r>
              <a:rPr lang="en-US" dirty="0">
                <a:latin typeface="Bookman Old Style" panose="02050604050505020204" pitchFamily="18" charset="0"/>
              </a:rPr>
              <a:t>Some have high level abstractions (business language)</a:t>
            </a:r>
          </a:p>
          <a:p>
            <a:r>
              <a:rPr lang="en-US" dirty="0">
                <a:latin typeface="Bookman Old Style" panose="02050604050505020204" pitchFamily="18" charset="0"/>
              </a:rPr>
              <a:t>Some support high level abstractions (Fluent APIs, DSLs)</a:t>
            </a:r>
          </a:p>
          <a:p>
            <a:r>
              <a:rPr lang="en-US" dirty="0">
                <a:latin typeface="Bookman Old Style" panose="02050604050505020204" pitchFamily="18" charset="0"/>
              </a:rPr>
              <a:t>Examples</a:t>
            </a:r>
          </a:p>
          <a:p>
            <a:pPr lvl="1"/>
            <a:r>
              <a:rPr lang="en-US" dirty="0">
                <a:latin typeface="Bookman Old Style" panose="02050604050505020204" pitchFamily="18" charset="0"/>
              </a:rPr>
              <a:t>MuleSoft (Commercial)</a:t>
            </a:r>
          </a:p>
          <a:p>
            <a:pPr lvl="1"/>
            <a:r>
              <a:rPr lang="en-US" dirty="0">
                <a:latin typeface="Bookman Old Style" panose="02050604050505020204" pitchFamily="18" charset="0"/>
              </a:rPr>
              <a:t>WSO2 (Open source &amp; Commercial)</a:t>
            </a:r>
          </a:p>
          <a:p>
            <a:pPr lvl="1"/>
            <a:r>
              <a:rPr lang="en-US" dirty="0">
                <a:latin typeface="Bookman Old Style" panose="02050604050505020204" pitchFamily="18" charset="0"/>
              </a:rPr>
              <a:t>Spring Integration (Open source)</a:t>
            </a:r>
          </a:p>
          <a:p>
            <a:pPr lvl="1"/>
            <a:r>
              <a:rPr lang="en-US" dirty="0">
                <a:latin typeface="Bookman Old Style" panose="02050604050505020204" pitchFamily="18" charset="0"/>
              </a:rPr>
              <a:t>Apache Camel (Open Source)</a:t>
            </a:r>
          </a:p>
          <a:p>
            <a:pPr marL="457200" lvl="1" indent="0">
              <a:buNone/>
            </a:pPr>
            <a:endParaRPr lang="en-US" dirty="0"/>
          </a:p>
        </p:txBody>
      </p:sp>
    </p:spTree>
    <p:extLst>
      <p:ext uri="{BB962C8B-B14F-4D97-AF65-F5344CB8AC3E}">
        <p14:creationId xmlns:p14="http://schemas.microsoft.com/office/powerpoint/2010/main" val="22364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97C9-1BFB-E549-9BC8-70BE1BD16A0F}"/>
              </a:ext>
            </a:extLst>
          </p:cNvPr>
          <p:cNvSpPr>
            <a:spLocks noGrp="1"/>
          </p:cNvSpPr>
          <p:nvPr>
            <p:ph type="title"/>
          </p:nvPr>
        </p:nvSpPr>
        <p:spPr/>
        <p:txBody>
          <a:bodyPr/>
          <a:lstStyle/>
          <a:p>
            <a:r>
              <a:rPr lang="en-US" dirty="0">
                <a:latin typeface="Bookman Old Style" panose="02050604050505020204" pitchFamily="18" charset="0"/>
              </a:rPr>
              <a:t>What do Frameworks/Platforms offer?</a:t>
            </a:r>
          </a:p>
        </p:txBody>
      </p:sp>
      <p:sp>
        <p:nvSpPr>
          <p:cNvPr id="3" name="Content Placeholder 2">
            <a:extLst>
              <a:ext uri="{FF2B5EF4-FFF2-40B4-BE49-F238E27FC236}">
                <a16:creationId xmlns:a16="http://schemas.microsoft.com/office/drawing/2014/main" id="{56AB645B-0407-4A42-91D4-E11EB0A0B5DC}"/>
              </a:ext>
            </a:extLst>
          </p:cNvPr>
          <p:cNvSpPr>
            <a:spLocks noGrp="1"/>
          </p:cNvSpPr>
          <p:nvPr>
            <p:ph idx="1"/>
          </p:nvPr>
        </p:nvSpPr>
        <p:spPr>
          <a:xfrm>
            <a:off x="2589212" y="1587062"/>
            <a:ext cx="8915400" cy="4324160"/>
          </a:xfrm>
        </p:spPr>
        <p:txBody>
          <a:bodyPr/>
          <a:lstStyle/>
          <a:p>
            <a:r>
              <a:rPr lang="en-US" dirty="0">
                <a:latin typeface="Bookman Old Style" panose="02050604050505020204" pitchFamily="18" charset="0"/>
              </a:rPr>
              <a:t>Eliminate boiler plates</a:t>
            </a:r>
          </a:p>
          <a:p>
            <a:r>
              <a:rPr lang="en-US" dirty="0">
                <a:latin typeface="Bookman Old Style" panose="02050604050505020204" pitchFamily="18" charset="0"/>
              </a:rPr>
              <a:t>Provides language more related to integration</a:t>
            </a:r>
          </a:p>
          <a:p>
            <a:r>
              <a:rPr lang="en-US" dirty="0">
                <a:latin typeface="Bookman Old Style" panose="02050604050505020204" pitchFamily="18" charset="0"/>
              </a:rPr>
              <a:t>Integration Workflow</a:t>
            </a:r>
          </a:p>
          <a:p>
            <a:r>
              <a:rPr lang="en-US" dirty="0">
                <a:latin typeface="Bookman Old Style" panose="02050604050505020204" pitchFamily="18" charset="0"/>
              </a:rPr>
              <a:t>Abstract errors/exceptions at higher level</a:t>
            </a:r>
          </a:p>
          <a:p>
            <a:r>
              <a:rPr lang="en-US" dirty="0">
                <a:latin typeface="Bookman Old Style" panose="02050604050505020204" pitchFamily="18" charset="0"/>
              </a:rPr>
              <a:t>Some have integrations with Security Frameworks (IDP), API Consumptions (Commercial ones)</a:t>
            </a:r>
          </a:p>
          <a:p>
            <a:pPr lvl="1"/>
            <a:r>
              <a:rPr lang="en-US" dirty="0">
                <a:latin typeface="Bookman Old Style" panose="02050604050505020204" pitchFamily="18" charset="0"/>
              </a:rPr>
              <a:t>SAML/OAuth2.0 tokens </a:t>
            </a:r>
          </a:p>
          <a:p>
            <a:pPr lvl="1"/>
            <a:r>
              <a:rPr lang="en-US" dirty="0">
                <a:latin typeface="Bookman Old Style" panose="02050604050505020204" pitchFamily="18" charset="0"/>
              </a:rPr>
              <a:t>Track transactions</a:t>
            </a:r>
          </a:p>
          <a:p>
            <a:pPr lvl="1"/>
            <a:endParaRPr lang="en-US" dirty="0">
              <a:latin typeface="Bookman Old Style" panose="02050604050505020204" pitchFamily="18" charset="0"/>
            </a:endParaRPr>
          </a:p>
        </p:txBody>
      </p:sp>
    </p:spTree>
    <p:extLst>
      <p:ext uri="{BB962C8B-B14F-4D97-AF65-F5344CB8AC3E}">
        <p14:creationId xmlns:p14="http://schemas.microsoft.com/office/powerpoint/2010/main" val="40516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p:txBody>
          <a:bodyPr/>
          <a:lstStyle/>
          <a:p>
            <a:r>
              <a:rPr lang="en-US" dirty="0">
                <a:latin typeface="Bookman Old Style" panose="02050604050505020204" pitchFamily="18" charset="0"/>
              </a:rPr>
              <a:t>Challenges with Frameworks</a:t>
            </a:r>
          </a:p>
        </p:txBody>
      </p:sp>
      <p:sp>
        <p:nvSpPr>
          <p:cNvPr id="3" name="Content Placeholder 2">
            <a:extLst>
              <a:ext uri="{FF2B5EF4-FFF2-40B4-BE49-F238E27FC236}">
                <a16:creationId xmlns:a16="http://schemas.microsoft.com/office/drawing/2014/main" id="{DAC5E523-9A7E-774B-BAD0-DD3BABC29D8B}"/>
              </a:ext>
            </a:extLst>
          </p:cNvPr>
          <p:cNvSpPr>
            <a:spLocks noGrp="1"/>
          </p:cNvSpPr>
          <p:nvPr>
            <p:ph idx="1"/>
          </p:nvPr>
        </p:nvSpPr>
        <p:spPr/>
        <p:txBody>
          <a:bodyPr/>
          <a:lstStyle/>
          <a:p>
            <a:r>
              <a:rPr lang="en-US" dirty="0">
                <a:latin typeface="Bookman Old Style" panose="02050604050505020204" pitchFamily="18" charset="0"/>
              </a:rPr>
              <a:t>Different methods of integration</a:t>
            </a:r>
          </a:p>
          <a:p>
            <a:pPr lvl="1"/>
            <a:r>
              <a:rPr lang="en-US" dirty="0">
                <a:latin typeface="Bookman Old Style" panose="02050604050505020204" pitchFamily="18" charset="0"/>
              </a:rPr>
              <a:t>Although the EIP patterns are the same</a:t>
            </a:r>
          </a:p>
          <a:p>
            <a:r>
              <a:rPr lang="en-US" dirty="0">
                <a:latin typeface="Bookman Old Style" panose="02050604050505020204" pitchFamily="18" charset="0"/>
              </a:rPr>
              <a:t>Use different terminologies</a:t>
            </a:r>
          </a:p>
          <a:p>
            <a:r>
              <a:rPr lang="en-US" dirty="0">
                <a:latin typeface="Bookman Old Style" panose="02050604050505020204" pitchFamily="18" charset="0"/>
              </a:rPr>
              <a:t>Although high level abstracted</a:t>
            </a:r>
          </a:p>
          <a:p>
            <a:pPr lvl="1"/>
            <a:r>
              <a:rPr lang="en-US" dirty="0">
                <a:latin typeface="Bookman Old Style" panose="02050604050505020204" pitchFamily="18" charset="0"/>
              </a:rPr>
              <a:t>There are occasions where you have to go lower to understand issues</a:t>
            </a:r>
          </a:p>
          <a:p>
            <a:r>
              <a:rPr lang="en-US" dirty="0">
                <a:latin typeface="Bookman Old Style" panose="02050604050505020204" pitchFamily="18" charset="0"/>
              </a:rPr>
              <a:t>DSLs are implemented in different languages</a:t>
            </a:r>
          </a:p>
          <a:p>
            <a:pPr lvl="1"/>
            <a:r>
              <a:rPr lang="en-US" dirty="0">
                <a:latin typeface="Bookman Old Style" panose="02050604050505020204" pitchFamily="18" charset="0"/>
              </a:rPr>
              <a:t>Java/Scala/Spring/Groovy, XML, Proprietary</a:t>
            </a:r>
          </a:p>
        </p:txBody>
      </p:sp>
    </p:spTree>
    <p:extLst>
      <p:ext uri="{BB962C8B-B14F-4D97-AF65-F5344CB8AC3E}">
        <p14:creationId xmlns:p14="http://schemas.microsoft.com/office/powerpoint/2010/main" val="78933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p:txBody>
          <a:bodyPr/>
          <a:lstStyle/>
          <a:p>
            <a:r>
              <a:rPr lang="en-US" dirty="0">
                <a:latin typeface="Bookman Old Style" panose="02050604050505020204" pitchFamily="18" charset="0"/>
              </a:rPr>
              <a:t>Apache Camel Features</a:t>
            </a:r>
          </a:p>
        </p:txBody>
      </p:sp>
      <p:sp>
        <p:nvSpPr>
          <p:cNvPr id="3" name="Content Placeholder 2">
            <a:extLst>
              <a:ext uri="{FF2B5EF4-FFF2-40B4-BE49-F238E27FC236}">
                <a16:creationId xmlns:a16="http://schemas.microsoft.com/office/drawing/2014/main" id="{DAC5E523-9A7E-774B-BAD0-DD3BABC29D8B}"/>
              </a:ext>
            </a:extLst>
          </p:cNvPr>
          <p:cNvSpPr>
            <a:spLocks noGrp="1"/>
          </p:cNvSpPr>
          <p:nvPr>
            <p:ph idx="1"/>
          </p:nvPr>
        </p:nvSpPr>
        <p:spPr/>
        <p:txBody>
          <a:bodyPr>
            <a:normAutofit lnSpcReduction="10000"/>
          </a:bodyPr>
          <a:lstStyle/>
          <a:p>
            <a:r>
              <a:rPr lang="en-US" dirty="0">
                <a:latin typeface="Bookman Old Style" panose="02050604050505020204" pitchFamily="18" charset="0"/>
              </a:rPr>
              <a:t>Routing and Mediation Engine</a:t>
            </a:r>
          </a:p>
          <a:p>
            <a:r>
              <a:rPr lang="en-US" dirty="0">
                <a:latin typeface="Bookman Old Style" panose="02050604050505020204" pitchFamily="18" charset="0"/>
              </a:rPr>
              <a:t>Define your own routing rules</a:t>
            </a:r>
          </a:p>
          <a:p>
            <a:r>
              <a:rPr lang="en-US" dirty="0">
                <a:latin typeface="Bookman Old Style" panose="02050604050505020204" pitchFamily="18" charset="0"/>
              </a:rPr>
              <a:t>Implements Enterprise Integration Patterns - EIPs</a:t>
            </a:r>
          </a:p>
          <a:p>
            <a:r>
              <a:rPr lang="en-US" dirty="0">
                <a:latin typeface="Bookman Old Style" panose="02050604050505020204" pitchFamily="18" charset="0"/>
              </a:rPr>
              <a:t>Domain Specific Language – Java, Spring, Scala, XML, Groovy, Ruby </a:t>
            </a:r>
            <a:r>
              <a:rPr lang="en-US" dirty="0" err="1">
                <a:latin typeface="Bookman Old Style" panose="02050604050505020204" pitchFamily="18" charset="0"/>
              </a:rPr>
              <a:t>etc</a:t>
            </a:r>
            <a:endParaRPr lang="en-US" dirty="0">
              <a:latin typeface="Bookman Old Style" panose="02050604050505020204" pitchFamily="18" charset="0"/>
            </a:endParaRPr>
          </a:p>
          <a:p>
            <a:r>
              <a:rPr lang="en-US" dirty="0">
                <a:latin typeface="Bookman Old Style" panose="02050604050505020204" pitchFamily="18" charset="0"/>
              </a:rPr>
              <a:t>Payload Agnostic – CSV, XML, JSON, Objects, Files</a:t>
            </a:r>
          </a:p>
          <a:p>
            <a:r>
              <a:rPr lang="en-US" dirty="0">
                <a:latin typeface="Bookman Old Style" panose="02050604050505020204" pitchFamily="18" charset="0"/>
              </a:rPr>
              <a:t>POJOs</a:t>
            </a:r>
          </a:p>
          <a:p>
            <a:r>
              <a:rPr lang="en-US" dirty="0">
                <a:latin typeface="Bookman Old Style" panose="02050604050505020204" pitchFamily="18" charset="0"/>
              </a:rPr>
              <a:t>Automatic Type Converters</a:t>
            </a:r>
          </a:p>
          <a:p>
            <a:r>
              <a:rPr lang="en-US" dirty="0">
                <a:latin typeface="Bookman Old Style" panose="02050604050505020204" pitchFamily="18" charset="0"/>
              </a:rPr>
              <a:t>Test Kit</a:t>
            </a:r>
          </a:p>
          <a:p>
            <a:r>
              <a:rPr lang="en-US" dirty="0">
                <a:latin typeface="Bookman Old Style" panose="02050604050505020204" pitchFamily="18" charset="0"/>
              </a:rPr>
              <a:t>Exception handling</a:t>
            </a:r>
          </a:p>
          <a:p>
            <a:r>
              <a:rPr lang="en-US" dirty="0">
                <a:latin typeface="Bookman Old Style" panose="02050604050505020204" pitchFamily="18" charset="0"/>
              </a:rPr>
              <a:t>Configuration</a:t>
            </a:r>
          </a:p>
        </p:txBody>
      </p:sp>
    </p:spTree>
    <p:extLst>
      <p:ext uri="{BB962C8B-B14F-4D97-AF65-F5344CB8AC3E}">
        <p14:creationId xmlns:p14="http://schemas.microsoft.com/office/powerpoint/2010/main" val="35787298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18339</TotalTime>
  <Words>911</Words>
  <Application>Microsoft Office PowerPoint</Application>
  <PresentationFormat>Widescreen</PresentationFormat>
  <Paragraphs>154</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Century Gothic</vt:lpstr>
      <vt:lpstr>Helvetica Neue</vt:lpstr>
      <vt:lpstr>Wingdings 3</vt:lpstr>
      <vt:lpstr>Wisp</vt:lpstr>
      <vt:lpstr>PowerPoint Presentation</vt:lpstr>
      <vt:lpstr>What is integration?</vt:lpstr>
      <vt:lpstr>Terms used in integration</vt:lpstr>
      <vt:lpstr>How is integration done without frameworks?</vt:lpstr>
      <vt:lpstr>Challenges</vt:lpstr>
      <vt:lpstr>Integration Frameworks/Platforms</vt:lpstr>
      <vt:lpstr>What do Frameworks/Platforms offer?</vt:lpstr>
      <vt:lpstr>Challenges with Frameworks</vt:lpstr>
      <vt:lpstr>Apache Camel Features</vt:lpstr>
      <vt:lpstr>Integration with Camel</vt:lpstr>
      <vt:lpstr>Architecture</vt:lpstr>
      <vt:lpstr>Exchange/Message Abstractions</vt:lpstr>
      <vt:lpstr>Use Case – Orders API</vt:lpstr>
      <vt:lpstr>High Level</vt:lpstr>
      <vt:lpstr>Integration Scenario</vt:lpstr>
      <vt:lpstr>Requirements</vt:lpstr>
      <vt:lpstr>Routing Architecture</vt:lpstr>
      <vt:lpstr>Project Layout</vt:lpstr>
      <vt:lpstr>Appendix - Google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Camel – Brown Ba</dc:title>
  <dc:creator>Chloe-anne Martinez</dc:creator>
  <cp:lastModifiedBy>Willy Martinez</cp:lastModifiedBy>
  <cp:revision>98</cp:revision>
  <dcterms:created xsi:type="dcterms:W3CDTF">2019-02-05T23:45:13Z</dcterms:created>
  <dcterms:modified xsi:type="dcterms:W3CDTF">2019-03-03T23:16:31Z</dcterms:modified>
</cp:coreProperties>
</file>