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9" r:id="rId1"/>
  </p:sldMasterIdLst>
  <p:notesMasterIdLst>
    <p:notesMasterId r:id="rId13"/>
  </p:notesMasterIdLst>
  <p:sldIdLst>
    <p:sldId id="256" r:id="rId2"/>
    <p:sldId id="268" r:id="rId3"/>
    <p:sldId id="259" r:id="rId4"/>
    <p:sldId id="260" r:id="rId5"/>
    <p:sldId id="266" r:id="rId6"/>
    <p:sldId id="269" r:id="rId7"/>
    <p:sldId id="261" r:id="rId8"/>
    <p:sldId id="271" r:id="rId9"/>
    <p:sldId id="272" r:id="rId10"/>
    <p:sldId id="274" r:id="rId11"/>
    <p:sldId id="262" r:id="rId12"/>
  </p:sldIdLst>
  <p:sldSz cx="10680700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02" autoAdjust="0"/>
    <p:restoredTop sz="91009" autoAdjust="0"/>
  </p:normalViewPr>
  <p:slideViewPr>
    <p:cSldViewPr>
      <p:cViewPr>
        <p:scale>
          <a:sx n="75" d="100"/>
          <a:sy n="75" d="100"/>
        </p:scale>
        <p:origin x="1710" y="696"/>
      </p:cViewPr>
      <p:guideLst>
        <p:guide orient="horz" pos="2380"/>
        <p:guide pos="3364"/>
      </p:guideLst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 smtClean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0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250D6-0E19-4EAF-8CE6-D8C49A987024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0153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A76E-641C-4F9E-AD35-C234284475F3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527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643813" y="401638"/>
            <a:ext cx="2301875" cy="6403975"/>
          </a:xfrm>
          <a:prstGeom prst="rect">
            <a:avLst/>
          </a:prstGeo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401638"/>
            <a:ext cx="6756400" cy="6403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D09A5-4E47-442C-8B7D-5771DBE9AAEB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0641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8730A-EB3E-4CC5-979D-F183DA5BDDDD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165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E256A-6E8B-4976-BB1E-131FAF5CD6EC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5935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EB005-385A-465B-8F5D-40D2F59A29BE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70358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73255-FFFC-4C77-B921-DB3B7C0EBC5F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84714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FC513-51E0-4449-8B6A-0CC5F1884EB5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7704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8DD2F-7FAF-40C0-BF30-3277DA4263D0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9849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06223-FFA0-4743-AED1-0B42AB0592E1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55081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>
              <a:sym typeface="Arial" panose="020B0604020202020204" pitchFamily="34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8198-B632-40DB-A63B-1793B01871C3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18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sldNum" sz="quarter" idx="2"/>
          </p:nvPr>
        </p:nvSpPr>
        <p:spPr bwMode="auto"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2144" tIns="52144" rIns="52144" bIns="52144" numCol="1" anchor="t" anchorCtr="0" compatLnSpc="1">
            <a:prstTxWarp prst="textNoShape">
              <a:avLst/>
            </a:prstTxWarp>
          </a:bodyPr>
          <a:lstStyle>
            <a:lvl1pPr algn="r" defTabSz="1042988" eaLnBrk="1">
              <a:defRPr sz="1600"/>
            </a:lvl1pPr>
          </a:lstStyle>
          <a:p>
            <a:pPr>
              <a:defRPr/>
            </a:pPr>
            <a:fld id="{89AAAF30-6D07-44D9-9045-80DCDDB7E264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0000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90525" indent="-3905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1254125" indent="-7334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735138" indent="-692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382838" indent="-819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3127375" indent="-104140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agh.edu.pl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2388022" y="897930"/>
            <a:ext cx="7942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altLang="pl-PL" sz="2800" dirty="0"/>
              <a:t>Wykorzystanie systemu operacyjnego </a:t>
            </a:r>
            <a:r>
              <a:rPr lang="pl-PL" altLang="pl-PL" sz="2800" dirty="0" smtClean="0"/>
              <a:t>Linux </a:t>
            </a:r>
            <a:br>
              <a:rPr lang="pl-PL" altLang="pl-PL" sz="2800" dirty="0" smtClean="0"/>
            </a:br>
            <a:r>
              <a:rPr lang="pl-PL" altLang="pl-PL" sz="2800" dirty="0" smtClean="0"/>
              <a:t>we </a:t>
            </a:r>
            <a:r>
              <a:rPr lang="pl-PL" altLang="pl-PL" sz="2800" dirty="0"/>
              <a:t>wbudowanych systemach wizyjnych zrealizowanych na platformie Zynq.</a:t>
            </a:r>
            <a:endParaRPr lang="en-US" altLang="pl-PL" sz="2800" dirty="0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2388022" y="2410098"/>
            <a:ext cx="38858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altLang="pl-PL" sz="1600" dirty="0" smtClean="0">
                <a:solidFill>
                  <a:srgbClr val="808080"/>
                </a:solidFill>
              </a:rPr>
              <a:t>Autor:		</a:t>
            </a:r>
            <a:r>
              <a:rPr lang="pl-PL" altLang="pl-PL" sz="1600" dirty="0" smtClean="0">
                <a:solidFill>
                  <a:srgbClr val="808080"/>
                </a:solidFill>
              </a:rPr>
              <a:t>Wojciech </a:t>
            </a:r>
            <a:r>
              <a:rPr lang="pl-PL" altLang="pl-PL" sz="1600" dirty="0" smtClean="0">
                <a:solidFill>
                  <a:srgbClr val="808080"/>
                </a:solidFill>
              </a:rPr>
              <a:t>Gumuła</a:t>
            </a:r>
          </a:p>
          <a:p>
            <a:pPr eaLnBrk="1"/>
            <a:r>
              <a:rPr lang="pl-PL" altLang="pl-PL" sz="1600" dirty="0" smtClean="0">
                <a:solidFill>
                  <a:srgbClr val="808080"/>
                </a:solidFill>
              </a:rPr>
              <a:t>Promotor: 	dr inż. Tomasz Kryjak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w systemach wizyjnych </a:t>
            </a:r>
            <a:r>
              <a:rPr lang="pl-PL" dirty="0" smtClean="0"/>
              <a:t>(4)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41" y="2084265"/>
            <a:ext cx="7568217" cy="46477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6241" y="6730114"/>
            <a:ext cx="6978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i="1" dirty="0" smtClean="0"/>
              <a:t>Wyniki na bazie modelu programowego.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1173200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822" y="2482106"/>
            <a:ext cx="9510266" cy="3520009"/>
          </a:xfrm>
          <a:prstGeom prst="rect">
            <a:avLst/>
          </a:prstGeom>
        </p:spPr>
        <p:txBody>
          <a:bodyPr/>
          <a:lstStyle>
            <a:lvl1pPr marL="390525" indent="-3905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1254125" indent="-7334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735138" indent="-692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382838" indent="-819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3127375" indent="-104140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Platforma </a:t>
            </a:r>
            <a:r>
              <a:rPr lang="pl-PL" sz="2800" dirty="0" smtClean="0">
                <a:latin typeface="+mj-lt"/>
              </a:rPr>
              <a:t>Zynq pozwala na projektowanie rozwiązań wykorzystujących zalety dwóch architektur</a:t>
            </a:r>
            <a:r>
              <a:rPr lang="pl-PL" sz="2800" dirty="0" smtClean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Zynq pozwala na realizację algorytmów o wydajności układów FPGA i interaktywności aplikacji systemowych.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Realizacja algorytmów wiąże się z szeregiem trudności. </a:t>
            </a: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38810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</a:t>
            </a:r>
            <a:r>
              <a:rPr lang="pl-PL" dirty="0" smtClean="0"/>
              <a:t>pracy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13" y="2194074"/>
            <a:ext cx="9210675" cy="41074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Analiza możliwości platformy Zynq w konteście systemów </a:t>
            </a:r>
            <a:r>
              <a:rPr lang="pl-PL" sz="2800" dirty="0" smtClean="0">
                <a:latin typeface="+mj-lt"/>
              </a:rPr>
              <a:t>wizyjnych z uwzględnieniem PetaLinux.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Integracja rozwiązań realizowanych przy użyciu logiki reprogramowalnej z klasycznym oprogramowaniem komputerowym</a:t>
            </a:r>
            <a:r>
              <a:rPr lang="pl-PL" sz="2800" dirty="0" smtClean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Opracowanie zagadnień związanych z konfiguracją układu.</a:t>
            </a: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12468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CPU vs FPGA w systemach </a:t>
            </a:r>
            <a:r>
              <a:rPr lang="pl-PL" dirty="0" smtClean="0"/>
              <a:t>wizyjnych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13" y="2266082"/>
            <a:ext cx="9210675" cy="46085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FPGA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Wysoka wydajność w systemach potokowych.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Trudności </a:t>
            </a:r>
            <a:r>
              <a:rPr lang="pl-PL" sz="2800" dirty="0" smtClean="0">
                <a:latin typeface="+mj-lt"/>
              </a:rPr>
              <a:t>implementacyjne części algorytmów.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CPU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Powszechna dostępność rozwiązań </a:t>
            </a:r>
            <a:r>
              <a:rPr lang="pl-PL" sz="2800" dirty="0" smtClean="0">
                <a:latin typeface="+mj-lt"/>
              </a:rPr>
              <a:t>algorytmicznych - OpenCV.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„Prostota” realizacji zadań obliczeniowych.</a:t>
            </a:r>
            <a:endParaRPr lang="pl-PL" sz="28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068995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Zynq (1)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66" y="1257970"/>
            <a:ext cx="5114368" cy="5641421"/>
          </a:xfrm>
        </p:spPr>
      </p:pic>
      <p:sp>
        <p:nvSpPr>
          <p:cNvPr id="6" name="TextBox 5"/>
          <p:cNvSpPr txBox="1"/>
          <p:nvPr/>
        </p:nvSpPr>
        <p:spPr>
          <a:xfrm>
            <a:off x="2783166" y="6730114"/>
            <a:ext cx="5751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i="1" dirty="0"/>
              <a:t>Źródło: </a:t>
            </a:r>
            <a:r>
              <a:rPr lang="en-US" sz="1600" i="1" dirty="0" smtClean="0"/>
              <a:t>digilentinc.com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9545661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Zynq (2)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Kombinacja logiki równoległej i </a:t>
            </a:r>
            <a:r>
              <a:rPr lang="pl-PL" sz="2800" dirty="0" smtClean="0">
                <a:latin typeface="+mj-lt"/>
              </a:rPr>
              <a:t>sekwencyjnej</a:t>
            </a:r>
            <a:br>
              <a:rPr lang="pl-PL" sz="2800" dirty="0" smtClean="0">
                <a:latin typeface="+mj-lt"/>
              </a:rPr>
            </a:br>
            <a:r>
              <a:rPr lang="pl-PL" sz="2800" dirty="0" smtClean="0">
                <a:latin typeface="+mj-lt"/>
              </a:rPr>
              <a:t>w jednym </a:t>
            </a:r>
            <a:r>
              <a:rPr lang="pl-PL" sz="2800" dirty="0" smtClean="0">
                <a:latin typeface="+mj-lt"/>
              </a:rPr>
              <a:t>układzie.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Możliwość uruchomienia systemu operacyjnego lub systemu czasu rzeczywistego.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W porównaniu do niezależnych układów: </a:t>
            </a:r>
            <a:br>
              <a:rPr lang="pl-PL" sz="2800" dirty="0" smtClean="0">
                <a:latin typeface="+mj-lt"/>
              </a:rPr>
            </a:br>
            <a:r>
              <a:rPr lang="pl-PL" sz="2800" dirty="0" smtClean="0">
                <a:latin typeface="+mj-lt"/>
              </a:rPr>
              <a:t>większa wszechstronność, energooszczędność, niezawodność...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32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996874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Badane funkcjonalności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5013" y="2907308"/>
            <a:ext cx="5325418" cy="2809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System operacyjny PetaLinux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Komunikacja sieciowa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Przerwania systemowe</a:t>
            </a: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7819" y="2907308"/>
            <a:ext cx="4317306" cy="3313881"/>
          </a:xfrm>
          <a:prstGeom prst="rect">
            <a:avLst/>
          </a:prstGeom>
        </p:spPr>
        <p:txBody>
          <a:bodyPr/>
          <a:lstStyle>
            <a:lvl1pPr marL="390525" indent="-3905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1254125" indent="-7334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735138" indent="-692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382838" indent="-819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3127375" indent="-104140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Obliczenia równoległe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Biblioteka OpenCV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Interfejs www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337973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w systemach wizyjnych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13" y="3058170"/>
            <a:ext cx="9210675" cy="26675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Implementacja algorytmu równoległego na układzie programowalnym.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Analiza wyników i prezentacja z </a:t>
            </a:r>
            <a:r>
              <a:rPr lang="pl-PL" sz="2800" dirty="0" smtClean="0">
                <a:latin typeface="+mj-lt"/>
              </a:rPr>
              <a:t>poziomu </a:t>
            </a:r>
            <a:r>
              <a:rPr lang="pl-PL" sz="2800" dirty="0" smtClean="0">
                <a:latin typeface="+mj-lt"/>
              </a:rPr>
              <a:t>aplikacji systemowej w </a:t>
            </a:r>
            <a:r>
              <a:rPr lang="pl-PL" sz="2800" dirty="0" smtClean="0">
                <a:latin typeface="+mj-lt"/>
              </a:rPr>
              <a:t>linuxie.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95929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4849" y1="61672" x2="54456" y2="99303"/>
                        <a14:backgroundMark x1="54980" y1="80488" x2="98689" y2="59582"/>
                        <a14:backgroundMark x1="72084" y1="88153" x2="72084" y2="88153"/>
                        <a14:backgroundMark x1="79423" y1="89199" x2="79423" y2="89199"/>
                        <a14:backgroundMark x1="86697" y1="89199" x2="86697" y2="89199"/>
                        <a14:backgroundMark x1="89581" y1="83275" x2="89581" y2="832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870" y="5678094"/>
            <a:ext cx="7126175" cy="1340244"/>
          </a:xfrm>
          <a:prstGeom prst="rect">
            <a:avLst/>
          </a:prstGeom>
        </p:spPr>
      </p:pic>
      <p:sp>
        <p:nvSpPr>
          <p:cNvPr id="4098" name="Prostokąt 2">
            <a:hlinkClick r:id="rId4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w systemach wizyjnych </a:t>
            </a:r>
            <a:r>
              <a:rPr lang="pl-PL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13" y="2135771"/>
            <a:ext cx="9005291" cy="5298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Moduł odejmowania ramek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32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l-PL" sz="3200" dirty="0" smtClean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11350" y="2744308"/>
            <a:ext cx="6858000" cy="2743200"/>
            <a:chOff x="1019870" y="2837522"/>
            <a:chExt cx="6858000" cy="2743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70" y="2837522"/>
              <a:ext cx="3429000" cy="2743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870" y="2837522"/>
              <a:ext cx="34290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529238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0" t="8997" r="2500" b="3194"/>
          <a:stretch/>
        </p:blipFill>
        <p:spPr>
          <a:xfrm>
            <a:off x="1451918" y="4862166"/>
            <a:ext cx="6237693" cy="2592288"/>
          </a:xfrm>
          <a:prstGeom prst="rect">
            <a:avLst/>
          </a:prstGeom>
        </p:spPr>
      </p:pic>
      <p:sp>
        <p:nvSpPr>
          <p:cNvPr id="4098" name="Prostokąt 2">
            <a:hlinkClick r:id="rId3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w systemach wizyjnych </a:t>
            </a:r>
            <a:r>
              <a:rPr lang="pl-PL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12" y="2159869"/>
            <a:ext cx="9210675" cy="27022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Moduł generacji tła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Podział algorytmu na część sprzętową</a:t>
            </a:r>
            <a:br>
              <a:rPr lang="pl-PL" sz="2800" dirty="0" smtClean="0">
                <a:latin typeface="+mj-lt"/>
              </a:rPr>
            </a:br>
            <a:r>
              <a:rPr lang="pl-PL" sz="2800" dirty="0" smtClean="0">
                <a:latin typeface="+mj-lt"/>
              </a:rPr>
              <a:t>i programową.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+mj-lt"/>
              </a:rPr>
              <a:t>Prezentacja wyników i konfiguracja przez interfejs www.</a:t>
            </a:r>
          </a:p>
          <a:p>
            <a:pPr marL="520700" lvl="1" indent="0">
              <a:buNone/>
            </a:pPr>
            <a:endParaRPr lang="pl-PL" sz="32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sz="32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l-PL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33966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 - 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202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Helvetica Neue</vt:lpstr>
      <vt:lpstr>Blank Presentation - Default</vt:lpstr>
      <vt:lpstr>PowerPoint Presentation</vt:lpstr>
      <vt:lpstr>Zakres pracy</vt:lpstr>
      <vt:lpstr>CPU vs FPGA w systemach wizyjnych</vt:lpstr>
      <vt:lpstr>Platforma Zynq (1)</vt:lpstr>
      <vt:lpstr>Platforma Zynq (2)</vt:lpstr>
      <vt:lpstr>Badane funkcjonalności</vt:lpstr>
      <vt:lpstr>Integracja w systemach wizyjnych (1)</vt:lpstr>
      <vt:lpstr>Integracja w systemach wizyjnych (2)</vt:lpstr>
      <vt:lpstr>Integracja w systemach wizyjnych (3)</vt:lpstr>
      <vt:lpstr>Integracja w systemach wizyjnych (4)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Gumula, Wojciech</cp:lastModifiedBy>
  <cp:revision>41</cp:revision>
  <dcterms:modified xsi:type="dcterms:W3CDTF">2017-09-16T12:50:37Z</dcterms:modified>
</cp:coreProperties>
</file>