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375" r:id="rId2"/>
    <p:sldId id="410" r:id="rId3"/>
    <p:sldId id="411" r:id="rId4"/>
    <p:sldId id="412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413" r:id="rId15"/>
    <p:sldId id="420" r:id="rId16"/>
    <p:sldId id="430" r:id="rId17"/>
    <p:sldId id="431" r:id="rId18"/>
    <p:sldId id="432" r:id="rId19"/>
    <p:sldId id="433" r:id="rId20"/>
    <p:sldId id="434" r:id="rId21"/>
    <p:sldId id="435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08" r:id="rId3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B46"/>
    <a:srgbClr val="00053E"/>
    <a:srgbClr val="0D1F3D"/>
    <a:srgbClr val="0B2041"/>
    <a:srgbClr val="79C344"/>
    <a:srgbClr val="D8DD93"/>
    <a:srgbClr val="5E631F"/>
    <a:srgbClr val="ABB538"/>
    <a:srgbClr val="E0E7E7"/>
    <a:srgbClr val="8BA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1" autoAdjust="0"/>
    <p:restoredTop sz="73587" autoAdjust="0"/>
  </p:normalViewPr>
  <p:slideViewPr>
    <p:cSldViewPr>
      <p:cViewPr varScale="1">
        <p:scale>
          <a:sx n="46" d="100"/>
          <a:sy n="46" d="100"/>
        </p:scale>
        <p:origin x="16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42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Paper%20Text\PaperTablesV7.xlsm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724\Dropbox\work\VC%20MAIN\AOI\Valuation%20From%20COI\spacex%20may%202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Sheet2!$K$7:$K$13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Sheet2!$K$6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Sheet2!$G$7:$G$13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0.5</c:v>
                      </c:pt>
                      <c:pt idx="2">
                        <c:v>1</c:v>
                      </c:pt>
                      <c:pt idx="3">
                        <c:v>1.5</c:v>
                      </c:pt>
                      <c:pt idx="4">
                        <c:v>2</c:v>
                      </c:pt>
                      <c:pt idx="5">
                        <c:v>2.5</c:v>
                      </c:pt>
                      <c:pt idx="6">
                        <c:v>3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A60D-49FF-9ED8-1CAB6F5A62F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Sheet2!$L$7:$L$13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Sheet2!$L$6</c15:sqref>
                        </c15:formulaRef>
                      </c:ext>
                    </c:extLst>
                    <c:strCache>
                      <c:ptCount val="1"/>
                      <c:pt idx="0">
                        <c:v>Convertible Preferred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Sheet2!$G$7:$G$13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0.5</c:v>
                      </c:pt>
                      <c:pt idx="2">
                        <c:v>1</c:v>
                      </c:pt>
                      <c:pt idx="3">
                        <c:v>1.5</c:v>
                      </c:pt>
                      <c:pt idx="4">
                        <c:v>2</c:v>
                      </c:pt>
                      <c:pt idx="5">
                        <c:v>2.5</c:v>
                      </c:pt>
                      <c:pt idx="6">
                        <c:v>3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A60D-49FF-9ED8-1CAB6F5A6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5099536"/>
        <c:axId val="785115608"/>
      </c:lineChart>
      <c:catAx>
        <c:axId val="785099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Company's Exit Multiple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15608"/>
        <c:crosses val="autoZero"/>
        <c:auto val="1"/>
        <c:lblAlgn val="ctr"/>
        <c:lblOffset val="100"/>
        <c:noMultiLvlLbl val="0"/>
      </c:catAx>
      <c:valAx>
        <c:axId val="78511560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Shareholder's Exit Multiple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099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Sheet2!$H$7:$H$13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Sheet2!$H$6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Sheet2!$G$7:$G$13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0.5</c:v>
                      </c:pt>
                      <c:pt idx="2">
                        <c:v>1</c:v>
                      </c:pt>
                      <c:pt idx="3">
                        <c:v>1.5</c:v>
                      </c:pt>
                      <c:pt idx="4">
                        <c:v>2</c:v>
                      </c:pt>
                      <c:pt idx="5">
                        <c:v>2.5</c:v>
                      </c:pt>
                      <c:pt idx="6">
                        <c:v>3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CEDA-4A79-9D23-3003E160F3B7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Sheet2!$I$7:$I$13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Sheet2!$I$6</c15:sqref>
                        </c15:formulaRef>
                      </c:ext>
                    </c:extLst>
                    <c:strCache>
                      <c:ptCount val="1"/>
                      <c:pt idx="0">
                        <c:v>Convertible Preferred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Sheet2!$G$7:$G$13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0.5</c:v>
                      </c:pt>
                      <c:pt idx="2">
                        <c:v>1</c:v>
                      </c:pt>
                      <c:pt idx="3">
                        <c:v>1.5</c:v>
                      </c:pt>
                      <c:pt idx="4">
                        <c:v>2</c:v>
                      </c:pt>
                      <c:pt idx="5">
                        <c:v>2.5</c:v>
                      </c:pt>
                      <c:pt idx="6">
                        <c:v>3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CEDA-4A79-9D23-3003E160F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5108160"/>
        <c:axId val="785113256"/>
      </c:lineChart>
      <c:catAx>
        <c:axId val="78510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Company's Exit Multiple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13256"/>
        <c:crosses val="autoZero"/>
        <c:auto val="1"/>
        <c:lblAlgn val="ctr"/>
        <c:lblOffset val="100"/>
        <c:noMultiLvlLbl val="0"/>
      </c:catAx>
      <c:valAx>
        <c:axId val="78511325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Shareholder's Exit Multiple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108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Sheet1!$E$2:$E$117</c:f>
              <c:numCache>
                <c:formatCode>0%</c:formatCode>
                <c:ptCount val="116"/>
                <c:pt idx="0">
                  <c:v>5.2089999999999997E-2</c:v>
                </c:pt>
                <c:pt idx="1">
                  <c:v>0.11278000000000001</c:v>
                </c:pt>
                <c:pt idx="2">
                  <c:v>0.12217</c:v>
                </c:pt>
                <c:pt idx="3">
                  <c:v>0.12393999999999999</c:v>
                </c:pt>
                <c:pt idx="4">
                  <c:v>0.13114999999999999</c:v>
                </c:pt>
                <c:pt idx="5">
                  <c:v>0.15096000000000001</c:v>
                </c:pt>
                <c:pt idx="6">
                  <c:v>0.15185999999999999</c:v>
                </c:pt>
                <c:pt idx="7">
                  <c:v>0.16511000000000001</c:v>
                </c:pt>
                <c:pt idx="8">
                  <c:v>0.18368999999999999</c:v>
                </c:pt>
                <c:pt idx="9">
                  <c:v>0.18562000000000001</c:v>
                </c:pt>
                <c:pt idx="10">
                  <c:v>0.19070999999999999</c:v>
                </c:pt>
                <c:pt idx="11">
                  <c:v>0.19153000000000001</c:v>
                </c:pt>
                <c:pt idx="12">
                  <c:v>0.1928</c:v>
                </c:pt>
                <c:pt idx="13">
                  <c:v>0.19364000000000001</c:v>
                </c:pt>
                <c:pt idx="14">
                  <c:v>0.20366000000000001</c:v>
                </c:pt>
                <c:pt idx="15">
                  <c:v>0.20585999999999999</c:v>
                </c:pt>
                <c:pt idx="16">
                  <c:v>0.20671999999999999</c:v>
                </c:pt>
                <c:pt idx="17">
                  <c:v>0.20863000000000001</c:v>
                </c:pt>
                <c:pt idx="18">
                  <c:v>0.21038999999999999</c:v>
                </c:pt>
                <c:pt idx="19">
                  <c:v>0.21188000000000001</c:v>
                </c:pt>
                <c:pt idx="20">
                  <c:v>0.21193999999999999</c:v>
                </c:pt>
                <c:pt idx="21">
                  <c:v>0.21976000000000001</c:v>
                </c:pt>
                <c:pt idx="22">
                  <c:v>0.22781000000000001</c:v>
                </c:pt>
                <c:pt idx="23">
                  <c:v>0.22867000000000001</c:v>
                </c:pt>
                <c:pt idx="24">
                  <c:v>0.23119000000000001</c:v>
                </c:pt>
                <c:pt idx="25">
                  <c:v>0.23155999999999999</c:v>
                </c:pt>
                <c:pt idx="26">
                  <c:v>0.23415</c:v>
                </c:pt>
                <c:pt idx="27">
                  <c:v>0.23444000000000001</c:v>
                </c:pt>
                <c:pt idx="28">
                  <c:v>0.23583000000000001</c:v>
                </c:pt>
                <c:pt idx="29">
                  <c:v>0.24049000000000001</c:v>
                </c:pt>
                <c:pt idx="30">
                  <c:v>0.24296999999999999</c:v>
                </c:pt>
                <c:pt idx="31">
                  <c:v>0.24606</c:v>
                </c:pt>
                <c:pt idx="32">
                  <c:v>0.24640999999999999</c:v>
                </c:pt>
                <c:pt idx="33">
                  <c:v>0.25185999999999997</c:v>
                </c:pt>
                <c:pt idx="34">
                  <c:v>0.25336999999999998</c:v>
                </c:pt>
                <c:pt idx="35">
                  <c:v>0.25659999999999999</c:v>
                </c:pt>
                <c:pt idx="36">
                  <c:v>0.25994</c:v>
                </c:pt>
                <c:pt idx="37">
                  <c:v>0.26083000000000001</c:v>
                </c:pt>
                <c:pt idx="38">
                  <c:v>0.26284000000000002</c:v>
                </c:pt>
                <c:pt idx="39">
                  <c:v>0.26384999999999997</c:v>
                </c:pt>
                <c:pt idx="40">
                  <c:v>0.26484000000000002</c:v>
                </c:pt>
                <c:pt idx="41">
                  <c:v>0.26647999999999999</c:v>
                </c:pt>
                <c:pt idx="42">
                  <c:v>0.26971000000000001</c:v>
                </c:pt>
                <c:pt idx="43">
                  <c:v>0.27078000000000002</c:v>
                </c:pt>
                <c:pt idx="44">
                  <c:v>0.27542</c:v>
                </c:pt>
                <c:pt idx="45">
                  <c:v>0.27717999999999998</c:v>
                </c:pt>
                <c:pt idx="46">
                  <c:v>0.30363000000000001</c:v>
                </c:pt>
                <c:pt idx="47">
                  <c:v>0.30758000000000002</c:v>
                </c:pt>
                <c:pt idx="48">
                  <c:v>0.31176999999999999</c:v>
                </c:pt>
                <c:pt idx="49">
                  <c:v>0.31291999999999998</c:v>
                </c:pt>
                <c:pt idx="50">
                  <c:v>0.32556000000000002</c:v>
                </c:pt>
                <c:pt idx="51">
                  <c:v>0.33237</c:v>
                </c:pt>
                <c:pt idx="52">
                  <c:v>0.33861999999999998</c:v>
                </c:pt>
                <c:pt idx="53">
                  <c:v>0.34009</c:v>
                </c:pt>
                <c:pt idx="54">
                  <c:v>0.35086000000000001</c:v>
                </c:pt>
                <c:pt idx="55">
                  <c:v>0.35128999999999999</c:v>
                </c:pt>
                <c:pt idx="56">
                  <c:v>0.35266999999999998</c:v>
                </c:pt>
                <c:pt idx="57">
                  <c:v>0.36138999999999999</c:v>
                </c:pt>
                <c:pt idx="58">
                  <c:v>0.36943999999999999</c:v>
                </c:pt>
                <c:pt idx="59">
                  <c:v>0.37231999999999998</c:v>
                </c:pt>
                <c:pt idx="60">
                  <c:v>0.37962000000000001</c:v>
                </c:pt>
                <c:pt idx="61">
                  <c:v>0.38302999999999998</c:v>
                </c:pt>
                <c:pt idx="62">
                  <c:v>0.38557999999999998</c:v>
                </c:pt>
                <c:pt idx="63">
                  <c:v>0.38578000000000001</c:v>
                </c:pt>
                <c:pt idx="64">
                  <c:v>0.38579000000000002</c:v>
                </c:pt>
                <c:pt idx="65">
                  <c:v>0.38984999999999997</c:v>
                </c:pt>
                <c:pt idx="66">
                  <c:v>0.39871000000000001</c:v>
                </c:pt>
                <c:pt idx="67">
                  <c:v>0.40357999999999999</c:v>
                </c:pt>
                <c:pt idx="68">
                  <c:v>0.40375</c:v>
                </c:pt>
                <c:pt idx="69">
                  <c:v>0.40762999999999999</c:v>
                </c:pt>
                <c:pt idx="70">
                  <c:v>0.42954999999999999</c:v>
                </c:pt>
                <c:pt idx="71">
                  <c:v>0.43092999999999998</c:v>
                </c:pt>
                <c:pt idx="72">
                  <c:v>0.43672</c:v>
                </c:pt>
                <c:pt idx="73">
                  <c:v>0.45677000000000001</c:v>
                </c:pt>
                <c:pt idx="74">
                  <c:v>0.46226</c:v>
                </c:pt>
                <c:pt idx="75">
                  <c:v>0.46394000000000002</c:v>
                </c:pt>
                <c:pt idx="76">
                  <c:v>0.47645999999999999</c:v>
                </c:pt>
                <c:pt idx="77">
                  <c:v>0.48115999999999998</c:v>
                </c:pt>
                <c:pt idx="78">
                  <c:v>0.48172999999999999</c:v>
                </c:pt>
                <c:pt idx="79">
                  <c:v>0.48674000000000001</c:v>
                </c:pt>
                <c:pt idx="80">
                  <c:v>0.48735000000000001</c:v>
                </c:pt>
                <c:pt idx="81">
                  <c:v>0.49969000000000002</c:v>
                </c:pt>
                <c:pt idx="82">
                  <c:v>0.50117</c:v>
                </c:pt>
                <c:pt idx="83">
                  <c:v>0.51482000000000006</c:v>
                </c:pt>
                <c:pt idx="84">
                  <c:v>0.52207000000000003</c:v>
                </c:pt>
                <c:pt idx="85">
                  <c:v>0.52436000000000005</c:v>
                </c:pt>
                <c:pt idx="86">
                  <c:v>0.53710999999999998</c:v>
                </c:pt>
                <c:pt idx="87">
                  <c:v>0.55706999999999995</c:v>
                </c:pt>
                <c:pt idx="88">
                  <c:v>0.59677000000000002</c:v>
                </c:pt>
                <c:pt idx="89">
                  <c:v>0.60024999999999995</c:v>
                </c:pt>
                <c:pt idx="90">
                  <c:v>0.61441999999999997</c:v>
                </c:pt>
                <c:pt idx="91">
                  <c:v>0.61628000000000005</c:v>
                </c:pt>
                <c:pt idx="92">
                  <c:v>0.63066999999999995</c:v>
                </c:pt>
                <c:pt idx="93">
                  <c:v>0.64029000000000003</c:v>
                </c:pt>
                <c:pt idx="94">
                  <c:v>0.64219000000000004</c:v>
                </c:pt>
                <c:pt idx="95">
                  <c:v>0.65895000000000004</c:v>
                </c:pt>
                <c:pt idx="96">
                  <c:v>0.73150999999999999</c:v>
                </c:pt>
                <c:pt idx="97">
                  <c:v>0.74270000000000003</c:v>
                </c:pt>
                <c:pt idx="98">
                  <c:v>0.79196999999999995</c:v>
                </c:pt>
                <c:pt idx="99">
                  <c:v>0.81733999999999996</c:v>
                </c:pt>
                <c:pt idx="100">
                  <c:v>0.85980999999999996</c:v>
                </c:pt>
                <c:pt idx="101">
                  <c:v>0.93015000000000003</c:v>
                </c:pt>
                <c:pt idx="102">
                  <c:v>0.95647000000000004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Frac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Sheet1!$B$2:$B$117</c15:sqref>
                        </c15:formulaRef>
                      </c:ext>
                    </c:extLst>
                    <c:strCache>
                      <c:ptCount val="116"/>
                      <c:pt idx="0">
                        <c:v>Snap</c:v>
                      </c:pt>
                      <c:pt idx="1">
                        <c:v>Lyft</c:v>
                      </c:pt>
                      <c:pt idx="2">
                        <c:v>Uber</c:v>
                      </c:pt>
                      <c:pt idx="3">
                        <c:v>Bloom Energy</c:v>
                      </c:pt>
                      <c:pt idx="4">
                        <c:v>Jawbone</c:v>
                      </c:pt>
                      <c:pt idx="5">
                        <c:v>Palantir</c:v>
                      </c:pt>
                      <c:pt idx="6">
                        <c:v>Airbnb</c:v>
                      </c:pt>
                      <c:pt idx="7">
                        <c:v>Groupon</c:v>
                      </c:pt>
                      <c:pt idx="8">
                        <c:v>WeWork</c:v>
                      </c:pt>
                      <c:pt idx="9">
                        <c:v>Domo</c:v>
                      </c:pt>
                      <c:pt idx="10">
                        <c:v>Cloudera</c:v>
                      </c:pt>
                      <c:pt idx="11">
                        <c:v>Fab.com</c:v>
                      </c:pt>
                      <c:pt idx="12">
                        <c:v>Stemcentrx</c:v>
                      </c:pt>
                      <c:pt idx="13">
                        <c:v>Coupons.com</c:v>
                      </c:pt>
                      <c:pt idx="14">
                        <c:v>Zenefits</c:v>
                      </c:pt>
                      <c:pt idx="15">
                        <c:v>Flatiron Health</c:v>
                      </c:pt>
                      <c:pt idx="16">
                        <c:v>Moderna</c:v>
                      </c:pt>
                      <c:pt idx="17">
                        <c:v>PURE Storage</c:v>
                      </c:pt>
                      <c:pt idx="18">
                        <c:v>Pinterest</c:v>
                      </c:pt>
                      <c:pt idx="19">
                        <c:v>Twitter</c:v>
                      </c:pt>
                      <c:pt idx="20">
                        <c:v>Dropbox</c:v>
                      </c:pt>
                      <c:pt idx="21">
                        <c:v>Github</c:v>
                      </c:pt>
                      <c:pt idx="22">
                        <c:v>MongoDB</c:v>
                      </c:pt>
                      <c:pt idx="23">
                        <c:v>Lookout</c:v>
                      </c:pt>
                      <c:pt idx="24">
                        <c:v>Instacart</c:v>
                      </c:pt>
                      <c:pt idx="25">
                        <c:v>Apttus</c:v>
                      </c:pt>
                      <c:pt idx="26">
                        <c:v>Anaplan</c:v>
                      </c:pt>
                      <c:pt idx="27">
                        <c:v>Human Longevity</c:v>
                      </c:pt>
                      <c:pt idx="28">
                        <c:v>Zynga</c:v>
                      </c:pt>
                      <c:pt idx="29">
                        <c:v>Thumbtack</c:v>
                      </c:pt>
                      <c:pt idx="30">
                        <c:v>Jet.com</c:v>
                      </c:pt>
                      <c:pt idx="31">
                        <c:v>Nextdoor</c:v>
                      </c:pt>
                      <c:pt idx="32">
                        <c:v>Okta</c:v>
                      </c:pt>
                      <c:pt idx="33">
                        <c:v>Insidesales.com</c:v>
                      </c:pt>
                      <c:pt idx="34">
                        <c:v>Warby Parker</c:v>
                      </c:pt>
                      <c:pt idx="35">
                        <c:v>Avant</c:v>
                      </c:pt>
                      <c:pt idx="36">
                        <c:v>ZenPayroll</c:v>
                      </c:pt>
                      <c:pt idx="37">
                        <c:v>Docker</c:v>
                      </c:pt>
                      <c:pt idx="38">
                        <c:v>Twilio</c:v>
                      </c:pt>
                      <c:pt idx="39">
                        <c:v>Machine Zone</c:v>
                      </c:pt>
                      <c:pt idx="40">
                        <c:v>Adaptive Biotech</c:v>
                      </c:pt>
                      <c:pt idx="41">
                        <c:v>Eventbrite</c:v>
                      </c:pt>
                      <c:pt idx="42">
                        <c:v>Social Finance</c:v>
                      </c:pt>
                      <c:pt idx="43">
                        <c:v>Credit Karma</c:v>
                      </c:pt>
                      <c:pt idx="44">
                        <c:v>Houzz</c:v>
                      </c:pt>
                      <c:pt idx="45">
                        <c:v>Medallia</c:v>
                      </c:pt>
                      <c:pt idx="46">
                        <c:v>Illumio</c:v>
                      </c:pt>
                      <c:pt idx="47">
                        <c:v>Automattic</c:v>
                      </c:pt>
                      <c:pt idx="48">
                        <c:v>Theranos</c:v>
                      </c:pt>
                      <c:pt idx="49">
                        <c:v>Tanium</c:v>
                      </c:pt>
                      <c:pt idx="50">
                        <c:v>Hortonworks</c:v>
                      </c:pt>
                      <c:pt idx="51">
                        <c:v>Proteus Dgtl Hlth</c:v>
                      </c:pt>
                      <c:pt idx="52">
                        <c:v>MarkLogic</c:v>
                      </c:pt>
                      <c:pt idx="53">
                        <c:v>Zocdoc</c:v>
                      </c:pt>
                      <c:pt idx="54">
                        <c:v>DraftKings</c:v>
                      </c:pt>
                      <c:pt idx="55">
                        <c:v>Udacity</c:v>
                      </c:pt>
                      <c:pt idx="56">
                        <c:v>DocuSign</c:v>
                      </c:pt>
                      <c:pt idx="57">
                        <c:v>Sprinklr</c:v>
                      </c:pt>
                      <c:pt idx="58">
                        <c:v>Blue Apron</c:v>
                      </c:pt>
                      <c:pt idx="59">
                        <c:v>Unity Software</c:v>
                      </c:pt>
                      <c:pt idx="60">
                        <c:v>OfferUp</c:v>
                      </c:pt>
                      <c:pt idx="61">
                        <c:v>Zulily</c:v>
                      </c:pt>
                      <c:pt idx="62">
                        <c:v>Lynda.com</c:v>
                      </c:pt>
                      <c:pt idx="63">
                        <c:v>Zoox</c:v>
                      </c:pt>
                      <c:pt idx="64">
                        <c:v>Intarcia Therapeutics</c:v>
                      </c:pt>
                      <c:pt idx="65">
                        <c:v>TangoMe</c:v>
                      </c:pt>
                      <c:pt idx="66">
                        <c:v>The Honest Co</c:v>
                      </c:pt>
                      <c:pt idx="67">
                        <c:v>23andMe</c:v>
                      </c:pt>
                      <c:pt idx="68">
                        <c:v>MuleSoft</c:v>
                      </c:pt>
                      <c:pt idx="69">
                        <c:v>SimpliVity</c:v>
                      </c:pt>
                      <c:pt idx="70">
                        <c:v>Oscar</c:v>
                      </c:pt>
                      <c:pt idx="71">
                        <c:v>OnLive</c:v>
                      </c:pt>
                      <c:pt idx="72">
                        <c:v>Age of Learning</c:v>
                      </c:pt>
                      <c:pt idx="73">
                        <c:v>AppDirect</c:v>
                      </c:pt>
                      <c:pt idx="74">
                        <c:v>Pivotal</c:v>
                      </c:pt>
                      <c:pt idx="75">
                        <c:v>New Relic</c:v>
                      </c:pt>
                      <c:pt idx="76">
                        <c:v>AppDynamics</c:v>
                      </c:pt>
                      <c:pt idx="77">
                        <c:v>Appnexus</c:v>
                      </c:pt>
                      <c:pt idx="78">
                        <c:v>FireEye</c:v>
                      </c:pt>
                      <c:pt idx="79">
                        <c:v>Vox Media</c:v>
                      </c:pt>
                      <c:pt idx="80">
                        <c:v>Cylance</c:v>
                      </c:pt>
                      <c:pt idx="81">
                        <c:v>LendingClub</c:v>
                      </c:pt>
                      <c:pt idx="82">
                        <c:v>Magic Leap</c:v>
                      </c:pt>
                      <c:pt idx="83">
                        <c:v>Zscaler</c:v>
                      </c:pt>
                      <c:pt idx="84">
                        <c:v>Workday</c:v>
                      </c:pt>
                      <c:pt idx="85">
                        <c:v>Buzzfeed</c:v>
                      </c:pt>
                      <c:pt idx="86">
                        <c:v>Evernote</c:v>
                      </c:pt>
                      <c:pt idx="87">
                        <c:v>Prosper</c:v>
                      </c:pt>
                      <c:pt idx="88">
                        <c:v>Solyndra</c:v>
                      </c:pt>
                      <c:pt idx="89">
                        <c:v>WhatsApp</c:v>
                      </c:pt>
                      <c:pt idx="90">
                        <c:v>LinkedIn</c:v>
                      </c:pt>
                      <c:pt idx="91">
                        <c:v>Kabam</c:v>
                      </c:pt>
                      <c:pt idx="92">
                        <c:v>Sunrun</c:v>
                      </c:pt>
                      <c:pt idx="93">
                        <c:v>Fanatics</c:v>
                      </c:pt>
                      <c:pt idx="94">
                        <c:v>SpaceX</c:v>
                      </c:pt>
                      <c:pt idx="95">
                        <c:v>NJOY</c:v>
                      </c:pt>
                      <c:pt idx="96">
                        <c:v>Forescout Tech</c:v>
                      </c:pt>
                      <c:pt idx="97">
                        <c:v>Jasper Wireless</c:v>
                      </c:pt>
                      <c:pt idx="98">
                        <c:v>MediaMath</c:v>
                      </c:pt>
                      <c:pt idx="99">
                        <c:v>Intrexon</c:v>
                      </c:pt>
                      <c:pt idx="100">
                        <c:v>Quanergy Systems</c:v>
                      </c:pt>
                      <c:pt idx="101">
                        <c:v>Actifio</c:v>
                      </c:pt>
                      <c:pt idx="102">
                        <c:v>Flipboard</c:v>
                      </c:pt>
                      <c:pt idx="103">
                        <c:v>CloudFlare</c:v>
                      </c:pt>
                      <c:pt idx="104">
                        <c:v>HomeAway</c:v>
                      </c:pt>
                      <c:pt idx="105">
                        <c:v>JustFab</c:v>
                      </c:pt>
                      <c:pt idx="106">
                        <c:v>Kabbage</c:v>
                      </c:pt>
                      <c:pt idx="107">
                        <c:v>Good Technlgy.</c:v>
                      </c:pt>
                      <c:pt idx="108">
                        <c:v>Nutanix</c:v>
                      </c:pt>
                      <c:pt idx="109">
                        <c:v>Square</c:v>
                      </c:pt>
                      <c:pt idx="110">
                        <c:v>SolarCity</c:v>
                      </c:pt>
                      <c:pt idx="111">
                        <c:v>Demand Media</c:v>
                      </c:pt>
                      <c:pt idx="112">
                        <c:v>Box</c:v>
                      </c:pt>
                      <c:pt idx="113">
                        <c:v>Better Place</c:v>
                      </c:pt>
                      <c:pt idx="114">
                        <c:v>Compass</c:v>
                      </c:pt>
                      <c:pt idx="115">
                        <c:v>Datto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70A9-4CE2-811C-E34C868B3C12}"/>
            </c:ext>
          </c:extLst>
        </c:ser>
        <c:ser>
          <c:idx val="3"/>
          <c:order val="1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Sheet1!$F$2:$F$117</c:f>
              <c:numCache>
                <c:formatCode>0%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1.0339</c:v>
                </c:pt>
                <c:pt idx="104">
                  <c:v>1.0960000000000001</c:v>
                </c:pt>
                <c:pt idx="105">
                  <c:v>1.1042000000000001</c:v>
                </c:pt>
                <c:pt idx="106">
                  <c:v>1.3786</c:v>
                </c:pt>
                <c:pt idx="107">
                  <c:v>1.5524</c:v>
                </c:pt>
                <c:pt idx="108">
                  <c:v>1.5593999999999999</c:v>
                </c:pt>
                <c:pt idx="109">
                  <c:v>1.6922999999999999</c:v>
                </c:pt>
                <c:pt idx="110">
                  <c:v>1.8775999999999999</c:v>
                </c:pt>
                <c:pt idx="111">
                  <c:v>1.8832</c:v>
                </c:pt>
                <c:pt idx="112">
                  <c:v>1.9461999999999999</c:v>
                </c:pt>
                <c:pt idx="113">
                  <c:v>1.9633</c:v>
                </c:pt>
                <c:pt idx="114">
                  <c:v>2.0204</c:v>
                </c:pt>
                <c:pt idx="115">
                  <c:v>2.0531999999999999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Sheet1!$B$2:$B$117</c15:sqref>
                        </c15:formulaRef>
                      </c:ext>
                    </c:extLst>
                    <c:strCache>
                      <c:ptCount val="116"/>
                      <c:pt idx="0">
                        <c:v>Snap</c:v>
                      </c:pt>
                      <c:pt idx="1">
                        <c:v>Lyft</c:v>
                      </c:pt>
                      <c:pt idx="2">
                        <c:v>Uber</c:v>
                      </c:pt>
                      <c:pt idx="3">
                        <c:v>Bloom Energy</c:v>
                      </c:pt>
                      <c:pt idx="4">
                        <c:v>Jawbone</c:v>
                      </c:pt>
                      <c:pt idx="5">
                        <c:v>Palantir</c:v>
                      </c:pt>
                      <c:pt idx="6">
                        <c:v>Airbnb</c:v>
                      </c:pt>
                      <c:pt idx="7">
                        <c:v>Groupon</c:v>
                      </c:pt>
                      <c:pt idx="8">
                        <c:v>WeWork</c:v>
                      </c:pt>
                      <c:pt idx="9">
                        <c:v>Domo</c:v>
                      </c:pt>
                      <c:pt idx="10">
                        <c:v>Cloudera</c:v>
                      </c:pt>
                      <c:pt idx="11">
                        <c:v>Fab.com</c:v>
                      </c:pt>
                      <c:pt idx="12">
                        <c:v>Stemcentrx</c:v>
                      </c:pt>
                      <c:pt idx="13">
                        <c:v>Coupons.com</c:v>
                      </c:pt>
                      <c:pt idx="14">
                        <c:v>Zenefits</c:v>
                      </c:pt>
                      <c:pt idx="15">
                        <c:v>Flatiron Health</c:v>
                      </c:pt>
                      <c:pt idx="16">
                        <c:v>Moderna</c:v>
                      </c:pt>
                      <c:pt idx="17">
                        <c:v>PURE Storage</c:v>
                      </c:pt>
                      <c:pt idx="18">
                        <c:v>Pinterest</c:v>
                      </c:pt>
                      <c:pt idx="19">
                        <c:v>Twitter</c:v>
                      </c:pt>
                      <c:pt idx="20">
                        <c:v>Dropbox</c:v>
                      </c:pt>
                      <c:pt idx="21">
                        <c:v>Github</c:v>
                      </c:pt>
                      <c:pt idx="22">
                        <c:v>MongoDB</c:v>
                      </c:pt>
                      <c:pt idx="23">
                        <c:v>Lookout</c:v>
                      </c:pt>
                      <c:pt idx="24">
                        <c:v>Instacart</c:v>
                      </c:pt>
                      <c:pt idx="25">
                        <c:v>Apttus</c:v>
                      </c:pt>
                      <c:pt idx="26">
                        <c:v>Anaplan</c:v>
                      </c:pt>
                      <c:pt idx="27">
                        <c:v>Human Longevity</c:v>
                      </c:pt>
                      <c:pt idx="28">
                        <c:v>Zynga</c:v>
                      </c:pt>
                      <c:pt idx="29">
                        <c:v>Thumbtack</c:v>
                      </c:pt>
                      <c:pt idx="30">
                        <c:v>Jet.com</c:v>
                      </c:pt>
                      <c:pt idx="31">
                        <c:v>Nextdoor</c:v>
                      </c:pt>
                      <c:pt idx="32">
                        <c:v>Okta</c:v>
                      </c:pt>
                      <c:pt idx="33">
                        <c:v>Insidesales.com</c:v>
                      </c:pt>
                      <c:pt idx="34">
                        <c:v>Warby Parker</c:v>
                      </c:pt>
                      <c:pt idx="35">
                        <c:v>Avant</c:v>
                      </c:pt>
                      <c:pt idx="36">
                        <c:v>ZenPayroll</c:v>
                      </c:pt>
                      <c:pt idx="37">
                        <c:v>Docker</c:v>
                      </c:pt>
                      <c:pt idx="38">
                        <c:v>Twilio</c:v>
                      </c:pt>
                      <c:pt idx="39">
                        <c:v>Machine Zone</c:v>
                      </c:pt>
                      <c:pt idx="40">
                        <c:v>Adaptive Biotech</c:v>
                      </c:pt>
                      <c:pt idx="41">
                        <c:v>Eventbrite</c:v>
                      </c:pt>
                      <c:pt idx="42">
                        <c:v>Social Finance</c:v>
                      </c:pt>
                      <c:pt idx="43">
                        <c:v>Credit Karma</c:v>
                      </c:pt>
                      <c:pt idx="44">
                        <c:v>Houzz</c:v>
                      </c:pt>
                      <c:pt idx="45">
                        <c:v>Medallia</c:v>
                      </c:pt>
                      <c:pt idx="46">
                        <c:v>Illumio</c:v>
                      </c:pt>
                      <c:pt idx="47">
                        <c:v>Automattic</c:v>
                      </c:pt>
                      <c:pt idx="48">
                        <c:v>Theranos</c:v>
                      </c:pt>
                      <c:pt idx="49">
                        <c:v>Tanium</c:v>
                      </c:pt>
                      <c:pt idx="50">
                        <c:v>Hortonworks</c:v>
                      </c:pt>
                      <c:pt idx="51">
                        <c:v>Proteus Dgtl Hlth</c:v>
                      </c:pt>
                      <c:pt idx="52">
                        <c:v>MarkLogic</c:v>
                      </c:pt>
                      <c:pt idx="53">
                        <c:v>Zocdoc</c:v>
                      </c:pt>
                      <c:pt idx="54">
                        <c:v>DraftKings</c:v>
                      </c:pt>
                      <c:pt idx="55">
                        <c:v>Udacity</c:v>
                      </c:pt>
                      <c:pt idx="56">
                        <c:v>DocuSign</c:v>
                      </c:pt>
                      <c:pt idx="57">
                        <c:v>Sprinklr</c:v>
                      </c:pt>
                      <c:pt idx="58">
                        <c:v>Blue Apron</c:v>
                      </c:pt>
                      <c:pt idx="59">
                        <c:v>Unity Software</c:v>
                      </c:pt>
                      <c:pt idx="60">
                        <c:v>OfferUp</c:v>
                      </c:pt>
                      <c:pt idx="61">
                        <c:v>Zulily</c:v>
                      </c:pt>
                      <c:pt idx="62">
                        <c:v>Lynda.com</c:v>
                      </c:pt>
                      <c:pt idx="63">
                        <c:v>Zoox</c:v>
                      </c:pt>
                      <c:pt idx="64">
                        <c:v>Intarcia Therapeutics</c:v>
                      </c:pt>
                      <c:pt idx="65">
                        <c:v>TangoMe</c:v>
                      </c:pt>
                      <c:pt idx="66">
                        <c:v>The Honest Co</c:v>
                      </c:pt>
                      <c:pt idx="67">
                        <c:v>23andMe</c:v>
                      </c:pt>
                      <c:pt idx="68">
                        <c:v>MuleSoft</c:v>
                      </c:pt>
                      <c:pt idx="69">
                        <c:v>SimpliVity</c:v>
                      </c:pt>
                      <c:pt idx="70">
                        <c:v>Oscar</c:v>
                      </c:pt>
                      <c:pt idx="71">
                        <c:v>OnLive</c:v>
                      </c:pt>
                      <c:pt idx="72">
                        <c:v>Age of Learning</c:v>
                      </c:pt>
                      <c:pt idx="73">
                        <c:v>AppDirect</c:v>
                      </c:pt>
                      <c:pt idx="74">
                        <c:v>Pivotal</c:v>
                      </c:pt>
                      <c:pt idx="75">
                        <c:v>New Relic</c:v>
                      </c:pt>
                      <c:pt idx="76">
                        <c:v>AppDynamics</c:v>
                      </c:pt>
                      <c:pt idx="77">
                        <c:v>Appnexus</c:v>
                      </c:pt>
                      <c:pt idx="78">
                        <c:v>FireEye</c:v>
                      </c:pt>
                      <c:pt idx="79">
                        <c:v>Vox Media</c:v>
                      </c:pt>
                      <c:pt idx="80">
                        <c:v>Cylance</c:v>
                      </c:pt>
                      <c:pt idx="81">
                        <c:v>LendingClub</c:v>
                      </c:pt>
                      <c:pt idx="82">
                        <c:v>Magic Leap</c:v>
                      </c:pt>
                      <c:pt idx="83">
                        <c:v>Zscaler</c:v>
                      </c:pt>
                      <c:pt idx="84">
                        <c:v>Workday</c:v>
                      </c:pt>
                      <c:pt idx="85">
                        <c:v>Buzzfeed</c:v>
                      </c:pt>
                      <c:pt idx="86">
                        <c:v>Evernote</c:v>
                      </c:pt>
                      <c:pt idx="87">
                        <c:v>Prosper</c:v>
                      </c:pt>
                      <c:pt idx="88">
                        <c:v>Solyndra</c:v>
                      </c:pt>
                      <c:pt idx="89">
                        <c:v>WhatsApp</c:v>
                      </c:pt>
                      <c:pt idx="90">
                        <c:v>LinkedIn</c:v>
                      </c:pt>
                      <c:pt idx="91">
                        <c:v>Kabam</c:v>
                      </c:pt>
                      <c:pt idx="92">
                        <c:v>Sunrun</c:v>
                      </c:pt>
                      <c:pt idx="93">
                        <c:v>Fanatics</c:v>
                      </c:pt>
                      <c:pt idx="94">
                        <c:v>SpaceX</c:v>
                      </c:pt>
                      <c:pt idx="95">
                        <c:v>NJOY</c:v>
                      </c:pt>
                      <c:pt idx="96">
                        <c:v>Forescout Tech</c:v>
                      </c:pt>
                      <c:pt idx="97">
                        <c:v>Jasper Wireless</c:v>
                      </c:pt>
                      <c:pt idx="98">
                        <c:v>MediaMath</c:v>
                      </c:pt>
                      <c:pt idx="99">
                        <c:v>Intrexon</c:v>
                      </c:pt>
                      <c:pt idx="100">
                        <c:v>Quanergy Systems</c:v>
                      </c:pt>
                      <c:pt idx="101">
                        <c:v>Actifio</c:v>
                      </c:pt>
                      <c:pt idx="102">
                        <c:v>Flipboard</c:v>
                      </c:pt>
                      <c:pt idx="103">
                        <c:v>CloudFlare</c:v>
                      </c:pt>
                      <c:pt idx="104">
                        <c:v>HomeAway</c:v>
                      </c:pt>
                      <c:pt idx="105">
                        <c:v>JustFab</c:v>
                      </c:pt>
                      <c:pt idx="106">
                        <c:v>Kabbage</c:v>
                      </c:pt>
                      <c:pt idx="107">
                        <c:v>Good Technlgy.</c:v>
                      </c:pt>
                      <c:pt idx="108">
                        <c:v>Nutanix</c:v>
                      </c:pt>
                      <c:pt idx="109">
                        <c:v>Square</c:v>
                      </c:pt>
                      <c:pt idx="110">
                        <c:v>SolarCity</c:v>
                      </c:pt>
                      <c:pt idx="111">
                        <c:v>Demand Media</c:v>
                      </c:pt>
                      <c:pt idx="112">
                        <c:v>Box</c:v>
                      </c:pt>
                      <c:pt idx="113">
                        <c:v>Better Place</c:v>
                      </c:pt>
                      <c:pt idx="114">
                        <c:v>Compass</c:v>
                      </c:pt>
                      <c:pt idx="115">
                        <c:v>Datto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70A9-4CE2-811C-E34C868B3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7939288"/>
        <c:axId val="337939680"/>
      </c:barChart>
      <c:catAx>
        <c:axId val="337939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939680"/>
        <c:crosses val="autoZero"/>
        <c:auto val="1"/>
        <c:lblAlgn val="ctr"/>
        <c:lblOffset val="100"/>
        <c:noMultiLvlLbl val="0"/>
      </c:catAx>
      <c:valAx>
        <c:axId val="33793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39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Post-money valuation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Sheet1!$F$5</c:f>
              <c:numCache>
                <c:formatCode>d\-mmm\-yy</c:formatCode>
                <c:ptCount val="1"/>
                <c:pt idx="0">
                  <c:v>38406</c:v>
                </c:pt>
              </c:numCache>
            </c:numRef>
          </c:cat>
          <c:val>
            <c:numRef>
              <c:f>Sheet1!$G$5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D0-48A2-8E23-92886CCD9822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Fair value per share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Sheet1!$F$5</c:f>
              <c:numCache>
                <c:formatCode>d\-mmm\-yy</c:formatCode>
                <c:ptCount val="1"/>
                <c:pt idx="0">
                  <c:v>38406</c:v>
                </c:pt>
              </c:numCache>
            </c:numRef>
          </c:cat>
          <c:val>
            <c:numRef>
              <c:f>Sheet1!$H$5</c:f>
              <c:numCache>
                <c:formatCode>General</c:formatCode>
                <c:ptCount val="1"/>
                <c:pt idx="0">
                  <c:v>1.74266461070511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D0-48A2-8E23-92886CCD9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64648"/>
        <c:axId val="139313040"/>
      </c:lineChart>
      <c:dateAx>
        <c:axId val="205364648"/>
        <c:scaling>
          <c:orientation val="minMax"/>
          <c:max val="42370"/>
          <c:min val="38353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13040"/>
        <c:crossesAt val="0.5"/>
        <c:auto val="1"/>
        <c:lblOffset val="100"/>
        <c:baseTimeUnit val="months"/>
        <c:majorUnit val="1"/>
        <c:majorTimeUnit val="years"/>
      </c:dateAx>
      <c:valAx>
        <c:axId val="139313040"/>
        <c:scaling>
          <c:logBase val="10"/>
          <c:orientation val="minMax"/>
          <c:max val="80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Value Per Share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64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Post-money valuation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Sheet1!$F$5:$F$6</c:f>
              <c:numCache>
                <c:formatCode>d\-mmm\-yy</c:formatCode>
                <c:ptCount val="2"/>
                <c:pt idx="0">
                  <c:v>38406</c:v>
                </c:pt>
                <c:pt idx="1">
                  <c:v>39139</c:v>
                </c:pt>
              </c:numCache>
            </c:numRef>
          </c:cat>
          <c:val>
            <c:numRef>
              <c:f>Sheet1!$G$5:$G$6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8-403B-93D4-7C341B918DF1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Fair value per share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Sheet1!$F$5:$F$6</c:f>
              <c:numCache>
                <c:formatCode>d\-mmm\-yy</c:formatCode>
                <c:ptCount val="2"/>
                <c:pt idx="0">
                  <c:v>38406</c:v>
                </c:pt>
                <c:pt idx="1">
                  <c:v>39139</c:v>
                </c:pt>
              </c:numCache>
            </c:numRef>
          </c:cat>
          <c:val>
            <c:numRef>
              <c:f>Sheet1!$H$5:$H$6</c:f>
              <c:numCache>
                <c:formatCode>General</c:formatCode>
                <c:ptCount val="2"/>
                <c:pt idx="0">
                  <c:v>1.74266461070511</c:v>
                </c:pt>
                <c:pt idx="1">
                  <c:v>2.549878895174329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58-403B-93D4-7C341B918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249672"/>
        <c:axId val="207930200"/>
      </c:lineChart>
      <c:dateAx>
        <c:axId val="337249672"/>
        <c:scaling>
          <c:orientation val="minMax"/>
          <c:max val="42370"/>
          <c:min val="38353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30200"/>
        <c:crossesAt val="0.5"/>
        <c:auto val="1"/>
        <c:lblOffset val="100"/>
        <c:baseTimeUnit val="months"/>
        <c:majorUnit val="1"/>
        <c:majorTimeUnit val="years"/>
      </c:dateAx>
      <c:valAx>
        <c:axId val="207930200"/>
        <c:scaling>
          <c:logBase val="10"/>
          <c:orientation val="minMax"/>
          <c:max val="80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Value Per Share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49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Post-money valuation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Sheet1!$F$5:$F$7</c:f>
              <c:numCache>
                <c:formatCode>d\-mmm\-yy</c:formatCode>
                <c:ptCount val="3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</c:numCache>
            </c:numRef>
          </c:cat>
          <c:val>
            <c:numRef>
              <c:f>Sheet1!$G$5:$G$7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3.88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91-4DB0-9826-8D635A035FA0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Fair value per share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Sheet1!$F$5:$F$7</c:f>
              <c:numCache>
                <c:formatCode>d\-mmm\-yy</c:formatCode>
                <c:ptCount val="3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</c:numCache>
            </c:numRef>
          </c:cat>
          <c:val>
            <c:numRef>
              <c:f>Sheet1!$H$5:$H$7</c:f>
              <c:numCache>
                <c:formatCode>General</c:formatCode>
                <c:ptCount val="3"/>
                <c:pt idx="0">
                  <c:v>1.74266461070511</c:v>
                </c:pt>
                <c:pt idx="1">
                  <c:v>2.549878895174329</c:v>
                </c:pt>
                <c:pt idx="2">
                  <c:v>0.80694923753596903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91-4DB0-9826-8D635A035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35688"/>
        <c:axId val="207936080"/>
      </c:lineChart>
      <c:dateAx>
        <c:axId val="207935688"/>
        <c:scaling>
          <c:orientation val="minMax"/>
          <c:max val="42370"/>
          <c:min val="38353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36080"/>
        <c:crossesAt val="0.5"/>
        <c:auto val="1"/>
        <c:lblOffset val="100"/>
        <c:baseTimeUnit val="months"/>
        <c:majorUnit val="1"/>
        <c:majorTimeUnit val="years"/>
      </c:dateAx>
      <c:valAx>
        <c:axId val="207936080"/>
        <c:scaling>
          <c:logBase val="10"/>
          <c:orientation val="minMax"/>
          <c:max val="80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Value Per Share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35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Post-money valuation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Sheet1!$F$5:$F$8</c:f>
              <c:numCache>
                <c:formatCode>d\-mmm\-yy</c:formatCode>
                <c:ptCount val="4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  <c:pt idx="3">
                  <c:v>39890</c:v>
                </c:pt>
              </c:numCache>
            </c:numRef>
          </c:cat>
          <c:val>
            <c:numRef>
              <c:f>Sheet1!$G$5:$G$8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3.88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64-4FD6-B6A9-723B5D0DE952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Fair value per share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Sheet1!$F$5:$F$8</c:f>
              <c:numCache>
                <c:formatCode>d\-mmm\-yy</c:formatCode>
                <c:ptCount val="4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  <c:pt idx="3">
                  <c:v>39890</c:v>
                </c:pt>
              </c:numCache>
            </c:numRef>
          </c:cat>
          <c:val>
            <c:numRef>
              <c:f>Sheet1!$H$5:$H$8</c:f>
              <c:numCache>
                <c:formatCode>General</c:formatCode>
                <c:ptCount val="4"/>
                <c:pt idx="0">
                  <c:v>1.74266461070511</c:v>
                </c:pt>
                <c:pt idx="1">
                  <c:v>2.549878895174329</c:v>
                </c:pt>
                <c:pt idx="2">
                  <c:v>0.80694923753596903</c:v>
                </c:pt>
                <c:pt idx="3">
                  <c:v>2.3045747214210199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64-4FD6-B6A9-723B5D0DE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935760"/>
        <c:axId val="337936152"/>
      </c:lineChart>
      <c:dateAx>
        <c:axId val="337935760"/>
        <c:scaling>
          <c:orientation val="minMax"/>
          <c:max val="42370"/>
          <c:min val="38353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36152"/>
        <c:crossesAt val="0.5"/>
        <c:auto val="1"/>
        <c:lblOffset val="100"/>
        <c:baseTimeUnit val="months"/>
        <c:majorUnit val="1"/>
        <c:majorTimeUnit val="years"/>
      </c:dateAx>
      <c:valAx>
        <c:axId val="337936152"/>
        <c:scaling>
          <c:logBase val="10"/>
          <c:orientation val="minMax"/>
          <c:max val="80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Value Per Share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35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Post-money valuation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Sheet1!$F$5:$F$9</c:f>
              <c:numCache>
                <c:formatCode>d\-mmm\-yy</c:formatCode>
                <c:ptCount val="5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  <c:pt idx="3">
                  <c:v>39890</c:v>
                </c:pt>
                <c:pt idx="4">
                  <c:v>40479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3.88</c:v>
                </c:pt>
                <c:pt idx="3">
                  <c:v>4.5</c:v>
                </c:pt>
                <c:pt idx="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2-4133-9463-DC23BF2B7E88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Fair value per share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Sheet1!$F$5:$F$9</c:f>
              <c:numCache>
                <c:formatCode>d\-mmm\-yy</c:formatCode>
                <c:ptCount val="5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  <c:pt idx="3">
                  <c:v>39890</c:v>
                </c:pt>
                <c:pt idx="4">
                  <c:v>40479</c:v>
                </c:pt>
              </c:numCache>
            </c:numRef>
          </c:cat>
          <c:val>
            <c:numRef>
              <c:f>Sheet1!$H$5:$H$9</c:f>
              <c:numCache>
                <c:formatCode>General</c:formatCode>
                <c:ptCount val="5"/>
                <c:pt idx="0">
                  <c:v>1.74266461070511</c:v>
                </c:pt>
                <c:pt idx="1">
                  <c:v>2.549878895174329</c:v>
                </c:pt>
                <c:pt idx="2">
                  <c:v>0.80694923753596903</c:v>
                </c:pt>
                <c:pt idx="3">
                  <c:v>2.3045747214210199</c:v>
                </c:pt>
                <c:pt idx="4">
                  <c:v>5.5170420720780804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2-4133-9463-DC23BF2B7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936936"/>
        <c:axId val="337937328"/>
      </c:lineChart>
      <c:dateAx>
        <c:axId val="337936936"/>
        <c:scaling>
          <c:orientation val="minMax"/>
          <c:max val="42370"/>
          <c:min val="38353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37328"/>
        <c:crossesAt val="0.5"/>
        <c:auto val="1"/>
        <c:lblOffset val="100"/>
        <c:baseTimeUnit val="months"/>
        <c:majorUnit val="1"/>
        <c:majorTimeUnit val="years"/>
      </c:dateAx>
      <c:valAx>
        <c:axId val="337937328"/>
        <c:scaling>
          <c:logBase val="10"/>
          <c:orientation val="minMax"/>
          <c:max val="80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Value Per Share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36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Post-money valuation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Sheet1!$F$5:$F$10</c:f>
              <c:numCache>
                <c:formatCode>d\-mmm\-yy</c:formatCode>
                <c:ptCount val="6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  <c:pt idx="3">
                  <c:v>39890</c:v>
                </c:pt>
                <c:pt idx="4">
                  <c:v>40479</c:v>
                </c:pt>
                <c:pt idx="5">
                  <c:v>42024</c:v>
                </c:pt>
              </c:numCache>
            </c:numRef>
          </c:cat>
          <c:val>
            <c:numRef>
              <c:f>Sheet1!$G$5:$G$10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3.88</c:v>
                </c:pt>
                <c:pt idx="3">
                  <c:v>4.5</c:v>
                </c:pt>
                <c:pt idx="4">
                  <c:v>7.5</c:v>
                </c:pt>
                <c:pt idx="5">
                  <c:v>77.459999999999994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D-4E68-A0C3-5DB50A55B1BA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Fair value per share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Sheet1!$F$5:$F$10</c:f>
              <c:numCache>
                <c:formatCode>d\-mmm\-yy</c:formatCode>
                <c:ptCount val="6"/>
                <c:pt idx="0">
                  <c:v>38406</c:v>
                </c:pt>
                <c:pt idx="1">
                  <c:v>39139</c:v>
                </c:pt>
                <c:pt idx="2">
                  <c:v>39648</c:v>
                </c:pt>
                <c:pt idx="3">
                  <c:v>39890</c:v>
                </c:pt>
                <c:pt idx="4">
                  <c:v>40479</c:v>
                </c:pt>
                <c:pt idx="5">
                  <c:v>42024</c:v>
                </c:pt>
              </c:numCache>
            </c:numRef>
          </c:cat>
          <c:val>
            <c:numRef>
              <c:f>Sheet1!$H$5:$H$10</c:f>
              <c:numCache>
                <c:formatCode>General</c:formatCode>
                <c:ptCount val="6"/>
                <c:pt idx="0">
                  <c:v>1.74266461070511</c:v>
                </c:pt>
                <c:pt idx="1">
                  <c:v>2.549878895174329</c:v>
                </c:pt>
                <c:pt idx="2">
                  <c:v>0.80694923753596903</c:v>
                </c:pt>
                <c:pt idx="3">
                  <c:v>2.3045747214210199</c:v>
                </c:pt>
                <c:pt idx="4">
                  <c:v>5.5170420720780804</c:v>
                </c:pt>
                <c:pt idx="5">
                  <c:v>51.621134150057202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8D-4E68-A0C3-5DB50A55B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938112"/>
        <c:axId val="337938504"/>
      </c:lineChart>
      <c:dateAx>
        <c:axId val="337938112"/>
        <c:scaling>
          <c:orientation val="minMax"/>
          <c:max val="42370"/>
          <c:min val="38353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38504"/>
        <c:crossesAt val="0.5"/>
        <c:auto val="1"/>
        <c:lblOffset val="100"/>
        <c:baseTimeUnit val="months"/>
        <c:majorUnit val="1"/>
        <c:majorTimeUnit val="years"/>
      </c:dateAx>
      <c:valAx>
        <c:axId val="337938504"/>
        <c:scaling>
          <c:logBase val="10"/>
          <c:orientation val="minMax"/>
          <c:max val="80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Value Per Share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38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0.27189</cdr:x>
      <cdr:y>0.14026</cdr:y>
    </cdr:from>
    <cdr:to>
      <cdr:x>0.6113</cdr:x>
      <cdr:y>0.22674</cdr:y>
    </cdr:to>
    <cdr:grpSp>
      <cdr:nvGrpSpPr>
        <cdr:cNvPr id="5" name="Group 4">
          <a:extLst xmlns:a="http://schemas.openxmlformats.org/drawingml/2006/main">
            <a:ext uri="{FF2B5EF4-FFF2-40B4-BE49-F238E27FC236}">
              <a16:creationId xmlns:a16="http://schemas.microsoft.com/office/drawing/2014/main" id="{AFA4813D-C512-4B62-B577-80FE960B0EEE}"/>
            </a:ext>
          </a:extLst>
        </cdr:cNvPr>
        <cdr:cNvGrpSpPr/>
      </cdr:nvGrpSpPr>
      <cdr:grpSpPr>
        <a:xfrm xmlns:a="http://schemas.openxmlformats.org/drawingml/2006/main">
          <a:off x="2237546" y="500203"/>
          <a:ext cx="2793208" cy="308410"/>
          <a:chOff x="3035467" y="670083"/>
          <a:chExt cx="1238094" cy="269240"/>
        </a:xfrm>
      </cdr:grpSpPr>
      <cdr:sp macro="" textlink="">
        <cdr:nvSpPr>
          <cdr:cNvPr id="2" name="TextBox 1"/>
          <cdr:cNvSpPr txBox="1"/>
        </cdr:nvSpPr>
        <cdr:spPr>
          <a:xfrm xmlns:a="http://schemas.openxmlformats.org/drawingml/2006/main">
            <a:off x="3392020" y="670083"/>
            <a:ext cx="881541" cy="26924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/>
          <a:lstStyle xmlns:a="http://schemas.openxmlformats.org/drawingml/2006/main"/>
          <a:p xmlns:a="http://schemas.openxmlformats.org/drawingml/2006/main">
            <a:r>
              <a:rPr lang="en-US" sz="1400" dirty="0" err="1"/>
              <a:t>SpaceX</a:t>
            </a:r>
            <a:endParaRPr lang="en-CA" sz="1400" dirty="0"/>
          </a:p>
        </cdr:txBody>
      </cdr:sp>
      <cdr:cxnSp macro="">
        <cdr:nvCxnSpPr>
          <cdr:cNvPr id="4" name="Straight Arrow Connector 3">
            <a:extLst xmlns:a="http://schemas.openxmlformats.org/drawingml/2006/main">
              <a:ext uri="{FF2B5EF4-FFF2-40B4-BE49-F238E27FC236}">
                <a16:creationId xmlns:a16="http://schemas.microsoft.com/office/drawing/2014/main" id="{F11593AF-6999-4A47-8593-7035472CBBC6}"/>
              </a:ext>
            </a:extLst>
          </cdr:cNvPr>
          <cdr:cNvCxnSpPr/>
        </cdr:nvCxnSpPr>
        <cdr:spPr>
          <a:xfrm xmlns:a="http://schemas.openxmlformats.org/drawingml/2006/main" flipH="1">
            <a:off x="3035467" y="818651"/>
            <a:ext cx="375920" cy="0"/>
          </a:xfrm>
          <a:prstGeom xmlns:a="http://schemas.openxmlformats.org/drawingml/2006/main" prst="straightConnector1">
            <a:avLst/>
          </a:prstGeom>
          <a:ln xmlns:a="http://schemas.openxmlformats.org/drawingml/2006/main" w="12700">
            <a:solidFill>
              <a:schemeClr val="tx1"/>
            </a:solidFill>
            <a:tailEnd type="arrow" w="sm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0.13397</cdr:x>
      <cdr:y>0.77459</cdr:y>
    </cdr:from>
    <cdr:to>
      <cdr:x>0.32643</cdr:x>
      <cdr:y>0.83121</cdr:y>
    </cdr:to>
    <cdr:sp macro="" textlink="">
      <cdr:nvSpPr>
        <cdr:cNvPr id="11" name="TextBox 2"/>
        <cdr:cNvSpPr txBox="1"/>
      </cdr:nvSpPr>
      <cdr:spPr>
        <a:xfrm xmlns:a="http://schemas.openxmlformats.org/drawingml/2006/main">
          <a:off x="1102509" y="2762393"/>
          <a:ext cx="1583852" cy="201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Snap</a:t>
          </a:r>
          <a:endParaRPr lang="en-CA" sz="1400" dirty="0"/>
        </a:p>
      </cdr:txBody>
    </cdr:sp>
  </cdr:relSizeAnchor>
  <cdr:relSizeAnchor xmlns:cdr="http://schemas.openxmlformats.org/drawingml/2006/chartDrawing">
    <cdr:from>
      <cdr:x>0.06123</cdr:x>
      <cdr:y>0.81261</cdr:y>
    </cdr:from>
    <cdr:to>
      <cdr:x>0.1433</cdr:x>
      <cdr:y>0.81261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0F0CFF86-03F8-4308-AB3D-64E98720DFDC}"/>
            </a:ext>
          </a:extLst>
        </cdr:cNvPr>
        <cdr:cNvCxnSpPr/>
      </cdr:nvCxnSpPr>
      <cdr:spPr>
        <a:xfrm xmlns:a="http://schemas.openxmlformats.org/drawingml/2006/main" flipH="1">
          <a:off x="503864" y="2897964"/>
          <a:ext cx="675408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tailEnd type="arrow" w="sm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0.08652</cdr:x>
      <cdr:y>0.75129</cdr:y>
    </cdr:from>
    <cdr:to>
      <cdr:x>0.48256</cdr:x>
      <cdr:y>0.80791</cdr:y>
    </cdr:to>
    <cdr:grpSp>
      <cdr:nvGrpSpPr>
        <cdr:cNvPr id="13" name="Group 12">
          <a:extLst xmlns:a="http://schemas.openxmlformats.org/drawingml/2006/main">
            <a:ext uri="{FF2B5EF4-FFF2-40B4-BE49-F238E27FC236}">
              <a16:creationId xmlns:a16="http://schemas.microsoft.com/office/drawing/2014/main" id="{3792D08B-3CBA-4BC1-905D-969DEB53527C}"/>
            </a:ext>
          </a:extLst>
        </cdr:cNvPr>
        <cdr:cNvGrpSpPr/>
      </cdr:nvGrpSpPr>
      <cdr:grpSpPr>
        <a:xfrm xmlns:a="http://schemas.openxmlformats.org/drawingml/2006/main">
          <a:off x="712025" y="2679293"/>
          <a:ext cx="3259250" cy="201922"/>
          <a:chOff x="3576517" y="-2128192"/>
          <a:chExt cx="502065" cy="269240"/>
        </a:xfrm>
      </cdr:grpSpPr>
      <cdr:sp macro="" textlink="">
        <cdr:nvSpPr>
          <cdr:cNvPr id="14" name="TextBox 2"/>
          <cdr:cNvSpPr txBox="1"/>
        </cdr:nvSpPr>
        <cdr:spPr>
          <a:xfrm xmlns:a="http://schemas.openxmlformats.org/drawingml/2006/main">
            <a:off x="3785526" y="-2128192"/>
            <a:ext cx="293056" cy="26924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400" dirty="0"/>
              <a:t>Uber</a:t>
            </a:r>
            <a:endParaRPr lang="en-CA" sz="1400" dirty="0"/>
          </a:p>
        </cdr:txBody>
      </cdr:sp>
      <cdr:cxnSp macro="">
        <cdr:nvCxnSpPr>
          <cdr:cNvPr id="15" name="Straight Arrow Connector 14">
            <a:extLst xmlns:a="http://schemas.openxmlformats.org/drawingml/2006/main">
              <a:ext uri="{FF2B5EF4-FFF2-40B4-BE49-F238E27FC236}">
                <a16:creationId xmlns:a16="http://schemas.microsoft.com/office/drawing/2014/main" id="{D788E9F7-4A38-4849-A7D9-308465DCE991}"/>
              </a:ext>
            </a:extLst>
          </cdr:cNvPr>
          <cdr:cNvCxnSpPr/>
        </cdr:nvCxnSpPr>
        <cdr:spPr>
          <a:xfrm xmlns:a="http://schemas.openxmlformats.org/drawingml/2006/main" flipH="1">
            <a:off x="3576517" y="-1909456"/>
            <a:ext cx="219375" cy="3132"/>
          </a:xfrm>
          <a:prstGeom xmlns:a="http://schemas.openxmlformats.org/drawingml/2006/main" prst="straightConnector1">
            <a:avLst/>
          </a:prstGeom>
          <a:ln xmlns:a="http://schemas.openxmlformats.org/drawingml/2006/main" w="12700">
            <a:solidFill>
              <a:schemeClr val="tx1"/>
            </a:solidFill>
            <a:tailEnd type="arrow" w="sm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0.11927</cdr:x>
      <cdr:y>0.66829</cdr:y>
    </cdr:from>
    <cdr:to>
      <cdr:x>0.4483</cdr:x>
      <cdr:y>0.72491</cdr:y>
    </cdr:to>
    <cdr:grpSp>
      <cdr:nvGrpSpPr>
        <cdr:cNvPr id="16" name="Group 15">
          <a:extLst xmlns:a="http://schemas.openxmlformats.org/drawingml/2006/main">
            <a:ext uri="{FF2B5EF4-FFF2-40B4-BE49-F238E27FC236}">
              <a16:creationId xmlns:a16="http://schemas.microsoft.com/office/drawing/2014/main" id="{ED06894D-9AD1-46CE-92AB-923F26C53E14}"/>
            </a:ext>
          </a:extLst>
        </cdr:cNvPr>
        <cdr:cNvGrpSpPr/>
      </cdr:nvGrpSpPr>
      <cdr:grpSpPr>
        <a:xfrm xmlns:a="http://schemas.openxmlformats.org/drawingml/2006/main">
          <a:off x="981544" y="2383294"/>
          <a:ext cx="2707785" cy="201921"/>
          <a:chOff x="3576518" y="-2023162"/>
          <a:chExt cx="417128" cy="269240"/>
        </a:xfrm>
      </cdr:grpSpPr>
      <cdr:sp macro="" textlink="">
        <cdr:nvSpPr>
          <cdr:cNvPr id="17" name="TextBox 2"/>
          <cdr:cNvSpPr txBox="1"/>
        </cdr:nvSpPr>
        <cdr:spPr>
          <a:xfrm xmlns:a="http://schemas.openxmlformats.org/drawingml/2006/main">
            <a:off x="3700590" y="-2023162"/>
            <a:ext cx="293056" cy="26924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400" dirty="0"/>
              <a:t>Pinterest</a:t>
            </a:r>
            <a:endParaRPr lang="en-CA" sz="1400" dirty="0"/>
          </a:p>
        </cdr:txBody>
      </cdr:sp>
      <cdr:cxnSp macro="">
        <cdr:nvCxnSpPr>
          <cdr:cNvPr id="18" name="Straight Arrow Connector 17">
            <a:extLst xmlns:a="http://schemas.openxmlformats.org/drawingml/2006/main">
              <a:ext uri="{FF2B5EF4-FFF2-40B4-BE49-F238E27FC236}">
                <a16:creationId xmlns:a16="http://schemas.microsoft.com/office/drawing/2014/main" id="{0F5F04D8-514E-4B5A-BFF3-893D536C6A36}"/>
              </a:ext>
            </a:extLst>
          </cdr:cNvPr>
          <cdr:cNvCxnSpPr/>
        </cdr:nvCxnSpPr>
        <cdr:spPr>
          <a:xfrm xmlns:a="http://schemas.openxmlformats.org/drawingml/2006/main" flipH="1">
            <a:off x="3576518" y="-1906322"/>
            <a:ext cx="124969" cy="0"/>
          </a:xfrm>
          <a:prstGeom xmlns:a="http://schemas.openxmlformats.org/drawingml/2006/main" prst="straightConnector1">
            <a:avLst/>
          </a:prstGeom>
          <a:ln xmlns:a="http://schemas.openxmlformats.org/drawingml/2006/main" w="12700">
            <a:solidFill>
              <a:schemeClr val="tx1"/>
            </a:solidFill>
            <a:tailEnd type="arrow" w="sm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0.24279</cdr:x>
      <cdr:y>0.207</cdr:y>
    </cdr:from>
    <cdr:to>
      <cdr:x>0.5683</cdr:x>
      <cdr:y>0.26362</cdr:y>
    </cdr:to>
    <cdr:grpSp>
      <cdr:nvGrpSpPr>
        <cdr:cNvPr id="19" name="Group 18">
          <a:extLst xmlns:a="http://schemas.openxmlformats.org/drawingml/2006/main">
            <a:ext uri="{FF2B5EF4-FFF2-40B4-BE49-F238E27FC236}">
              <a16:creationId xmlns:a16="http://schemas.microsoft.com/office/drawing/2014/main" id="{752D8592-CDA6-451A-AE00-A622D1938595}"/>
            </a:ext>
          </a:extLst>
        </cdr:cNvPr>
        <cdr:cNvGrpSpPr/>
      </cdr:nvGrpSpPr>
      <cdr:grpSpPr>
        <a:xfrm xmlns:a="http://schemas.openxmlformats.org/drawingml/2006/main">
          <a:off x="1998064" y="738215"/>
          <a:ext cx="2678817" cy="201922"/>
          <a:chOff x="3576518" y="-2124291"/>
          <a:chExt cx="412656" cy="269240"/>
        </a:xfrm>
      </cdr:grpSpPr>
      <cdr:sp macro="" textlink="">
        <cdr:nvSpPr>
          <cdr:cNvPr id="20" name="TextBox 2"/>
          <cdr:cNvSpPr txBox="1"/>
        </cdr:nvSpPr>
        <cdr:spPr>
          <a:xfrm xmlns:a="http://schemas.openxmlformats.org/drawingml/2006/main">
            <a:off x="3696118" y="-2124291"/>
            <a:ext cx="293056" cy="26924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400" dirty="0"/>
              <a:t>Magic Leap</a:t>
            </a:r>
            <a:endParaRPr lang="en-CA" sz="1400" dirty="0"/>
          </a:p>
        </cdr:txBody>
      </cdr:sp>
      <cdr:cxnSp macro="">
        <cdr:nvCxnSpPr>
          <cdr:cNvPr id="21" name="Straight Arrow Connector 20">
            <a:extLst xmlns:a="http://schemas.openxmlformats.org/drawingml/2006/main">
              <a:ext uri="{FF2B5EF4-FFF2-40B4-BE49-F238E27FC236}">
                <a16:creationId xmlns:a16="http://schemas.microsoft.com/office/drawing/2014/main" id="{FDC967BA-0632-4E02-A8E9-63F5EE1604AB}"/>
              </a:ext>
            </a:extLst>
          </cdr:cNvPr>
          <cdr:cNvCxnSpPr/>
        </cdr:nvCxnSpPr>
        <cdr:spPr>
          <a:xfrm xmlns:a="http://schemas.openxmlformats.org/drawingml/2006/main" flipH="1">
            <a:off x="3576518" y="-1906322"/>
            <a:ext cx="124969" cy="0"/>
          </a:xfrm>
          <a:prstGeom xmlns:a="http://schemas.openxmlformats.org/drawingml/2006/main" prst="straightConnector1">
            <a:avLst/>
          </a:prstGeom>
          <a:ln xmlns:a="http://schemas.openxmlformats.org/drawingml/2006/main" w="12700">
            <a:solidFill>
              <a:schemeClr val="tx1"/>
            </a:solidFill>
            <a:tailEnd type="arrow" w="sm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0.17097</cdr:x>
      <cdr:y>0.41741</cdr:y>
    </cdr:from>
    <cdr:to>
      <cdr:x>0.5</cdr:x>
      <cdr:y>0.47403</cdr:y>
    </cdr:to>
    <cdr:grpSp>
      <cdr:nvGrpSpPr>
        <cdr:cNvPr id="22" name="Group 21">
          <a:extLst xmlns:a="http://schemas.openxmlformats.org/drawingml/2006/main">
            <a:ext uri="{FF2B5EF4-FFF2-40B4-BE49-F238E27FC236}">
              <a16:creationId xmlns:a16="http://schemas.microsoft.com/office/drawing/2014/main" id="{EF2D4343-D5B8-486B-B0B4-1E5034EC01E3}"/>
            </a:ext>
          </a:extLst>
        </cdr:cNvPr>
        <cdr:cNvGrpSpPr/>
      </cdr:nvGrpSpPr>
      <cdr:grpSpPr>
        <a:xfrm xmlns:a="http://schemas.openxmlformats.org/drawingml/2006/main">
          <a:off x="1407015" y="1488591"/>
          <a:ext cx="2707785" cy="201922"/>
          <a:chOff x="3576518" y="-2023162"/>
          <a:chExt cx="417128" cy="269240"/>
        </a:xfrm>
      </cdr:grpSpPr>
      <cdr:sp macro="" textlink="">
        <cdr:nvSpPr>
          <cdr:cNvPr id="23" name="TextBox 2"/>
          <cdr:cNvSpPr txBox="1"/>
        </cdr:nvSpPr>
        <cdr:spPr>
          <a:xfrm xmlns:a="http://schemas.openxmlformats.org/drawingml/2006/main">
            <a:off x="3700590" y="-2023162"/>
            <a:ext cx="293056" cy="26924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400" dirty="0" err="1"/>
              <a:t>Docusign</a:t>
            </a:r>
            <a:endParaRPr lang="en-CA" sz="1400" dirty="0"/>
          </a:p>
        </cdr:txBody>
      </cdr:sp>
      <cdr:cxnSp macro="">
        <cdr:nvCxnSpPr>
          <cdr:cNvPr id="24" name="Straight Arrow Connector 23">
            <a:extLst xmlns:a="http://schemas.openxmlformats.org/drawingml/2006/main">
              <a:ext uri="{FF2B5EF4-FFF2-40B4-BE49-F238E27FC236}">
                <a16:creationId xmlns:a16="http://schemas.microsoft.com/office/drawing/2014/main" id="{03C8B71D-D0B6-43CD-BF50-6F9CEC7E93BA}"/>
              </a:ext>
            </a:extLst>
          </cdr:cNvPr>
          <cdr:cNvCxnSpPr/>
        </cdr:nvCxnSpPr>
        <cdr:spPr>
          <a:xfrm xmlns:a="http://schemas.openxmlformats.org/drawingml/2006/main" flipH="1">
            <a:off x="3576518" y="-1906322"/>
            <a:ext cx="124969" cy="0"/>
          </a:xfrm>
          <a:prstGeom xmlns:a="http://schemas.openxmlformats.org/drawingml/2006/main" prst="straightConnector1">
            <a:avLst/>
          </a:prstGeom>
          <a:ln xmlns:a="http://schemas.openxmlformats.org/drawingml/2006/main" w="12700">
            <a:solidFill>
              <a:schemeClr val="tx1"/>
            </a:solidFill>
            <a:tailEnd type="arrow" w="sm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362" cy="463869"/>
          </a:xfrm>
          <a:prstGeom prst="rect">
            <a:avLst/>
          </a:prstGeom>
        </p:spPr>
        <p:txBody>
          <a:bodyPr vert="horz" lIns="90910" tIns="45455" rIns="90910" bIns="4545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7067" y="0"/>
            <a:ext cx="3026361" cy="463869"/>
          </a:xfrm>
          <a:prstGeom prst="rect">
            <a:avLst/>
          </a:prstGeom>
        </p:spPr>
        <p:txBody>
          <a:bodyPr vert="horz" lIns="90910" tIns="45455" rIns="90910" bIns="45455" rtlCol="0"/>
          <a:lstStyle>
            <a:lvl1pPr algn="r">
              <a:defRPr sz="1200"/>
            </a:lvl1pPr>
          </a:lstStyle>
          <a:p>
            <a:fld id="{CA539D38-A434-42A7-855D-EF312E964B9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248"/>
            <a:ext cx="3026362" cy="463869"/>
          </a:xfrm>
          <a:prstGeom prst="rect">
            <a:avLst/>
          </a:prstGeom>
        </p:spPr>
        <p:txBody>
          <a:bodyPr vert="horz" lIns="90910" tIns="45455" rIns="90910" bIns="4545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7067" y="8818248"/>
            <a:ext cx="3026361" cy="463869"/>
          </a:xfrm>
          <a:prstGeom prst="rect">
            <a:avLst/>
          </a:prstGeom>
        </p:spPr>
        <p:txBody>
          <a:bodyPr vert="horz" lIns="90910" tIns="45455" rIns="90910" bIns="45455" rtlCol="0" anchor="b"/>
          <a:lstStyle>
            <a:lvl1pPr algn="r">
              <a:defRPr sz="1200"/>
            </a:lvl1pPr>
          </a:lstStyle>
          <a:p>
            <a:fld id="{855D2082-F461-4318-8E42-45413BC45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4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5" tIns="46478" rIns="92955" bIns="464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55" tIns="46478" rIns="92955" bIns="46478" rtlCol="0"/>
          <a:lstStyle>
            <a:lvl1pPr algn="r">
              <a:defRPr sz="1200"/>
            </a:lvl1pPr>
          </a:lstStyle>
          <a:p>
            <a:fld id="{DEE6988B-0F0E-466A-90F2-DC894AA29146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40262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5" tIns="46478" rIns="92955" bIns="464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5" tIns="46478" rIns="92955" bIns="464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5" tIns="46478" rIns="92955" bIns="464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55" tIns="46478" rIns="92955" bIns="46478" rtlCol="0" anchor="b"/>
          <a:lstStyle>
            <a:lvl1pPr algn="r">
              <a:defRPr sz="1200"/>
            </a:lvl1pPr>
          </a:lstStyle>
          <a:p>
            <a:fld id="{56237EE2-948E-4D7C-888A-7CDD54FBB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4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41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9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D0C76-C44F-4B9F-A805-40B405BE684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39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4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05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BFD6-F754-4BE8-BA94-65791CD85E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3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BFD6-F754-4BE8-BA94-65791CD85E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1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BFD6-F754-4BE8-BA94-65791CD85E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1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BFD6-F754-4BE8-BA94-65791CD85E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7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BFD6-F754-4BE8-BA94-65791CD85E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7EE2-948E-4D7C-888A-7CDD54FBB4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52" y="-174926"/>
            <a:ext cx="9144000" cy="2232326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4" descr="https://melissafong.files.wordpress.com/2013/10/crw_sauder_school_ubc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63" y="15003087"/>
            <a:ext cx="424396" cy="1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150752" cy="810398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987353"/>
            <a:ext cx="8001000" cy="104644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PROF WILL GORNALL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VENTURE CAPITAL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626" y="-165717"/>
            <a:ext cx="3445488" cy="15504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6400800"/>
            <a:ext cx="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D35EF-2108-4246-AD43-A6766B9EC221}" type="slidenum">
              <a:rPr kumimoji="0" lang="en-CA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752" y="-174926"/>
            <a:ext cx="9144000" cy="2232326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4" descr="https://melissafong.files.wordpress.com/2013/10/crw_sauder_school_ubc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63" y="15003087"/>
            <a:ext cx="424396" cy="1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50752" cy="810398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987353"/>
            <a:ext cx="8001000" cy="104644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PROF WILL GORNALL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VENTURE CAPITAL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626" y="-165717"/>
            <a:ext cx="3445488" cy="155047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229600" y="6400800"/>
            <a:ext cx="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D35EF-2108-4246-AD43-A6766B9EC221}" type="slidenum">
              <a:rPr kumimoji="0" lang="en-CA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1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66949"/>
            <a:ext cx="9144000" cy="1691051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719149"/>
            <a:ext cx="7696200" cy="1447800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4" descr="https://melissafong.files.wordpress.com/2013/10/crw_sauder_school_ubc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63" y="15003087"/>
            <a:ext cx="424396" cy="1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6600" y="46974"/>
            <a:ext cx="1981200" cy="29526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0"/>
            <a:ext cx="9144000" cy="23622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2343" y="228600"/>
            <a:ext cx="3223848" cy="76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96200" y="2018405"/>
            <a:ext cx="1447800" cy="3148544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987353"/>
            <a:ext cx="8001000" cy="104644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VENTURE CAPITAL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0999" y="3765028"/>
            <a:ext cx="7315201" cy="1325563"/>
          </a:xfrm>
          <a:prstGeom prst="rect">
            <a:avLst/>
          </a:prstGeom>
        </p:spPr>
        <p:txBody>
          <a:bodyPr lIns="0" rIns="0" anchor="ctr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8229600" y="6400800"/>
            <a:ext cx="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D35EF-2108-4246-AD43-A6766B9EC221}" type="slidenum">
              <a:rPr kumimoji="0" lang="en-CA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5166949"/>
            <a:ext cx="9144000" cy="1691051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3719149"/>
            <a:ext cx="7696200" cy="1447800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4" descr="https://melissafong.files.wordpress.com/2013/10/crw_sauder_school_ubc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63" y="15003087"/>
            <a:ext cx="424396" cy="1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6600" y="46974"/>
            <a:ext cx="1981200" cy="29526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44000" cy="23622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2343" y="228600"/>
            <a:ext cx="3223848" cy="762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7696200" y="2018405"/>
            <a:ext cx="1447800" cy="3148544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81000" y="987353"/>
            <a:ext cx="8001000" cy="104644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VENTURE CAPITAL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8229600" y="6400800"/>
            <a:ext cx="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D35EF-2108-4246-AD43-A6766B9EC221}" type="slidenum">
              <a:rPr kumimoji="0" lang="en-CA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06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57200"/>
            <a:ext cx="9150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8458200" cy="5105400"/>
          </a:xfrm>
          <a:prstGeom prst="rect">
            <a:avLst/>
          </a:prstGeom>
        </p:spPr>
        <p:txBody>
          <a:bodyPr/>
          <a:lstStyle>
            <a:lvl1pPr marL="236538" indent="-236538">
              <a:spcBef>
                <a:spcPts val="0"/>
              </a:spcBef>
              <a:defRPr sz="2000"/>
            </a:lvl1pPr>
            <a:lvl2pPr marL="457200" indent="0"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7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096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6858000" y="6400800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1766" y="46974"/>
            <a:ext cx="1981200" cy="2952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29600" y="6400800"/>
            <a:ext cx="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D35EF-2108-4246-AD43-A6766B9EC221}" type="slidenum">
              <a:rPr kumimoji="0" lang="en-CA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57200"/>
            <a:ext cx="9150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6858000" y="6400800"/>
            <a:ext cx="2133600" cy="304800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1766" y="46974"/>
            <a:ext cx="1981200" cy="29526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229600" y="6400800"/>
            <a:ext cx="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D35EF-2108-4246-AD43-A6766B9EC221}" type="slidenum">
              <a:rPr kumimoji="0" lang="en-CA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08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2971800"/>
            <a:ext cx="9144000" cy="38862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0" y="3434865"/>
            <a:ext cx="7696200" cy="1752600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algn="l"/>
            <a:endParaRPr lang="en-US" sz="2400" b="0" cap="none" spc="200" dirty="0" smtClean="0">
              <a:ln>
                <a:noFill/>
              </a:ln>
              <a:solidFill>
                <a:srgbClr val="0B204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4" descr="https://melissafong.files.wordpress.com/2013/10/crw_sauder_school_ubc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3" y="15003087"/>
            <a:ext cx="424396" cy="1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50292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latin typeface="+mj-lt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</a:defRPr>
            </a:lvl2pPr>
          </a:lstStyle>
          <a:p>
            <a:pPr marL="0" lvl="1" algn="r"/>
            <a:fld id="{74EC2EB3-3223-4521-B2B1-9E3C1762BD58}" type="slidenum">
              <a:rPr lang="en-US" b="1" spc="200" smtClean="0">
                <a:cs typeface="Arial" panose="020B0604020202020204" pitchFamily="34" charset="0"/>
              </a:rPr>
              <a:pPr marL="0" lvl="1" algn="r"/>
              <a:t>‹#›</a:t>
            </a:fld>
            <a:endParaRPr lang="en-US" sz="2400" b="1" spc="200" dirty="0"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/>
          <a:srcRect l="23350" t="31125" r="25075" b="54547"/>
          <a:stretch/>
        </p:blipFill>
        <p:spPr>
          <a:xfrm>
            <a:off x="7086600" y="46974"/>
            <a:ext cx="1981200" cy="2952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80999" y="3941674"/>
            <a:ext cx="7788747" cy="738981"/>
          </a:xfrm>
          <a:prstGeom prst="rect">
            <a:avLst/>
          </a:prstGeom>
        </p:spPr>
        <p:txBody>
          <a:bodyPr lIns="0" tIns="0" rIns="0" bIns="0" anchor="ctr"/>
          <a:lstStyle>
            <a:lvl2pPr>
              <a:defRPr lang="en-US" sz="4000" b="0" kern="1200" cap="none" spc="20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defRPr>
            </a:lvl2pPr>
          </a:lstStyle>
          <a:p>
            <a:pPr marL="0" lvl="1" algn="l"/>
            <a:r>
              <a:rPr lang="en-US" sz="4000" b="1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CITLE OF SUBSECTION</a:t>
            </a:r>
            <a:endParaRPr lang="en-US" sz="4000" b="0" kern="1200" cap="none" spc="20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4"/>
          <a:srcRect l="23750" t="29029" r="23750" b="40897"/>
          <a:stretch/>
        </p:blipFill>
        <p:spPr>
          <a:xfrm>
            <a:off x="5081952" y="5187465"/>
            <a:ext cx="3452448" cy="10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0752" cy="6858000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50752" cy="4572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240" y="48379"/>
            <a:ext cx="8595360" cy="353943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VC - </a:t>
            </a:r>
            <a:r>
              <a:rPr kumimoji="0" lang="en-US" sz="2000" b="1" i="0" u="none" strike="noStrike" kern="1200" cap="none" spc="2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COURSE OUTLINE</a:t>
            </a:r>
            <a:endParaRPr kumimoji="0" lang="en-US" sz="2000" b="0" i="0" u="none" strike="noStrike" kern="1200" cap="none" spc="2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273960"/>
            <a:ext cx="7696200" cy="14478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" y="2667000"/>
            <a:ext cx="8976360" cy="661720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2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COURSE OUTLINE</a:t>
            </a:r>
            <a:endParaRPr kumimoji="0" lang="en-US" sz="4000" b="0" i="0" u="none" strike="noStrike" kern="1200" cap="none" spc="2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50752" cy="6858000"/>
          </a:xfrm>
          <a:prstGeom prst="rect">
            <a:avLst/>
          </a:prstGeom>
          <a:solidFill>
            <a:srgbClr val="000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50752" cy="4572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96240" y="48379"/>
            <a:ext cx="8595360" cy="353943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VC – </a:t>
            </a:r>
            <a:r>
              <a:rPr kumimoji="0" lang="en-US" sz="2000" b="1" i="0" u="none" strike="noStrike" kern="1200" cap="none" spc="2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VALUATION </a:t>
            </a:r>
            <a:endParaRPr kumimoji="0" lang="en-US" sz="2000" b="0" i="0" u="none" strike="noStrike" kern="1200" cap="none" spc="2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273960"/>
            <a:ext cx="7696200" cy="1447800"/>
          </a:xfrm>
          <a:prstGeom prst="rect">
            <a:avLst/>
          </a:prstGeom>
          <a:solidFill>
            <a:srgbClr val="62B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200" normalizeH="0" baseline="0" noProof="0" dirty="0" smtClean="0">
              <a:ln>
                <a:noFill/>
              </a:ln>
              <a:solidFill>
                <a:srgbClr val="0B2041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96240" y="2667000"/>
            <a:ext cx="8976360" cy="661720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2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VALUATION</a:t>
            </a:r>
            <a:endParaRPr kumimoji="0" lang="en-US" sz="4000" b="0" i="0" u="none" strike="noStrike" kern="1200" cap="none" spc="2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0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VALUATION VERSUS VALUE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Unicorn Inc. just sold a preferred share for $10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trike="sngStrike" dirty="0" smtClean="0">
                <a:solidFill>
                  <a:schemeClr val="bg1">
                    <a:lumMod val="75000"/>
                  </a:schemeClr>
                </a:solidFill>
              </a:rPr>
              <a:t>Therefore </a:t>
            </a:r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each share </a:t>
            </a:r>
            <a:r>
              <a:rPr lang="en-CA" strike="sngStrike" dirty="0" smtClean="0">
                <a:solidFill>
                  <a:schemeClr val="bg1">
                    <a:lumMod val="75000"/>
                  </a:schemeClr>
                </a:solidFill>
              </a:rPr>
              <a:t>in the company is </a:t>
            </a:r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worth $10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value approach to valuation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121375" y="1585762"/>
            <a:ext cx="218661" cy="171198"/>
          </a:xfrm>
          <a:custGeom>
            <a:avLst/>
            <a:gdLst>
              <a:gd name="connsiteX0" fmla="*/ 218661 w 218661"/>
              <a:gd name="connsiteY0" fmla="*/ 61867 h 171198"/>
              <a:gd name="connsiteX1" fmla="*/ 69574 w 218661"/>
              <a:gd name="connsiteY1" fmla="*/ 2232 h 171198"/>
              <a:gd name="connsiteX2" fmla="*/ 19879 w 218661"/>
              <a:gd name="connsiteY2" fmla="*/ 131441 h 171198"/>
              <a:gd name="connsiteX3" fmla="*/ 0 w 218661"/>
              <a:gd name="connsiteY3" fmla="*/ 171198 h 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1" h="171198">
                <a:moveTo>
                  <a:pt x="218661" y="61867"/>
                </a:moveTo>
                <a:cubicBezTo>
                  <a:pt x="160682" y="26251"/>
                  <a:pt x="102704" y="-9364"/>
                  <a:pt x="69574" y="2232"/>
                </a:cubicBezTo>
                <a:cubicBezTo>
                  <a:pt x="36444" y="13828"/>
                  <a:pt x="31475" y="103280"/>
                  <a:pt x="19879" y="131441"/>
                </a:cubicBezTo>
                <a:cubicBezTo>
                  <a:pt x="8283" y="159602"/>
                  <a:pt x="4141" y="165400"/>
                  <a:pt x="0" y="171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6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3859406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arch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2969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71" y="126331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5209" y="3864507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5018" y="3864507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6917634" y="4056246"/>
            <a:ext cx="218661" cy="171198"/>
          </a:xfrm>
          <a:custGeom>
            <a:avLst/>
            <a:gdLst>
              <a:gd name="connsiteX0" fmla="*/ 218661 w 218661"/>
              <a:gd name="connsiteY0" fmla="*/ 61867 h 171198"/>
              <a:gd name="connsiteX1" fmla="*/ 69574 w 218661"/>
              <a:gd name="connsiteY1" fmla="*/ 2232 h 171198"/>
              <a:gd name="connsiteX2" fmla="*/ 19879 w 218661"/>
              <a:gd name="connsiteY2" fmla="*/ 131441 h 171198"/>
              <a:gd name="connsiteX3" fmla="*/ 0 w 218661"/>
              <a:gd name="connsiteY3" fmla="*/ 171198 h 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1" h="171198">
                <a:moveTo>
                  <a:pt x="218661" y="61867"/>
                </a:moveTo>
                <a:cubicBezTo>
                  <a:pt x="160682" y="26251"/>
                  <a:pt x="102704" y="-9364"/>
                  <a:pt x="69574" y="2232"/>
                </a:cubicBezTo>
                <a:cubicBezTo>
                  <a:pt x="36444" y="13828"/>
                  <a:pt x="31475" y="103280"/>
                  <a:pt x="19879" y="131441"/>
                </a:cubicBezTo>
                <a:cubicBezTo>
                  <a:pt x="8283" y="159602"/>
                  <a:pt x="4141" y="165400"/>
                  <a:pt x="0" y="171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0" descr="Monarch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2969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3733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r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48" y="3733800"/>
            <a:ext cx="1080074" cy="10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439507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 smtClean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0789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33800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1271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23471" y="1485290"/>
            <a:ext cx="1143000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SOLD</a:t>
            </a:r>
            <a:r>
              <a:rPr lang="en-CA" dirty="0" smtClean="0">
                <a:solidFill>
                  <a:sysClr val="windowText" lastClr="000000"/>
                </a:solidFill>
              </a:rPr>
              <a:t> 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36295" y="3882887"/>
            <a:ext cx="1143000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SOLD</a:t>
            </a:r>
            <a:r>
              <a:rPr lang="en-CA" dirty="0" smtClean="0">
                <a:solidFill>
                  <a:sysClr val="windowText" lastClr="000000"/>
                </a:solidFill>
              </a:rPr>
              <a:t> 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32" grpId="0"/>
      <p:bldP spid="33" grpId="0"/>
      <p:bldP spid="34" grpId="0"/>
      <p:bldP spid="35" grpId="0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b="1" dirty="0" smtClean="0">
                <a:solidFill>
                  <a:srgbClr val="0070C0"/>
                </a:solidFill>
              </a:rPr>
              <a:t>In reality, different shares are worth different amounts.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company is </a:t>
            </a:r>
            <a:r>
              <a:rPr lang="en-CA" dirty="0"/>
              <a:t>worth </a:t>
            </a:r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$50 = 5 x $</a:t>
            </a:r>
            <a:r>
              <a:rPr lang="en-CA" strike="sngStrike" dirty="0" smtClean="0">
                <a:solidFill>
                  <a:schemeClr val="bg1">
                    <a:lumMod val="75000"/>
                  </a:schemeClr>
                </a:solidFill>
              </a:rPr>
              <a:t>10 </a:t>
            </a:r>
            <a:br>
              <a:rPr lang="en-CA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CA" dirty="0" smtClean="0"/>
              <a:t> 			           </a:t>
            </a:r>
            <a:r>
              <a:rPr lang="en-CA" b="1" dirty="0">
                <a:solidFill>
                  <a:srgbClr val="0070C0"/>
                </a:solidFill>
              </a:rPr>
              <a:t>$25 = $3 + $3 + $3 + $6 + $10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value approach to valuation</a:t>
            </a:r>
            <a:endParaRPr lang="en-US" dirty="0"/>
          </a:p>
        </p:txBody>
      </p:sp>
      <p:pic>
        <p:nvPicPr>
          <p:cNvPr id="2056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3859406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5209" y="3864507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5018" y="3864507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6917634" y="4056246"/>
            <a:ext cx="218661" cy="171198"/>
          </a:xfrm>
          <a:custGeom>
            <a:avLst/>
            <a:gdLst>
              <a:gd name="connsiteX0" fmla="*/ 218661 w 218661"/>
              <a:gd name="connsiteY0" fmla="*/ 61867 h 171198"/>
              <a:gd name="connsiteX1" fmla="*/ 69574 w 218661"/>
              <a:gd name="connsiteY1" fmla="*/ 2232 h 171198"/>
              <a:gd name="connsiteX2" fmla="*/ 19879 w 218661"/>
              <a:gd name="connsiteY2" fmla="*/ 131441 h 171198"/>
              <a:gd name="connsiteX3" fmla="*/ 0 w 218661"/>
              <a:gd name="connsiteY3" fmla="*/ 171198 h 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1" h="171198">
                <a:moveTo>
                  <a:pt x="218661" y="61867"/>
                </a:moveTo>
                <a:cubicBezTo>
                  <a:pt x="160682" y="26251"/>
                  <a:pt x="102704" y="-9364"/>
                  <a:pt x="69574" y="2232"/>
                </a:cubicBezTo>
                <a:cubicBezTo>
                  <a:pt x="36444" y="13828"/>
                  <a:pt x="31475" y="103280"/>
                  <a:pt x="19879" y="131441"/>
                </a:cubicBezTo>
                <a:cubicBezTo>
                  <a:pt x="8283" y="159602"/>
                  <a:pt x="4141" y="165400"/>
                  <a:pt x="0" y="171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0" descr="Monarch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2969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3733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r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48" y="3733800"/>
            <a:ext cx="1080074" cy="10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439507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 smtClean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0789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33800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1271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trike="sngStrike" dirty="0">
                <a:solidFill>
                  <a:schemeClr val="bg1">
                    <a:lumMod val="75000"/>
                  </a:schemeClr>
                </a:solidFill>
              </a:rPr>
              <a:t>$10 </a:t>
            </a:r>
            <a:r>
              <a:rPr lang="en-CA" sz="2000" b="1" dirty="0">
                <a:solidFill>
                  <a:srgbClr val="0070C0"/>
                </a:solidFill>
              </a:rPr>
              <a:t>$6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36295" y="3882887"/>
            <a:ext cx="1143000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SOLD</a:t>
            </a:r>
            <a:r>
              <a:rPr lang="en-CA" dirty="0" smtClean="0">
                <a:solidFill>
                  <a:sysClr val="windowText" lastClr="000000"/>
                </a:solidFill>
              </a:rPr>
              <a:t> 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3" grpId="0"/>
      <p:bldP spid="34" grpId="0"/>
      <p:bldP spid="35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Contractual terms and payouts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304800" y="2333294"/>
          <a:ext cx="4038600" cy="368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850296" y="2333294"/>
          <a:ext cx="4038600" cy="368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684" y="1612083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convertible preferred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876306" y="1409964"/>
            <a:ext cx="2902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Convertible preferred added </a:t>
            </a:r>
          </a:p>
          <a:p>
            <a:r>
              <a:rPr lang="en-US" dirty="0" smtClean="0"/>
              <a:t>features of participation </a:t>
            </a:r>
          </a:p>
          <a:p>
            <a:r>
              <a:rPr lang="en-US" dirty="0" smtClean="0"/>
              <a:t>and a 2x liquidation multiple</a:t>
            </a:r>
            <a:endParaRPr lang="en-CA" dirty="0"/>
          </a:p>
        </p:txBody>
      </p:sp>
      <p:pic>
        <p:nvPicPr>
          <p:cNvPr id="11" name="Picture 10" descr="Monarc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2969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5" y="1445111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thumb/8/81/Crown_of_Italy.svg/375px-Crown_of_Ital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762" y="1217471"/>
            <a:ext cx="1155260" cy="9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Unicorn Inc. just sold a preferred share for $10</a:t>
            </a:r>
          </a:p>
          <a:p>
            <a:pPr marL="0" indent="0">
              <a:buNone/>
            </a:pPr>
            <a:r>
              <a:rPr lang="en-CA" dirty="0" smtClean="0"/>
              <a:t>The “classic” approach to valuation says the company is worth </a:t>
            </a:r>
            <a:r>
              <a:rPr lang="en-CA" b="1" dirty="0" smtClean="0">
                <a:solidFill>
                  <a:srgbClr val="C00000"/>
                </a:solidFill>
              </a:rPr>
              <a:t>$50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But preferred shares have additional features that increases their value (</a:t>
            </a:r>
            <a:r>
              <a:rPr lang="en-CA" u="sng" dirty="0" smtClean="0"/>
              <a:t>at the expense of common shareholders</a:t>
            </a:r>
            <a:r>
              <a:rPr lang="en-CA" dirty="0" smtClean="0"/>
              <a:t>) … </a:t>
            </a:r>
          </a:p>
          <a:p>
            <a:pPr marL="0" indent="0">
              <a:buNone/>
            </a:pPr>
            <a:r>
              <a:rPr lang="en-CA" dirty="0" smtClean="0"/>
              <a:t>Suppose a preferred share promises investors at least twice their money back (at the expense of common) and sells for $20 due to that extra promised payoff.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That leads to a post-money valuation of </a:t>
            </a:r>
          </a:p>
          <a:p>
            <a:pPr marL="0" indent="0" algn="ctr"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$100 </a:t>
            </a:r>
            <a:r>
              <a:rPr lang="en-CA" dirty="0" smtClean="0"/>
              <a:t>= 5 x $20.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Post-money valuation is implied by contractual terms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289268" y="1366282"/>
            <a:ext cx="218661" cy="171198"/>
          </a:xfrm>
          <a:custGeom>
            <a:avLst/>
            <a:gdLst>
              <a:gd name="connsiteX0" fmla="*/ 218661 w 218661"/>
              <a:gd name="connsiteY0" fmla="*/ 61867 h 171198"/>
              <a:gd name="connsiteX1" fmla="*/ 69574 w 218661"/>
              <a:gd name="connsiteY1" fmla="*/ 2232 h 171198"/>
              <a:gd name="connsiteX2" fmla="*/ 19879 w 218661"/>
              <a:gd name="connsiteY2" fmla="*/ 131441 h 171198"/>
              <a:gd name="connsiteX3" fmla="*/ 0 w 218661"/>
              <a:gd name="connsiteY3" fmla="*/ 171198 h 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1" h="171198">
                <a:moveTo>
                  <a:pt x="218661" y="61867"/>
                </a:moveTo>
                <a:cubicBezTo>
                  <a:pt x="160682" y="26251"/>
                  <a:pt x="102704" y="-9364"/>
                  <a:pt x="69574" y="2232"/>
                </a:cubicBezTo>
                <a:cubicBezTo>
                  <a:pt x="36444" y="13828"/>
                  <a:pt x="31475" y="103280"/>
                  <a:pt x="19879" y="131441"/>
                </a:cubicBezTo>
                <a:cubicBezTo>
                  <a:pt x="8283" y="159602"/>
                  <a:pt x="4141" y="165400"/>
                  <a:pt x="0" y="171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8" name="Picture 10" descr="Mon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97" b="92969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52" y="83769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7526307" y="4827613"/>
            <a:ext cx="218661" cy="171198"/>
          </a:xfrm>
          <a:custGeom>
            <a:avLst/>
            <a:gdLst>
              <a:gd name="connsiteX0" fmla="*/ 218661 w 218661"/>
              <a:gd name="connsiteY0" fmla="*/ 61867 h 171198"/>
              <a:gd name="connsiteX1" fmla="*/ 69574 w 218661"/>
              <a:gd name="connsiteY1" fmla="*/ 2232 h 171198"/>
              <a:gd name="connsiteX2" fmla="*/ 19879 w 218661"/>
              <a:gd name="connsiteY2" fmla="*/ 131441 h 171198"/>
              <a:gd name="connsiteX3" fmla="*/ 0 w 218661"/>
              <a:gd name="connsiteY3" fmla="*/ 171198 h 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1" h="171198">
                <a:moveTo>
                  <a:pt x="218661" y="61867"/>
                </a:moveTo>
                <a:cubicBezTo>
                  <a:pt x="160682" y="26251"/>
                  <a:pt x="102704" y="-9364"/>
                  <a:pt x="69574" y="2232"/>
                </a:cubicBezTo>
                <a:cubicBezTo>
                  <a:pt x="36444" y="13828"/>
                  <a:pt x="31475" y="103280"/>
                  <a:pt x="19879" y="131441"/>
                </a:cubicBezTo>
                <a:cubicBezTo>
                  <a:pt x="8283" y="159602"/>
                  <a:pt x="4141" y="165400"/>
                  <a:pt x="0" y="171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7463118" y="1019047"/>
            <a:ext cx="1143000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SOLD</a:t>
            </a:r>
            <a:r>
              <a:rPr lang="en-CA" dirty="0" smtClean="0">
                <a:solidFill>
                  <a:sysClr val="windowText" lastClr="000000"/>
                </a:solidFill>
              </a:rPr>
              <a:t> 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4968" y="4654254"/>
            <a:ext cx="1143000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SOLD</a:t>
            </a:r>
            <a:r>
              <a:rPr lang="en-CA" dirty="0" smtClean="0">
                <a:solidFill>
                  <a:sysClr val="windowText" lastClr="000000"/>
                </a:solidFill>
              </a:rPr>
              <a:t> $20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pic>
        <p:nvPicPr>
          <p:cNvPr id="6146" name="Picture 2" descr="https://upload.wikimedia.org/wikipedia/commons/thumb/8/81/Crown_of_Italy.svg/375px-Crown_of_Italy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62" y="4243437"/>
            <a:ext cx="1703656" cy="14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92369" y="1143000"/>
            <a:ext cx="8454683" cy="2590800"/>
          </a:xfrm>
        </p:spPr>
        <p:txBody>
          <a:bodyPr/>
          <a:lstStyle/>
          <a:p>
            <a:r>
              <a:rPr lang="en-US" dirty="0" smtClean="0"/>
              <a:t>Valuation framework that allows to value each unicorn</a:t>
            </a:r>
          </a:p>
          <a:p>
            <a:endParaRPr lang="en-US" dirty="0" smtClean="0"/>
          </a:p>
          <a:p>
            <a:r>
              <a:rPr lang="en-US" dirty="0"/>
              <a:t>Applying </a:t>
            </a:r>
            <a:r>
              <a:rPr lang="en-US" dirty="0" smtClean="0"/>
              <a:t>framework to 135 U.S. unicorns</a:t>
            </a:r>
          </a:p>
          <a:p>
            <a:endParaRPr lang="en-US" dirty="0"/>
          </a:p>
          <a:p>
            <a:r>
              <a:rPr lang="en-US" dirty="0" smtClean="0"/>
              <a:t>Carefully analyzing contracts between firms and investors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Gornall Strebulaev (2019) Valuation Framework for Unicorns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4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Overvaluation of </a:t>
            </a:r>
            <a:r>
              <a:rPr lang="en-US" dirty="0" smtClean="0"/>
              <a:t>unicorns</a:t>
            </a: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381001" y="1917023"/>
          <a:ext cx="8229599" cy="356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541858" y="2049931"/>
            <a:ext cx="2836923" cy="201930"/>
            <a:chOff x="2877140" y="822082"/>
            <a:chExt cx="1257461" cy="269240"/>
          </a:xfrm>
        </p:grpSpPr>
        <p:sp>
          <p:nvSpPr>
            <p:cNvPr id="6" name="TextBox 2"/>
            <p:cNvSpPr txBox="1"/>
            <p:nvPr/>
          </p:nvSpPr>
          <p:spPr>
            <a:xfrm>
              <a:off x="3253060" y="822082"/>
              <a:ext cx="881541" cy="269240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Square</a:t>
              </a:r>
              <a:endParaRPr lang="en-CA" sz="105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877140" y="1012499"/>
              <a:ext cx="3759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541859" y="5542454"/>
            <a:ext cx="27133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Source: </a:t>
            </a:r>
            <a:r>
              <a:rPr lang="en-US" sz="1350" dirty="0" smtClean="0"/>
              <a:t>Gornall &amp; Strebulaev </a:t>
            </a:r>
            <a:r>
              <a:rPr lang="en-US" sz="1350" dirty="0"/>
              <a:t>(</a:t>
            </a:r>
            <a:r>
              <a:rPr lang="en-US" sz="1350" dirty="0" smtClean="0"/>
              <a:t>2019)</a:t>
            </a:r>
            <a:endParaRPr lang="en-US" sz="1350" dirty="0"/>
          </a:p>
        </p:txBody>
      </p:sp>
      <p:pic>
        <p:nvPicPr>
          <p:cNvPr id="9" name="Picture 2" descr="millee tibbs // union jack creat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65" y="3277532"/>
            <a:ext cx="3286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35888" y="2592758"/>
            <a:ext cx="266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Result: Half of unicorns </a:t>
            </a:r>
          </a:p>
          <a:p>
            <a:pPr algn="ctr"/>
            <a:r>
              <a:rPr lang="en-US" b="1" dirty="0"/>
              <a:t>lose their unicorn status</a:t>
            </a:r>
          </a:p>
        </p:txBody>
      </p:sp>
    </p:spTree>
    <p:extLst>
      <p:ext uri="{BB962C8B-B14F-4D97-AF65-F5344CB8AC3E}">
        <p14:creationId xmlns:p14="http://schemas.microsoft.com/office/powerpoint/2010/main" val="11686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SpaceX</a:t>
            </a:r>
            <a:r>
              <a:rPr lang="en-US" dirty="0" smtClean="0"/>
              <a:t> Post-Money </a:t>
            </a:r>
            <a:r>
              <a:rPr lang="en-US" dirty="0" smtClean="0"/>
              <a:t>Value vs. Fair Value</a:t>
            </a:r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723900" y="1447800"/>
          <a:ext cx="7696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24400" y="6269182"/>
            <a:ext cx="355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Gornall &amp; Strebulaev (2019)</a:t>
            </a:r>
          </a:p>
        </p:txBody>
      </p:sp>
    </p:spTree>
    <p:extLst>
      <p:ext uri="{BB962C8B-B14F-4D97-AF65-F5344CB8AC3E}">
        <p14:creationId xmlns:p14="http://schemas.microsoft.com/office/powerpoint/2010/main" val="2532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SpaceX</a:t>
            </a:r>
            <a:r>
              <a:rPr lang="en-US" dirty="0" smtClean="0"/>
              <a:t> Post-Money </a:t>
            </a:r>
            <a:r>
              <a:rPr lang="en-US" dirty="0"/>
              <a:t>Value </a:t>
            </a:r>
            <a:r>
              <a:rPr lang="en-US" dirty="0" smtClean="0"/>
              <a:t>vs. Fair Value II</a:t>
            </a:r>
            <a:endParaRPr lang="en-CA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723900" y="1447800"/>
          <a:ext cx="7696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6269182"/>
            <a:ext cx="355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Gornall &amp; Strebulaev (2019)</a:t>
            </a:r>
          </a:p>
        </p:txBody>
      </p:sp>
    </p:spTree>
    <p:extLst>
      <p:ext uri="{BB962C8B-B14F-4D97-AF65-F5344CB8AC3E}">
        <p14:creationId xmlns:p14="http://schemas.microsoft.com/office/powerpoint/2010/main" val="29428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SpaceX</a:t>
            </a:r>
            <a:r>
              <a:rPr lang="en-US" dirty="0" smtClean="0"/>
              <a:t> Post-Money </a:t>
            </a:r>
            <a:r>
              <a:rPr lang="en-US" dirty="0"/>
              <a:t>Value </a:t>
            </a:r>
            <a:r>
              <a:rPr lang="en-US" dirty="0" smtClean="0"/>
              <a:t>vs. Fair Value III</a:t>
            </a:r>
            <a:endParaRPr lang="en-CA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723900" y="1447800"/>
          <a:ext cx="7696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4031998" y="3976283"/>
            <a:ext cx="3952890" cy="95352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>
                <a:solidFill>
                  <a:srgbClr val="007E39"/>
                </a:solidFill>
              </a:rPr>
              <a:t>Series D investors were </a:t>
            </a:r>
            <a:r>
              <a:rPr lang="en-CA" sz="2000" baseline="0" dirty="0" smtClean="0">
                <a:solidFill>
                  <a:srgbClr val="007E39"/>
                </a:solidFill>
              </a:rPr>
              <a:t>guaranteed</a:t>
            </a:r>
          </a:p>
          <a:p>
            <a:r>
              <a:rPr lang="en-CA" sz="2000" dirty="0" smtClean="0">
                <a:solidFill>
                  <a:srgbClr val="007E39"/>
                </a:solidFill>
              </a:rPr>
              <a:t>2x </a:t>
            </a:r>
            <a:r>
              <a:rPr lang="en-CA" sz="2000" dirty="0">
                <a:solidFill>
                  <a:srgbClr val="007E39"/>
                </a:solidFill>
              </a:rPr>
              <a:t>their money </a:t>
            </a:r>
            <a:r>
              <a:rPr lang="en-CA" sz="2000" dirty="0" smtClean="0">
                <a:solidFill>
                  <a:srgbClr val="007E39"/>
                </a:solidFill>
              </a:rPr>
              <a:t>back, more than 100% overvaluation</a:t>
            </a:r>
            <a:endParaRPr lang="en-CA" sz="2000" dirty="0">
              <a:solidFill>
                <a:srgbClr val="007E39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886200" y="3771900"/>
            <a:ext cx="145798" cy="11049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724400" y="6269182"/>
            <a:ext cx="355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Gornall &amp; Strebulaev (2019)</a:t>
            </a:r>
          </a:p>
        </p:txBody>
      </p:sp>
    </p:spTree>
    <p:extLst>
      <p:ext uri="{BB962C8B-B14F-4D97-AF65-F5344CB8AC3E}">
        <p14:creationId xmlns:p14="http://schemas.microsoft.com/office/powerpoint/2010/main" val="30772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SpaceX</a:t>
            </a:r>
            <a:r>
              <a:rPr lang="en-US" dirty="0" smtClean="0"/>
              <a:t> Post-Money </a:t>
            </a:r>
            <a:r>
              <a:rPr lang="en-US" dirty="0"/>
              <a:t>Value </a:t>
            </a:r>
            <a:r>
              <a:rPr lang="en-US" dirty="0" smtClean="0"/>
              <a:t>vs. Fair Value IV</a:t>
            </a:r>
            <a:endParaRPr lang="en-CA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723900" y="1447800"/>
          <a:ext cx="7696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2"/>
          <p:cNvSpPr txBox="1"/>
          <p:nvPr/>
        </p:nvSpPr>
        <p:spPr>
          <a:xfrm>
            <a:off x="4393096" y="3490842"/>
            <a:ext cx="3419472" cy="8669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>
                <a:solidFill>
                  <a:srgbClr val="007E39"/>
                </a:solidFill>
              </a:rPr>
              <a:t>Series E investors “participate” and are senior, about 100% overvaluation</a:t>
            </a:r>
            <a:endParaRPr lang="en-CA" sz="2000" dirty="0">
              <a:solidFill>
                <a:srgbClr val="007E39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267200" y="3657600"/>
            <a:ext cx="125896" cy="506896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24400" y="6269182"/>
            <a:ext cx="355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Gornall &amp; Strebulaev (2019)</a:t>
            </a:r>
          </a:p>
        </p:txBody>
      </p:sp>
    </p:spTree>
    <p:extLst>
      <p:ext uri="{BB962C8B-B14F-4D97-AF65-F5344CB8AC3E}">
        <p14:creationId xmlns:p14="http://schemas.microsoft.com/office/powerpoint/2010/main" val="21137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657600"/>
            <a:ext cx="61069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u·ni·corn</a:t>
            </a:r>
            <a:r>
              <a:rPr lang="en-US" sz="3600" dirty="0"/>
              <a:t> </a:t>
            </a:r>
          </a:p>
          <a:p>
            <a:r>
              <a:rPr lang="en-US" sz="3600" dirty="0"/>
              <a:t>[ˈ</a:t>
            </a:r>
            <a:r>
              <a:rPr lang="en-US" sz="3600" dirty="0" err="1"/>
              <a:t>yo͞onəˌkôrn</a:t>
            </a:r>
            <a:r>
              <a:rPr lang="en-US" sz="3600" dirty="0"/>
              <a:t>]</a:t>
            </a:r>
          </a:p>
          <a:p>
            <a:r>
              <a:rPr lang="en-US" sz="2000" dirty="0"/>
              <a:t>NOUN</a:t>
            </a:r>
          </a:p>
          <a:p>
            <a:pPr marL="1200150" lvl="1" indent="-742950" algn="ctr">
              <a:buAutoNum type="arabicPeriod"/>
            </a:pPr>
            <a:r>
              <a:rPr lang="en-US" sz="2800" dirty="0"/>
              <a:t>a private VC-backed company</a:t>
            </a:r>
          </a:p>
          <a:p>
            <a:pPr lvl="1" algn="ctr"/>
            <a:r>
              <a:rPr lang="en-US" sz="2800" dirty="0"/>
              <a:t>         with valuation over $1 billion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Unicorns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000" t="16923" r="32916" b="35385"/>
          <a:stretch/>
        </p:blipFill>
        <p:spPr>
          <a:xfrm>
            <a:off x="3124200" y="1295400"/>
            <a:ext cx="2590804" cy="20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SpaceX</a:t>
            </a:r>
            <a:r>
              <a:rPr lang="en-US" dirty="0" smtClean="0"/>
              <a:t> Post-Money </a:t>
            </a:r>
            <a:r>
              <a:rPr lang="en-US" dirty="0"/>
              <a:t>Value </a:t>
            </a:r>
            <a:r>
              <a:rPr lang="en-US" dirty="0" smtClean="0"/>
              <a:t>vs. Fair Value V</a:t>
            </a:r>
            <a:endParaRPr lang="en-CA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723900" y="1447800"/>
          <a:ext cx="7696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6269182"/>
            <a:ext cx="355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Gornall &amp; Strebulaev (2019)</a:t>
            </a:r>
          </a:p>
        </p:txBody>
      </p:sp>
    </p:spTree>
    <p:extLst>
      <p:ext uri="{BB962C8B-B14F-4D97-AF65-F5344CB8AC3E}">
        <p14:creationId xmlns:p14="http://schemas.microsoft.com/office/powerpoint/2010/main" val="15776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SpaceX</a:t>
            </a:r>
            <a:r>
              <a:rPr lang="en-US" dirty="0" smtClean="0"/>
              <a:t> Post-Money </a:t>
            </a:r>
            <a:r>
              <a:rPr lang="en-US" dirty="0"/>
              <a:t>Value </a:t>
            </a:r>
            <a:r>
              <a:rPr lang="en-US" dirty="0" smtClean="0"/>
              <a:t>vs. Fair Value VI</a:t>
            </a:r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723900" y="1447800"/>
          <a:ext cx="7696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3810000" y="1447800"/>
            <a:ext cx="3952890" cy="8669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>
                <a:solidFill>
                  <a:srgbClr val="007E39"/>
                </a:solidFill>
              </a:rPr>
              <a:t>Series G investors can get their money back at any time,</a:t>
            </a:r>
          </a:p>
          <a:p>
            <a:r>
              <a:rPr lang="en-CA" sz="2000" dirty="0" smtClean="0">
                <a:solidFill>
                  <a:srgbClr val="007E39"/>
                </a:solidFill>
              </a:rPr>
              <a:t>60% overvaluation</a:t>
            </a:r>
            <a:endParaRPr lang="en-CA" sz="2000" dirty="0">
              <a:solidFill>
                <a:srgbClr val="007E39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flipH="1">
            <a:off x="7010400" y="1676400"/>
            <a:ext cx="457200" cy="3048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24400" y="6269182"/>
            <a:ext cx="355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Gornall &amp; Strebulaev (2019)</a:t>
            </a:r>
          </a:p>
        </p:txBody>
      </p:sp>
    </p:spTree>
    <p:extLst>
      <p:ext uri="{BB962C8B-B14F-4D97-AF65-F5344CB8AC3E}">
        <p14:creationId xmlns:p14="http://schemas.microsoft.com/office/powerpoint/2010/main" val="9212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 Pharmaceuticals needs $50M to develop a drug.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company will be sold in one year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$500M if its drug is successful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$100M if its drug fails (still valuable as more drugs are under investigation)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(Simple!) Example of a VC backed company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85738" y="3654544"/>
            <a:ext cx="4068288" cy="1890059"/>
            <a:chOff x="1595138" y="4821646"/>
            <a:chExt cx="3104994" cy="1208076"/>
          </a:xfrm>
        </p:grpSpPr>
        <p:sp>
          <p:nvSpPr>
            <p:cNvPr id="5" name="TextBox 4"/>
            <p:cNvSpPr txBox="1"/>
            <p:nvPr/>
          </p:nvSpPr>
          <p:spPr>
            <a:xfrm>
              <a:off x="1595138" y="5424323"/>
              <a:ext cx="635211" cy="236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($50M)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5987" y="4821646"/>
              <a:ext cx="615636" cy="236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$500M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4496" y="5793655"/>
              <a:ext cx="615636" cy="236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$100M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20396031">
              <a:off x="3255366" y="4960780"/>
              <a:ext cx="230252" cy="236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3"/>
              <a:endCxn id="6" idx="1"/>
            </p:cNvCxnSpPr>
            <p:nvPr/>
          </p:nvCxnSpPr>
          <p:spPr>
            <a:xfrm flipV="1">
              <a:off x="2230349" y="4939680"/>
              <a:ext cx="1795638" cy="602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7" idx="1"/>
            </p:cNvCxnSpPr>
            <p:nvPr/>
          </p:nvCxnSpPr>
          <p:spPr>
            <a:xfrm>
              <a:off x="2230349" y="5542357"/>
              <a:ext cx="1854147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706708">
              <a:off x="3202466" y="5521569"/>
              <a:ext cx="368500" cy="236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85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Initially, its founder owns 100% and has 15 million shares</a:t>
            </a:r>
          </a:p>
          <a:p>
            <a:endParaRPr lang="en-US" dirty="0" smtClean="0"/>
          </a:p>
          <a:p>
            <a:r>
              <a:rPr lang="en-US" dirty="0" smtClean="0"/>
              <a:t>A VC invests $50M at $350M post-money valuation</a:t>
            </a:r>
          </a:p>
          <a:p>
            <a:endParaRPr lang="en-US" dirty="0" smtClean="0"/>
          </a:p>
          <a:p>
            <a:r>
              <a:rPr lang="en-US" dirty="0" smtClean="0"/>
              <a:t>The VC receives standard CPS with 1X LP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b="1" dirty="0" smtClean="0"/>
              <a:t>What is  the fair value of </a:t>
            </a:r>
          </a:p>
          <a:p>
            <a:pPr marL="0" indent="0" algn="ctr">
              <a:buNone/>
            </a:pPr>
            <a:r>
              <a:rPr lang="en-US" sz="2800" b="1" dirty="0" err="1" smtClean="0"/>
              <a:t>LiquidX</a:t>
            </a:r>
            <a:r>
              <a:rPr lang="en-US" sz="2800" b="1" dirty="0" smtClean="0"/>
              <a:t> Pharmaceuticals?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 Financing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34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Post money valuation is $350M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Write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as the probability the drug succeeds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Intuitively, the company in one year is then worth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+$100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×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r is the discount rate, say 15%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250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×1.15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=71.9%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800" u="sng" dirty="0"/>
              </a:p>
              <a:p>
                <a:pPr marL="0" indent="0" algn="ctr">
                  <a:buNone/>
                </a:pPr>
                <a:r>
                  <a:rPr lang="en-US" sz="2800" u="sng" dirty="0"/>
                  <a:t>Intuitive, but entirely WRONG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49" t="-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 probability of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0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Pre-money valuation: $300M</a:t>
            </a:r>
          </a:p>
          <a:p>
            <a:endParaRPr lang="en-US" dirty="0" smtClean="0"/>
          </a:p>
          <a:p>
            <a:r>
              <a:rPr lang="en-US" dirty="0" smtClean="0"/>
              <a:t>Number of shares pre-money: 15 million shares</a:t>
            </a:r>
          </a:p>
          <a:p>
            <a:endParaRPr lang="en-US" dirty="0"/>
          </a:p>
          <a:p>
            <a:r>
              <a:rPr lang="en-US" dirty="0" smtClean="0"/>
              <a:t>VC invested at $20 per share to buy 2.5 million shares</a:t>
            </a:r>
          </a:p>
          <a:p>
            <a:pPr marL="0" indent="0" algn="ctr">
              <a:buNone/>
            </a:pPr>
            <a:r>
              <a:rPr lang="en-US" dirty="0" smtClean="0"/>
              <a:t>$20 x 2,500,000=$50M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: Cap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0549" y="4340352"/>
          <a:ext cx="82295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317">
                  <a:extLst>
                    <a:ext uri="{9D8B030D-6E8A-4147-A177-3AD203B41FA5}">
                      <a16:colId xmlns:a16="http://schemas.microsoft.com/office/drawing/2014/main" val="1089655282"/>
                    </a:ext>
                  </a:extLst>
                </a:gridCol>
                <a:gridCol w="2373518">
                  <a:extLst>
                    <a:ext uri="{9D8B030D-6E8A-4147-A177-3AD203B41FA5}">
                      <a16:colId xmlns:a16="http://schemas.microsoft.com/office/drawing/2014/main" val="2497583206"/>
                    </a:ext>
                  </a:extLst>
                </a:gridCol>
                <a:gridCol w="1271015">
                  <a:extLst>
                    <a:ext uri="{9D8B030D-6E8A-4147-A177-3AD203B41FA5}">
                      <a16:colId xmlns:a16="http://schemas.microsoft.com/office/drawing/2014/main" val="4207273607"/>
                    </a:ext>
                  </a:extLst>
                </a:gridCol>
                <a:gridCol w="2952749">
                  <a:extLst>
                    <a:ext uri="{9D8B030D-6E8A-4147-A177-3AD203B41FA5}">
                      <a16:colId xmlns:a16="http://schemas.microsoft.com/office/drawing/2014/main" val="1621713365"/>
                    </a:ext>
                  </a:extLst>
                </a:gridCol>
              </a:tblGrid>
              <a:tr h="18897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Shares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Invested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Fully</a:t>
                      </a:r>
                      <a:r>
                        <a:rPr lang="en-US" sz="2000" baseline="0" dirty="0" smtClean="0"/>
                        <a:t>-Diluted Ownership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655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Founder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15,000,000 Common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85.71%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997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2,500,000 Preferred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$50 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14.29%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4028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17,500,000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6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38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drug </a:t>
                </a:r>
                <a:r>
                  <a:rPr lang="en-US" dirty="0"/>
                  <a:t>fails</a:t>
                </a:r>
                <a:r>
                  <a:rPr lang="en-US" dirty="0" smtClean="0"/>
                  <a:t>, the VC does </a:t>
                </a:r>
                <a:r>
                  <a:rPr lang="en-US" u="sng" dirty="0" smtClean="0"/>
                  <a:t>not convert</a:t>
                </a:r>
                <a:r>
                  <a:rPr lang="en-US" dirty="0" smtClean="0"/>
                  <a:t> and gets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$50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=1×$50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the drug succeeds, the VC </a:t>
                </a:r>
                <a:r>
                  <a:rPr lang="en-US" u="sng" dirty="0" smtClean="0"/>
                  <a:t>converts</a:t>
                </a:r>
                <a:r>
                  <a:rPr lang="en-US" dirty="0" smtClean="0"/>
                  <a:t> and gets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71.43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14.29% ×$500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VC as the new investor should be getting fair </a:t>
                </a:r>
                <a:r>
                  <a:rPr lang="en-US" dirty="0" smtClean="0"/>
                  <a:t>value - will </a:t>
                </a:r>
                <a:r>
                  <a:rPr lang="en-US" dirty="0"/>
                  <a:t>refuse </a:t>
                </a:r>
                <a:r>
                  <a:rPr lang="en-US" dirty="0" smtClean="0"/>
                  <a:t>if less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as the “VC probability” the drug </a:t>
                </a:r>
                <a:r>
                  <a:rPr lang="en-US" dirty="0" smtClean="0"/>
                  <a:t>succeeds</a:t>
                </a:r>
              </a:p>
              <a:p>
                <a:endParaRPr lang="en-US" dirty="0"/>
              </a:p>
              <a:p>
                <a:r>
                  <a:rPr lang="en-US" dirty="0"/>
                  <a:t>Then the price the VC paid should be such that </a:t>
                </a:r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$50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1.15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$71.43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+$50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/>
                  <a:t>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=35%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“true” or “fair”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opposed to “naïve” p of 71.9%</a:t>
                </a:r>
              </a:p>
              <a:p>
                <a:pPr lvl="1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49" t="-739" b="-128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: VC Conversion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08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fair value of the company is therefore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$208.7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1.15</m:t>
                        </m:r>
                      </m:den>
                    </m:f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$500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×35%+$100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×65%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en-US" dirty="0" smtClean="0"/>
                  <a:t>Post-money valuation of $350M overvalues the company by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 smtClean="0"/>
                  <a:t>67.7%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$350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−$208.7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$208.7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3"/>
                <a:stretch>
                  <a:fillRect l="-2118" t="-8000" b="-70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: Fair value of the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Under naïve method the founders think they are worth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300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=$350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−$50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Actually, they will receive</a:t>
                </a:r>
              </a:p>
              <a:p>
                <a:pPr lvl="1"/>
                <a:r>
                  <a:rPr lang="en-US" dirty="0" smtClean="0"/>
                  <a:t>$428.55M=$500M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85.71 </m:t>
                    </m:r>
                  </m:oMath>
                </a14:m>
                <a:r>
                  <a:rPr lang="en-US" dirty="0" smtClean="0"/>
                  <a:t>% in success </a:t>
                </a:r>
              </a:p>
              <a:p>
                <a:pPr lvl="1"/>
                <a:r>
                  <a:rPr lang="en-US" dirty="0" smtClean="0"/>
                  <a:t>$50M=$100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$50M in failure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And their stake is worth only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$1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58.7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1.15</m:t>
                        </m:r>
                      </m:den>
                    </m:f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$428.55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×35%+$50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×65%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3"/>
                <a:stretch>
                  <a:fillRect l="-2118" t="-8000" b="-7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 value in </a:t>
            </a:r>
            <a:r>
              <a:rPr lang="en-US" dirty="0" err="1" smtClean="0"/>
              <a:t>LiquidX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 Founder desperately wants </a:t>
            </a:r>
            <a:r>
              <a:rPr lang="en-US" dirty="0" err="1" smtClean="0"/>
              <a:t>LiquidX</a:t>
            </a:r>
            <a:r>
              <a:rPr lang="en-US" dirty="0" smtClean="0"/>
              <a:t> to be a unicorn</a:t>
            </a:r>
          </a:p>
          <a:p>
            <a:endParaRPr lang="en-US" dirty="0" smtClean="0"/>
          </a:p>
          <a:p>
            <a:r>
              <a:rPr lang="en-US" dirty="0" smtClean="0"/>
              <a:t>He offers VC the same security but with participation</a:t>
            </a:r>
          </a:p>
          <a:p>
            <a:endParaRPr lang="en-US" dirty="0"/>
          </a:p>
          <a:p>
            <a:r>
              <a:rPr lang="en-US" dirty="0" smtClean="0"/>
              <a:t>q is still 15% (because fair value is unchanged by financial tricks)</a:t>
            </a:r>
          </a:p>
          <a:p>
            <a:endParaRPr lang="en-US" dirty="0"/>
          </a:p>
          <a:p>
            <a:r>
              <a:rPr lang="en-US" dirty="0" smtClean="0"/>
              <a:t>What is the post-money value?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: How to become a Unicorn???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3024671"/>
            <a:ext cx="2564653" cy="1757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believe in Unicorn valuations?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04852" y="2667000"/>
            <a:ext cx="1208310" cy="2819388"/>
            <a:chOff x="1295400" y="2285991"/>
            <a:chExt cx="1600200" cy="3733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4D657C"/>
                </a:clrFrom>
                <a:clrTo>
                  <a:srgbClr val="4D657C">
                    <a:alpha val="0"/>
                  </a:srgbClr>
                </a:clrTo>
              </a:clrChange>
            </a:blip>
            <a:srcRect l="14835" t="3698" r="19230" b="6270"/>
            <a:stretch/>
          </p:blipFill>
          <p:spPr>
            <a:xfrm>
              <a:off x="1295400" y="2285991"/>
              <a:ext cx="1600200" cy="373379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1714500" y="4800591"/>
              <a:ext cx="762000" cy="762000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1714500" y="3848091"/>
              <a:ext cx="762000" cy="7620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1752600" y="2819391"/>
              <a:ext cx="762000" cy="7620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TextBox 1"/>
          <p:cNvSpPr txBox="1"/>
          <p:nvPr/>
        </p:nvSpPr>
        <p:spPr>
          <a:xfrm rot="5400000">
            <a:off x="5613843" y="622428"/>
            <a:ext cx="457182" cy="5470071"/>
          </a:xfrm>
          <a:prstGeom prst="rect">
            <a:avLst/>
          </a:prstGeom>
        </p:spPr>
        <p:txBody>
          <a:bodyPr vert="vert270"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Overvalued?</a:t>
            </a:r>
          </a:p>
        </p:txBody>
      </p:sp>
      <p:sp>
        <p:nvSpPr>
          <p:cNvPr id="15" name="TextBox 1"/>
          <p:cNvSpPr txBox="1"/>
          <p:nvPr/>
        </p:nvSpPr>
        <p:spPr>
          <a:xfrm rot="5400000">
            <a:off x="5431508" y="1581534"/>
            <a:ext cx="457182" cy="5105400"/>
          </a:xfrm>
          <a:prstGeom prst="rect">
            <a:avLst/>
          </a:prstGeom>
        </p:spPr>
        <p:txBody>
          <a:bodyPr vert="vert270"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Fairly valued?</a:t>
            </a:r>
          </a:p>
        </p:txBody>
      </p:sp>
      <p:sp>
        <p:nvSpPr>
          <p:cNvPr id="16" name="TextBox 1"/>
          <p:cNvSpPr txBox="1"/>
          <p:nvPr/>
        </p:nvSpPr>
        <p:spPr>
          <a:xfrm rot="5400000">
            <a:off x="4641387" y="3090888"/>
            <a:ext cx="457182" cy="3525157"/>
          </a:xfrm>
          <a:prstGeom prst="rect">
            <a:avLst/>
          </a:prstGeom>
        </p:spPr>
        <p:txBody>
          <a:bodyPr vert="vert270"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Undervalued?</a:t>
            </a:r>
          </a:p>
        </p:txBody>
      </p:sp>
      <p:sp>
        <p:nvSpPr>
          <p:cNvPr id="17" name="TextBox 1"/>
          <p:cNvSpPr txBox="1"/>
          <p:nvPr/>
        </p:nvSpPr>
        <p:spPr>
          <a:xfrm rot="5400000">
            <a:off x="4452740" y="-1731869"/>
            <a:ext cx="457182" cy="6791741"/>
          </a:xfrm>
          <a:prstGeom prst="rect">
            <a:avLst/>
          </a:prstGeom>
        </p:spPr>
        <p:txBody>
          <a:bodyPr vert="vert270"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 dirty="0"/>
              <a:t>Are unicorns overvalued or undervalued?</a:t>
            </a:r>
          </a:p>
        </p:txBody>
      </p:sp>
    </p:spTree>
    <p:extLst>
      <p:ext uri="{BB962C8B-B14F-4D97-AF65-F5344CB8AC3E}">
        <p14:creationId xmlns:p14="http://schemas.microsoft.com/office/powerpoint/2010/main" val="29501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VC to be fairly valued, we need to determine the fraction of the equity stake the VC owns</a:t>
                </a:r>
              </a:p>
              <a:p>
                <a:endParaRPr lang="en-US" dirty="0"/>
              </a:p>
              <a:p>
                <a:r>
                  <a:rPr lang="en-US" dirty="0" smtClean="0"/>
                  <a:t>In case of success, VC receives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$50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$500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−$50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 case of failure, VC receives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$50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−$50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VC is now fairly valued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$50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1.15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$50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+$450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$50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+$50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m:rPr>
                                  <m:nor/>
                                </m:rPr>
                                <a:rPr lang="en-US" sz="1800" dirty="0"/>
                                <m:t> 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find that X=3.95</a:t>
                </a:r>
                <a:r>
                  <a:rPr lang="en-US" dirty="0" smtClean="0"/>
                  <a:t>% which leads to a post-money </a:t>
                </a:r>
                <a:r>
                  <a:rPr lang="en-US" dirty="0"/>
                  <a:t>value </a:t>
                </a:r>
                <a:r>
                  <a:rPr lang="en-US" dirty="0" smtClean="0"/>
                  <a:t>of </a:t>
                </a:r>
                <a:r>
                  <a:rPr lang="en-US" b="1" dirty="0" smtClean="0"/>
                  <a:t>$1,27 B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sz="2800" b="1" dirty="0"/>
                  <a:t>We are a Unicorn!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49" t="-739" b="-4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LiquidX</a:t>
            </a:r>
            <a:r>
              <a:rPr lang="en-US" dirty="0" smtClean="0"/>
              <a:t>: Becoming a unicorn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Takeaways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Investors &amp; E: </a:t>
            </a:r>
            <a:r>
              <a:rPr lang="en-US" b="1" dirty="0" smtClean="0">
                <a:solidFill>
                  <a:srgbClr val="FF0000"/>
                </a:solidFill>
              </a:rPr>
              <a:t>	Valuations are usually above the true "value" of companies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Investors:	Consider using contractual features to inflate valuations and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avoid down rounds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E: </a:t>
            </a: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Your stock options may not be as valuable as you thought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Post-money valuation does not equal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92% of venture capitalists say unicorns are overvalued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93</a:t>
            </a:r>
            <a:r>
              <a:rPr lang="en-US" dirty="0"/>
              <a:t>% of VCs invested in unicorns</a:t>
            </a:r>
          </a:p>
          <a:p>
            <a:r>
              <a:rPr lang="en-US" dirty="0"/>
              <a:t>87% of IT </a:t>
            </a:r>
            <a:r>
              <a:rPr lang="en-US" dirty="0" smtClean="0"/>
              <a:t>VCs</a:t>
            </a:r>
          </a:p>
          <a:p>
            <a:r>
              <a:rPr lang="en-US" dirty="0" smtClean="0"/>
              <a:t>92% </a:t>
            </a:r>
            <a:r>
              <a:rPr lang="en-US" dirty="0"/>
              <a:t>of </a:t>
            </a:r>
            <a:r>
              <a:rPr lang="en-US" dirty="0" smtClean="0"/>
              <a:t>top VCs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believe in Unicorn valuations?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5943600"/>
            <a:ext cx="510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Gompers, Gornall, Kaplan, Strebulaev (</a:t>
            </a:r>
            <a:r>
              <a:rPr lang="en-US" dirty="0" smtClean="0"/>
              <a:t>2019)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1206"/>
            <a:ext cx="8399431" cy="24444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4106" y="4154454"/>
            <a:ext cx="3202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90</a:t>
            </a:r>
            <a:r>
              <a:rPr lang="en-US" sz="2400" dirty="0"/>
              <a:t>% of California VCs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93</a:t>
            </a:r>
            <a:r>
              <a:rPr lang="en-US" sz="2400" dirty="0"/>
              <a:t>% of late-stage VCs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“That </a:t>
            </a:r>
            <a:r>
              <a:rPr lang="en-US" sz="2200" dirty="0"/>
              <a:t>would make it the </a:t>
            </a:r>
            <a:r>
              <a:rPr lang="en-US" sz="2200" b="1" dirty="0"/>
              <a:t>third-most-valuable</a:t>
            </a:r>
            <a:r>
              <a:rPr lang="en-US" sz="2200" dirty="0"/>
              <a:t> publicly traded office landlord were it publicly traded, despite </a:t>
            </a:r>
            <a:r>
              <a:rPr lang="en-US" sz="2200" b="1" dirty="0"/>
              <a:t>controlling a fraction </a:t>
            </a:r>
            <a:r>
              <a:rPr lang="en-US" sz="2200" dirty="0"/>
              <a:t>of the square footage of the leading companies in the sector</a:t>
            </a:r>
            <a:r>
              <a:rPr lang="en-US" sz="2200" dirty="0" smtClean="0"/>
              <a:t>.”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599"/>
            <a:ext cx="2200275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57286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247960"/>
            <a:ext cx="262353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March 2016</a:t>
            </a:r>
          </a:p>
          <a:p>
            <a:r>
              <a:rPr lang="en-US" sz="2800" dirty="0" smtClean="0"/>
              <a:t>$430M raised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$16B </a:t>
            </a:r>
            <a:r>
              <a:rPr lang="en-US" sz="2800" dirty="0" smtClean="0"/>
              <a:t>Valuation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11" y="4498181"/>
            <a:ext cx="5715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14400" y="3317172"/>
            <a:ext cx="1447800" cy="5690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147560" y="3749040"/>
            <a:ext cx="838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425" t="16154" r="39166" b="59139"/>
          <a:stretch/>
        </p:blipFill>
        <p:spPr>
          <a:xfrm>
            <a:off x="914400" y="2663077"/>
            <a:ext cx="7191667" cy="216736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Public company: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Valuation = Market cap = Price of one </a:t>
            </a:r>
            <a:r>
              <a:rPr lang="en-US" dirty="0"/>
              <a:t>share ×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shares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valuation?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4353256"/>
            <a:ext cx="66419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Value of Tesla is $32 billion = $219.58 × </a:t>
            </a:r>
            <a:r>
              <a:rPr lang="en-US" sz="2400" dirty="0"/>
              <a:t>146 million</a:t>
            </a:r>
            <a:r>
              <a:rPr lang="en-US" sz="2400" dirty="0" smtClean="0"/>
              <a:t>  </a:t>
            </a:r>
            <a:endParaRPr lang="en-CA" sz="2400" dirty="0"/>
          </a:p>
        </p:txBody>
      </p:sp>
      <p:pic>
        <p:nvPicPr>
          <p:cNvPr id="1028" name="Picture 4" descr="https://lh6.googleusercontent.com/-CQwEuBRwF08/AAAAAAAAAAI/AAAAAAAAYOY/bGh3lkijgRM/s0-c-k-no-ns/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52461"/>
            <a:ext cx="787799" cy="7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Does $16 Billion </a:t>
            </a:r>
            <a:r>
              <a:rPr lang="en-US" dirty="0" err="1" smtClean="0"/>
              <a:t>WeWork</a:t>
            </a:r>
            <a:r>
              <a:rPr lang="en-US" dirty="0" smtClean="0"/>
              <a:t> </a:t>
            </a:r>
            <a:r>
              <a:rPr lang="en-US" dirty="0"/>
              <a:t>Valuation = Market </a:t>
            </a:r>
            <a:r>
              <a:rPr lang="en-US" dirty="0" smtClean="0"/>
              <a:t>cap?</a:t>
            </a:r>
          </a:p>
          <a:p>
            <a:pPr marL="0" indent="0" algn="ctr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company: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Valuation = Market cap = Price of a share × Total number of shares</a:t>
            </a:r>
          </a:p>
          <a:p>
            <a:pPr marL="0" indent="0">
              <a:buNone/>
            </a:pPr>
            <a:r>
              <a:rPr lang="en-US" b="1" dirty="0" smtClean="0"/>
              <a:t>Private VC-backed company:</a:t>
            </a:r>
          </a:p>
          <a:p>
            <a:pPr marL="0" indent="0" algn="ctr">
              <a:buNone/>
            </a:pPr>
            <a:r>
              <a:rPr lang="en-US" b="1" strike="sngStrik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Valuation = Market cap = Price of a share × Total number of shares</a:t>
            </a:r>
          </a:p>
          <a:p>
            <a:pPr marL="0" indent="0" algn="ctr">
              <a:buNone/>
            </a:pPr>
            <a:r>
              <a:rPr lang="en-US" dirty="0" smtClean="0"/>
              <a:t>Post-Money Valuation </a:t>
            </a:r>
            <a:r>
              <a:rPr lang="en-US" dirty="0"/>
              <a:t>=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Price </a:t>
            </a:r>
            <a:r>
              <a:rPr lang="en-US" dirty="0"/>
              <a:t>of a </a:t>
            </a:r>
            <a:r>
              <a:rPr lang="en-US" b="1" u="sng" dirty="0" smtClean="0">
                <a:solidFill>
                  <a:srgbClr val="FF0000"/>
                </a:solidFill>
              </a:rPr>
              <a:t>preferred</a:t>
            </a:r>
            <a:r>
              <a:rPr lang="en-US" b="1" dirty="0" smtClean="0"/>
              <a:t> </a:t>
            </a:r>
            <a:r>
              <a:rPr lang="en-US" dirty="0"/>
              <a:t>share × Total number of </a:t>
            </a:r>
            <a:r>
              <a:rPr lang="en-US" b="1" u="sng" dirty="0" smtClean="0">
                <a:solidFill>
                  <a:srgbClr val="C00000"/>
                </a:solidFill>
              </a:rPr>
              <a:t>common</a:t>
            </a:r>
            <a:r>
              <a:rPr lang="en-US" dirty="0" smtClean="0"/>
              <a:t> shares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Post-money 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220662" lvl="1" algn="ctr">
              <a:lnSpc>
                <a:spcPct val="150000"/>
              </a:lnSpc>
              <a:buNone/>
            </a:pPr>
            <a:r>
              <a:rPr lang="en-US" sz="2000" b="1" dirty="0" smtClean="0"/>
              <a:t>A preferred share</a:t>
            </a:r>
          </a:p>
          <a:p>
            <a:pPr marL="220662" lvl="1" algn="ctr">
              <a:lnSpc>
                <a:spcPct val="150000"/>
              </a:lnSpc>
              <a:buNone/>
            </a:pPr>
            <a:endParaRPr lang="en-US" sz="2000" dirty="0" smtClean="0"/>
          </a:p>
          <a:p>
            <a:pPr marL="220662" lvl="1" algn="ctr">
              <a:lnSpc>
                <a:spcPct val="150000"/>
              </a:lnSpc>
              <a:buNone/>
            </a:pPr>
            <a:endParaRPr lang="en-US" sz="2000" dirty="0" smtClean="0"/>
          </a:p>
          <a:p>
            <a:pPr marL="220662" lvl="1" algn="ctr">
              <a:lnSpc>
                <a:spcPct val="150000"/>
              </a:lnSpc>
              <a:buNone/>
            </a:pPr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u="sng" dirty="0" smtClean="0"/>
              <a:t>more</a:t>
            </a:r>
            <a:r>
              <a:rPr lang="en-US" sz="2000" dirty="0" smtClean="0"/>
              <a:t> valuable than </a:t>
            </a:r>
          </a:p>
          <a:p>
            <a:pPr marL="220662" lvl="1" algn="ctr">
              <a:lnSpc>
                <a:spcPct val="150000"/>
              </a:lnSpc>
              <a:buNone/>
            </a:pPr>
            <a:endParaRPr lang="en-US" sz="2000" dirty="0" smtClean="0"/>
          </a:p>
          <a:p>
            <a:pPr marL="220662" lvl="1" algn="ctr">
              <a:lnSpc>
                <a:spcPct val="150000"/>
              </a:lnSpc>
              <a:buNone/>
            </a:pPr>
            <a:endParaRPr lang="en-US" sz="2000" dirty="0" smtClean="0"/>
          </a:p>
          <a:p>
            <a:pPr marL="220662" lvl="1" algn="ctr">
              <a:lnSpc>
                <a:spcPct val="150000"/>
              </a:lnSpc>
              <a:buNone/>
            </a:pPr>
            <a:r>
              <a:rPr lang="en-US" sz="2000" b="1" dirty="0"/>
              <a:t>a</a:t>
            </a:r>
            <a:r>
              <a:rPr lang="en-US" sz="2000" b="1" dirty="0" smtClean="0"/>
              <a:t> common share or a stock option</a:t>
            </a:r>
          </a:p>
          <a:p>
            <a:pPr marL="220662" lvl="1" algn="ct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Founder/Employee </a:t>
            </a:r>
            <a:r>
              <a:rPr lang="en-US" dirty="0"/>
              <a:t>shares vs VC </a:t>
            </a:r>
            <a:r>
              <a:rPr lang="en-US" dirty="0" smtClean="0"/>
              <a:t>Shares</a:t>
            </a:r>
            <a:endParaRPr lang="en-US" dirty="0"/>
          </a:p>
        </p:txBody>
      </p:sp>
      <p:pic>
        <p:nvPicPr>
          <p:cNvPr id="2056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0" y="4495800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Unicorn Inc. just sold a preferred share for $10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Therefore </a:t>
            </a:r>
            <a:r>
              <a:rPr lang="en-CA" b="1" u="sng" dirty="0" smtClean="0">
                <a:solidFill>
                  <a:srgbClr val="C00000"/>
                </a:solidFill>
              </a:rPr>
              <a:t>each</a:t>
            </a:r>
            <a:r>
              <a:rPr lang="en-CA" dirty="0" smtClean="0"/>
              <a:t> share in the company is worth $10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company is made up of 3 common shares and 2 preferred shares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Therefore the company is worth $50 = 5 x $10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approach to a “post-money value”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968986" y="1629319"/>
            <a:ext cx="218661" cy="171198"/>
          </a:xfrm>
          <a:custGeom>
            <a:avLst/>
            <a:gdLst>
              <a:gd name="connsiteX0" fmla="*/ 218661 w 218661"/>
              <a:gd name="connsiteY0" fmla="*/ 61867 h 171198"/>
              <a:gd name="connsiteX1" fmla="*/ 69574 w 218661"/>
              <a:gd name="connsiteY1" fmla="*/ 2232 h 171198"/>
              <a:gd name="connsiteX2" fmla="*/ 19879 w 218661"/>
              <a:gd name="connsiteY2" fmla="*/ 131441 h 171198"/>
              <a:gd name="connsiteX3" fmla="*/ 0 w 218661"/>
              <a:gd name="connsiteY3" fmla="*/ 171198 h 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1" h="171198">
                <a:moveTo>
                  <a:pt x="218661" y="61867"/>
                </a:moveTo>
                <a:cubicBezTo>
                  <a:pt x="160682" y="26251"/>
                  <a:pt x="102704" y="-9364"/>
                  <a:pt x="69574" y="2232"/>
                </a:cubicBezTo>
                <a:cubicBezTo>
                  <a:pt x="36444" y="13828"/>
                  <a:pt x="31475" y="103280"/>
                  <a:pt x="19879" y="131441"/>
                </a:cubicBezTo>
                <a:cubicBezTo>
                  <a:pt x="8283" y="159602"/>
                  <a:pt x="4141" y="165400"/>
                  <a:pt x="0" y="171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6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3859406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arch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2969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495" y="149294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12495" y="1714918"/>
            <a:ext cx="1143000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SOLD</a:t>
            </a:r>
            <a:r>
              <a:rPr lang="en-CA" dirty="0" smtClean="0">
                <a:solidFill>
                  <a:sysClr val="windowText" lastClr="000000"/>
                </a:solidFill>
              </a:rPr>
              <a:t> 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5209" y="3864507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 h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5018" y="3864507"/>
            <a:ext cx="1066800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6917634" y="4056246"/>
            <a:ext cx="218661" cy="171198"/>
          </a:xfrm>
          <a:custGeom>
            <a:avLst/>
            <a:gdLst>
              <a:gd name="connsiteX0" fmla="*/ 218661 w 218661"/>
              <a:gd name="connsiteY0" fmla="*/ 61867 h 171198"/>
              <a:gd name="connsiteX1" fmla="*/ 69574 w 218661"/>
              <a:gd name="connsiteY1" fmla="*/ 2232 h 171198"/>
              <a:gd name="connsiteX2" fmla="*/ 19879 w 218661"/>
              <a:gd name="connsiteY2" fmla="*/ 131441 h 171198"/>
              <a:gd name="connsiteX3" fmla="*/ 0 w 218661"/>
              <a:gd name="connsiteY3" fmla="*/ 171198 h 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1" h="171198">
                <a:moveTo>
                  <a:pt x="218661" y="61867"/>
                </a:moveTo>
                <a:cubicBezTo>
                  <a:pt x="160682" y="26251"/>
                  <a:pt x="102704" y="-9364"/>
                  <a:pt x="69574" y="2232"/>
                </a:cubicBezTo>
                <a:cubicBezTo>
                  <a:pt x="36444" y="13828"/>
                  <a:pt x="31475" y="103280"/>
                  <a:pt x="19879" y="131441"/>
                </a:cubicBezTo>
                <a:cubicBezTo>
                  <a:pt x="8283" y="159602"/>
                  <a:pt x="4141" y="165400"/>
                  <a:pt x="0" y="171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0" descr="Monarch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2969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3733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r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48" y="3733800"/>
            <a:ext cx="1080074" cy="10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439507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ysClr val="windowText" lastClr="000000"/>
                </a:solidFill>
              </a:rPr>
              <a:t>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90789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ysClr val="windowText" lastClr="000000"/>
                </a:solidFill>
              </a:rPr>
              <a:t>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33800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ysClr val="windowText" lastClr="000000"/>
                </a:solidFill>
              </a:rPr>
              <a:t>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1271" y="4657849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ysClr val="windowText" lastClr="000000"/>
                </a:solidFill>
              </a:rPr>
              <a:t>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295" y="3882887"/>
            <a:ext cx="1143000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SOLD</a:t>
            </a:r>
            <a:r>
              <a:rPr lang="en-CA" dirty="0" smtClean="0">
                <a:solidFill>
                  <a:sysClr val="windowText" lastClr="000000"/>
                </a:solidFill>
              </a:rPr>
              <a:t> $10</a:t>
            </a:r>
            <a:endParaRPr lang="en-CA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7" grpId="0" animBg="1"/>
      <p:bldP spid="21" grpId="0"/>
      <p:bldP spid="25" grpId="0"/>
      <p:bldP spid="26" grpId="0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2_UBC VC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Everyth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anchor="ctr">
        <a:spAutoFit/>
      </a:bodyPr>
      <a:lstStyle>
        <a:defPPr marL="0" algn="l">
          <a:defRPr sz="4000" b="1" kern="1200" spc="300" dirty="0" smtClean="0">
            <a:solidFill>
              <a:schemeClr val="bg1"/>
            </a:solidFill>
            <a:effectLst/>
            <a:latin typeface="+mn-lt"/>
            <a:ea typeface="+mn-ea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UBC VC" id="{6D2060AF-96E6-4141-BCAB-77ADC2BBE21C}" vid="{3581EC3B-0764-4887-B081-9E90409711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1146</Words>
  <Application>Microsoft Office PowerPoint</Application>
  <PresentationFormat>On-screen Show (4:3)</PresentationFormat>
  <Paragraphs>310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2_UBC VC</vt:lpstr>
      <vt:lpstr>VALUATION VERSUS VALUE</vt:lpstr>
      <vt:lpstr>The Rise of the Unicorns </vt:lpstr>
      <vt:lpstr>Do you believe in Unicorn valuations?</vt:lpstr>
      <vt:lpstr>Do you believe in Unicorn valuations?</vt:lpstr>
      <vt:lpstr>PowerPoint Presentation</vt:lpstr>
      <vt:lpstr>What is valuation?</vt:lpstr>
      <vt:lpstr>Post-money valuation</vt:lpstr>
      <vt:lpstr>Founder/Employee shares vs VC Shares</vt:lpstr>
      <vt:lpstr>Classical approach to a “post-money value”</vt:lpstr>
      <vt:lpstr>Fair value approach to valuation</vt:lpstr>
      <vt:lpstr>Fair value approach to valuation</vt:lpstr>
      <vt:lpstr>Contractual terms and payouts</vt:lpstr>
      <vt:lpstr>Post-money valuation is implied by contractual terms</vt:lpstr>
      <vt:lpstr>Gornall Strebulaev (2019) Valuation Framework for Unicorns </vt:lpstr>
      <vt:lpstr>Overvaluation of unicorns</vt:lpstr>
      <vt:lpstr>SpaceX Post-Money Value vs. Fair Value</vt:lpstr>
      <vt:lpstr>SpaceX Post-Money Value vs. Fair Value II</vt:lpstr>
      <vt:lpstr>SpaceX Post-Money Value vs. Fair Value III</vt:lpstr>
      <vt:lpstr>SpaceX Post-Money Value vs. Fair Value IV</vt:lpstr>
      <vt:lpstr>SpaceX Post-Money Value vs. Fair Value V</vt:lpstr>
      <vt:lpstr>SpaceX Post-Money Value vs. Fair Value VI</vt:lpstr>
      <vt:lpstr>(Simple!) Example of a VC backed company</vt:lpstr>
      <vt:lpstr>LiquidX Financing</vt:lpstr>
      <vt:lpstr>LiquidX probability of success?</vt:lpstr>
      <vt:lpstr>LiquidX: Cap table</vt:lpstr>
      <vt:lpstr>LiquidX: VC Conversion decision</vt:lpstr>
      <vt:lpstr>LiquidX: Fair value of the company</vt:lpstr>
      <vt:lpstr>Founder value in LiquidX example</vt:lpstr>
      <vt:lpstr>LiquidX: How to become a Unicorn???</vt:lpstr>
      <vt:lpstr>LiquidX: Becoming a unicorn</vt:lpstr>
      <vt:lpstr>Post-money valuation does not equal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2019-11-29T19:33:36Z</dcterms:created>
  <dcterms:modified xsi:type="dcterms:W3CDTF">2019-11-29T19:35:14Z</dcterms:modified>
</cp:coreProperties>
</file>