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2"/>
  </p:sldMasterIdLst>
  <p:sldIdLst>
    <p:sldId id="256" r:id="rId3"/>
    <p:sldId id="258" r:id="rId4"/>
    <p:sldId id="276" r:id="rId5"/>
    <p:sldId id="274" r:id="rId6"/>
    <p:sldId id="27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6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customXml" Target="../../customXml/item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66F88-6EFB-4D42-9610-10E00712D3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4FDAB96-3D0D-4352-B2D5-23435C248E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BCA4172-EBB0-409C-9B9F-A5DFA67064E3}"/>
              </a:ext>
            </a:extLst>
          </p:cNvPr>
          <p:cNvSpPr>
            <a:spLocks noGrp="1"/>
          </p:cNvSpPr>
          <p:nvPr>
            <p:ph type="dt" sz="half" idx="10"/>
          </p:nvPr>
        </p:nvSpPr>
        <p:spPr/>
        <p:txBody>
          <a:bodyPr/>
          <a:lstStyle/>
          <a:p>
            <a:fld id="{EAA2FCAC-B0FC-4561-97A2-3A4896B6BEB0}" type="datetimeFigureOut">
              <a:rPr lang="en-US" smtClean="0"/>
              <a:t>10/28/2018</a:t>
            </a:fld>
            <a:endParaRPr lang="en-US"/>
          </a:p>
        </p:txBody>
      </p:sp>
      <p:sp>
        <p:nvSpPr>
          <p:cNvPr id="5" name="Footer Placeholder 4">
            <a:extLst>
              <a:ext uri="{FF2B5EF4-FFF2-40B4-BE49-F238E27FC236}">
                <a16:creationId xmlns:a16="http://schemas.microsoft.com/office/drawing/2014/main" id="{B7968DB7-5294-4CB8-8564-CAA11C02EC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D660DE-C177-47C8-AD7E-85CEB7E09976}"/>
              </a:ext>
            </a:extLst>
          </p:cNvPr>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766165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5B8D3-0AB6-4F27-B501-1DC68B989E1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8FD78F0-AA72-400D-887B-B608C2A33D2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ABBB1A-55A4-4D94-8117-DEA166144A75}"/>
              </a:ext>
            </a:extLst>
          </p:cNvPr>
          <p:cNvSpPr>
            <a:spLocks noGrp="1"/>
          </p:cNvSpPr>
          <p:nvPr>
            <p:ph type="dt" sz="half" idx="10"/>
          </p:nvPr>
        </p:nvSpPr>
        <p:spPr/>
        <p:txBody>
          <a:bodyPr/>
          <a:lstStyle/>
          <a:p>
            <a:fld id="{EAA2FCAC-B0FC-4561-97A2-3A4896B6BEB0}" type="datetimeFigureOut">
              <a:rPr lang="en-US" smtClean="0"/>
              <a:t>10/28/2018</a:t>
            </a:fld>
            <a:endParaRPr lang="en-US"/>
          </a:p>
        </p:txBody>
      </p:sp>
      <p:sp>
        <p:nvSpPr>
          <p:cNvPr id="5" name="Footer Placeholder 4">
            <a:extLst>
              <a:ext uri="{FF2B5EF4-FFF2-40B4-BE49-F238E27FC236}">
                <a16:creationId xmlns:a16="http://schemas.microsoft.com/office/drawing/2014/main" id="{E29E3664-7EC5-4F13-BAC4-6A8F1AD06E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B7310-0FCE-4B30-93CA-D30C2AA45134}"/>
              </a:ext>
            </a:extLst>
          </p:cNvPr>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668684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7043F1-34D4-4936-8D22-187858D850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309076E-9B3B-4096-BE7B-3BE2271D57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CA3D6A-875D-4430-8805-28AC3625CA3D}"/>
              </a:ext>
            </a:extLst>
          </p:cNvPr>
          <p:cNvSpPr>
            <a:spLocks noGrp="1"/>
          </p:cNvSpPr>
          <p:nvPr>
            <p:ph type="dt" sz="half" idx="10"/>
          </p:nvPr>
        </p:nvSpPr>
        <p:spPr/>
        <p:txBody>
          <a:bodyPr/>
          <a:lstStyle/>
          <a:p>
            <a:fld id="{EAA2FCAC-B0FC-4561-97A2-3A4896B6BEB0}" type="datetimeFigureOut">
              <a:rPr lang="en-US" smtClean="0"/>
              <a:t>10/28/2018</a:t>
            </a:fld>
            <a:endParaRPr lang="en-US"/>
          </a:p>
        </p:txBody>
      </p:sp>
      <p:sp>
        <p:nvSpPr>
          <p:cNvPr id="5" name="Footer Placeholder 4">
            <a:extLst>
              <a:ext uri="{FF2B5EF4-FFF2-40B4-BE49-F238E27FC236}">
                <a16:creationId xmlns:a16="http://schemas.microsoft.com/office/drawing/2014/main" id="{BDDFCFCF-557A-48C4-AA17-44878AC935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3654A0-5D92-4142-9F37-BC598F3F28E6}"/>
              </a:ext>
            </a:extLst>
          </p:cNvPr>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064160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7353B-AD90-433E-BE20-6BE7B6DE463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BE70C5F-5BEF-47F6-B4F3-DC82A2272B3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254E6A-0DBD-426F-B1A4-3B690E13E21C}"/>
              </a:ext>
            </a:extLst>
          </p:cNvPr>
          <p:cNvSpPr>
            <a:spLocks noGrp="1"/>
          </p:cNvSpPr>
          <p:nvPr>
            <p:ph type="dt" sz="half" idx="10"/>
          </p:nvPr>
        </p:nvSpPr>
        <p:spPr/>
        <p:txBody>
          <a:bodyPr/>
          <a:lstStyle/>
          <a:p>
            <a:fld id="{EAA2FCAC-B0FC-4561-97A2-3A4896B6BEB0}" type="datetimeFigureOut">
              <a:rPr lang="en-US" smtClean="0"/>
              <a:t>10/28/2018</a:t>
            </a:fld>
            <a:endParaRPr lang="en-US"/>
          </a:p>
        </p:txBody>
      </p:sp>
      <p:sp>
        <p:nvSpPr>
          <p:cNvPr id="5" name="Footer Placeholder 4">
            <a:extLst>
              <a:ext uri="{FF2B5EF4-FFF2-40B4-BE49-F238E27FC236}">
                <a16:creationId xmlns:a16="http://schemas.microsoft.com/office/drawing/2014/main" id="{E9585513-E26D-45FA-A0B2-73C0103483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3BF66D-FBAC-430D-BFF4-E471FA9DCF24}"/>
              </a:ext>
            </a:extLst>
          </p:cNvPr>
          <p:cNvSpPr>
            <a:spLocks noGrp="1"/>
          </p:cNvSpPr>
          <p:nvPr>
            <p:ph type="sldNum" sz="quarter" idx="12"/>
          </p:nvPr>
        </p:nvSpPr>
        <p:spPr/>
        <p:txBody>
          <a:bodyPr/>
          <a:lstStyle/>
          <a:p>
            <a:fld id="{626A9D6A-B6B6-4CCE-85BE-43DD322E564C}" type="slidenum">
              <a:rPr lang="en-US" smtClean="0"/>
              <a:t>‹#›</a:t>
            </a:fld>
            <a:endParaRPr lang="en-US"/>
          </a:p>
        </p:txBody>
      </p:sp>
      <p:pic>
        <p:nvPicPr>
          <p:cNvPr id="7" name="StreetMap">
            <a:extLst>
              <a:ext uri="{FF2B5EF4-FFF2-40B4-BE49-F238E27FC236}">
                <a16:creationId xmlns:a16="http://schemas.microsoft.com/office/drawing/2014/main" id="{3E05C1A5-D261-415F-BD35-0833F3A88CD4}"/>
              </a:ext>
            </a:extLst>
          </p:cNvPr>
          <p:cNvPicPr>
            <a:picLocks noChangeAspect="1" noChangeArrowheads="1"/>
          </p:cNvPicPr>
          <p:nvPr userDrawn="1">
            <p:custDataLst>
              <p:custData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2194969"/>
            <a:ext cx="3617493" cy="3612649"/>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spTree>
    <p:extLst>
      <p:ext uri="{BB962C8B-B14F-4D97-AF65-F5344CB8AC3E}">
        <p14:creationId xmlns:p14="http://schemas.microsoft.com/office/powerpoint/2010/main" val="2756389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DEB54-2E7E-48F1-A4FC-A9397C03F6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32626AA-0808-4C02-B751-0F783F2BB8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CB96FF6-B1BB-4C0B-8CE7-3DB9EEECD6B6}"/>
              </a:ext>
            </a:extLst>
          </p:cNvPr>
          <p:cNvSpPr>
            <a:spLocks noGrp="1"/>
          </p:cNvSpPr>
          <p:nvPr>
            <p:ph type="dt" sz="half" idx="10"/>
          </p:nvPr>
        </p:nvSpPr>
        <p:spPr/>
        <p:txBody>
          <a:bodyPr/>
          <a:lstStyle/>
          <a:p>
            <a:fld id="{EAA2FCAC-B0FC-4561-97A2-3A4896B6BEB0}" type="datetimeFigureOut">
              <a:rPr lang="en-US" smtClean="0"/>
              <a:t>10/28/2018</a:t>
            </a:fld>
            <a:endParaRPr lang="en-US"/>
          </a:p>
        </p:txBody>
      </p:sp>
      <p:sp>
        <p:nvSpPr>
          <p:cNvPr id="5" name="Footer Placeholder 4">
            <a:extLst>
              <a:ext uri="{FF2B5EF4-FFF2-40B4-BE49-F238E27FC236}">
                <a16:creationId xmlns:a16="http://schemas.microsoft.com/office/drawing/2014/main" id="{2F4E479E-5474-4DFD-B88A-D6E18C1349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62E824-E5BC-468B-BD55-65452FB8E82F}"/>
              </a:ext>
            </a:extLst>
          </p:cNvPr>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191589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C59F6-C614-49C5-9087-0FB3CD6CBED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10F8420-BD49-4B53-AEE2-0A758EAECAD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E2F8BDB-1C60-4D7A-B098-677D680D306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E80E858-603B-434A-8820-E8B937ACD04C}"/>
              </a:ext>
            </a:extLst>
          </p:cNvPr>
          <p:cNvSpPr>
            <a:spLocks noGrp="1"/>
          </p:cNvSpPr>
          <p:nvPr>
            <p:ph type="dt" sz="half" idx="10"/>
          </p:nvPr>
        </p:nvSpPr>
        <p:spPr/>
        <p:txBody>
          <a:bodyPr/>
          <a:lstStyle/>
          <a:p>
            <a:fld id="{EAA2FCAC-B0FC-4561-97A2-3A4896B6BEB0}" type="datetimeFigureOut">
              <a:rPr lang="en-US" smtClean="0"/>
              <a:t>10/28/2018</a:t>
            </a:fld>
            <a:endParaRPr lang="en-US"/>
          </a:p>
        </p:txBody>
      </p:sp>
      <p:sp>
        <p:nvSpPr>
          <p:cNvPr id="6" name="Footer Placeholder 5">
            <a:extLst>
              <a:ext uri="{FF2B5EF4-FFF2-40B4-BE49-F238E27FC236}">
                <a16:creationId xmlns:a16="http://schemas.microsoft.com/office/drawing/2014/main" id="{F843919A-9E3B-402E-8BE4-BE810369BD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8E10FB-8CC9-4F57-8ECD-69387FBCA6EA}"/>
              </a:ext>
            </a:extLst>
          </p:cNvPr>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53666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EA3B6-1BB3-4589-B110-D371FDD762B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E950BDA-060B-4977-ACD9-858D13BE2C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E991BEB-5CB7-40B4-AA7F-F687902FDF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07ED5B3-2D3C-4857-A7C9-802DF04B06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EA72A73-FF1B-4265-8895-F23FF614B44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7E1CB5D-D3D7-4EDD-96D0-F5D302AA1B77}"/>
              </a:ext>
            </a:extLst>
          </p:cNvPr>
          <p:cNvSpPr>
            <a:spLocks noGrp="1"/>
          </p:cNvSpPr>
          <p:nvPr>
            <p:ph type="dt" sz="half" idx="10"/>
          </p:nvPr>
        </p:nvSpPr>
        <p:spPr/>
        <p:txBody>
          <a:bodyPr/>
          <a:lstStyle/>
          <a:p>
            <a:fld id="{EAA2FCAC-B0FC-4561-97A2-3A4896B6BEB0}" type="datetimeFigureOut">
              <a:rPr lang="en-US" smtClean="0"/>
              <a:t>10/28/2018</a:t>
            </a:fld>
            <a:endParaRPr lang="en-US"/>
          </a:p>
        </p:txBody>
      </p:sp>
      <p:sp>
        <p:nvSpPr>
          <p:cNvPr id="8" name="Footer Placeholder 7">
            <a:extLst>
              <a:ext uri="{FF2B5EF4-FFF2-40B4-BE49-F238E27FC236}">
                <a16:creationId xmlns:a16="http://schemas.microsoft.com/office/drawing/2014/main" id="{B1AE6C9A-DBBB-470C-A79D-9E1277A53D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E1692D-649D-4369-9555-42DF518835F3}"/>
              </a:ext>
            </a:extLst>
          </p:cNvPr>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233753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E7AF9-813F-4325-8A7E-BEB7843CA0F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B07D9BD-31C4-43FB-8C07-2C843924BEFF}"/>
              </a:ext>
            </a:extLst>
          </p:cNvPr>
          <p:cNvSpPr>
            <a:spLocks noGrp="1"/>
          </p:cNvSpPr>
          <p:nvPr>
            <p:ph type="dt" sz="half" idx="10"/>
          </p:nvPr>
        </p:nvSpPr>
        <p:spPr/>
        <p:txBody>
          <a:bodyPr/>
          <a:lstStyle/>
          <a:p>
            <a:fld id="{EAA2FCAC-B0FC-4561-97A2-3A4896B6BEB0}" type="datetimeFigureOut">
              <a:rPr lang="en-US" smtClean="0"/>
              <a:t>10/28/2018</a:t>
            </a:fld>
            <a:endParaRPr lang="en-US"/>
          </a:p>
        </p:txBody>
      </p:sp>
      <p:sp>
        <p:nvSpPr>
          <p:cNvPr id="4" name="Footer Placeholder 3">
            <a:extLst>
              <a:ext uri="{FF2B5EF4-FFF2-40B4-BE49-F238E27FC236}">
                <a16:creationId xmlns:a16="http://schemas.microsoft.com/office/drawing/2014/main" id="{9A94F463-2673-440D-9475-90786F1FB6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05B33E-3665-4D77-B725-B369FD710F89}"/>
              </a:ext>
            </a:extLst>
          </p:cNvPr>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025136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F9CF98-BAA6-4A65-86E3-2E844C2198B0}"/>
              </a:ext>
            </a:extLst>
          </p:cNvPr>
          <p:cNvSpPr>
            <a:spLocks noGrp="1"/>
          </p:cNvSpPr>
          <p:nvPr>
            <p:ph type="dt" sz="half" idx="10"/>
          </p:nvPr>
        </p:nvSpPr>
        <p:spPr/>
        <p:txBody>
          <a:bodyPr/>
          <a:lstStyle/>
          <a:p>
            <a:fld id="{EAA2FCAC-B0FC-4561-97A2-3A4896B6BEB0}" type="datetimeFigureOut">
              <a:rPr lang="en-US" smtClean="0"/>
              <a:t>10/28/2018</a:t>
            </a:fld>
            <a:endParaRPr lang="en-US"/>
          </a:p>
        </p:txBody>
      </p:sp>
      <p:sp>
        <p:nvSpPr>
          <p:cNvPr id="3" name="Footer Placeholder 2">
            <a:extLst>
              <a:ext uri="{FF2B5EF4-FFF2-40B4-BE49-F238E27FC236}">
                <a16:creationId xmlns:a16="http://schemas.microsoft.com/office/drawing/2014/main" id="{1D268463-CD1E-4976-AB53-1B0C0985E4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1E9475-4154-49F2-A08B-1FC090043948}"/>
              </a:ext>
            </a:extLst>
          </p:cNvPr>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65061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4B1CD-4B7C-4ACA-B2C8-E391B7D181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5159B8E-6C91-4964-8362-8DDC8450C5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C3E34E8-71E0-4830-870F-8FCEEDC924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628BC1-694A-4B00-9AE9-001E406673AE}"/>
              </a:ext>
            </a:extLst>
          </p:cNvPr>
          <p:cNvSpPr>
            <a:spLocks noGrp="1"/>
          </p:cNvSpPr>
          <p:nvPr>
            <p:ph type="dt" sz="half" idx="10"/>
          </p:nvPr>
        </p:nvSpPr>
        <p:spPr/>
        <p:txBody>
          <a:bodyPr/>
          <a:lstStyle/>
          <a:p>
            <a:fld id="{EAA2FCAC-B0FC-4561-97A2-3A4896B6BEB0}" type="datetimeFigureOut">
              <a:rPr lang="en-US" smtClean="0"/>
              <a:t>10/28/2018</a:t>
            </a:fld>
            <a:endParaRPr lang="en-US"/>
          </a:p>
        </p:txBody>
      </p:sp>
      <p:sp>
        <p:nvSpPr>
          <p:cNvPr id="6" name="Footer Placeholder 5">
            <a:extLst>
              <a:ext uri="{FF2B5EF4-FFF2-40B4-BE49-F238E27FC236}">
                <a16:creationId xmlns:a16="http://schemas.microsoft.com/office/drawing/2014/main" id="{DA2CD4E6-B6E5-4C1E-9498-A7E8E70FA4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9FF049-A5FC-45A3-B56F-5209B97DA69B}"/>
              </a:ext>
            </a:extLst>
          </p:cNvPr>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4157641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453E9-D0EF-49DB-9AF8-A4BA55BB4F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35C6A3C-02E0-488F-B8A8-7E706F0DD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33B26E2-88E2-41F0-A4D2-F7C1BEB780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F88FA68-8CC5-4A2C-BAE2-99D3875D4827}"/>
              </a:ext>
            </a:extLst>
          </p:cNvPr>
          <p:cNvSpPr>
            <a:spLocks noGrp="1"/>
          </p:cNvSpPr>
          <p:nvPr>
            <p:ph type="dt" sz="half" idx="10"/>
          </p:nvPr>
        </p:nvSpPr>
        <p:spPr/>
        <p:txBody>
          <a:bodyPr/>
          <a:lstStyle/>
          <a:p>
            <a:fld id="{EAA2FCAC-B0FC-4561-97A2-3A4896B6BEB0}" type="datetimeFigureOut">
              <a:rPr lang="en-US" smtClean="0"/>
              <a:t>10/28/2018</a:t>
            </a:fld>
            <a:endParaRPr lang="en-US"/>
          </a:p>
        </p:txBody>
      </p:sp>
      <p:sp>
        <p:nvSpPr>
          <p:cNvPr id="6" name="Footer Placeholder 5">
            <a:extLst>
              <a:ext uri="{FF2B5EF4-FFF2-40B4-BE49-F238E27FC236}">
                <a16:creationId xmlns:a16="http://schemas.microsoft.com/office/drawing/2014/main" id="{ECC1F327-C901-4C6A-B263-957559D639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6C5048-AC44-4358-93A0-7BA7AC18FDCE}"/>
              </a:ext>
            </a:extLst>
          </p:cNvPr>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06307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50BCE6-869E-4353-A41E-95ACB35187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390A98-4857-4AE5-BDDD-A840513AAA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43432AE-D5D4-43B1-A8C5-63D7385856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A2FCAC-B0FC-4561-97A2-3A4896B6BEB0}" type="datetimeFigureOut">
              <a:rPr lang="en-US" smtClean="0"/>
              <a:t>10/28/2018</a:t>
            </a:fld>
            <a:endParaRPr lang="en-US"/>
          </a:p>
        </p:txBody>
      </p:sp>
      <p:sp>
        <p:nvSpPr>
          <p:cNvPr id="5" name="Footer Placeholder 4">
            <a:extLst>
              <a:ext uri="{FF2B5EF4-FFF2-40B4-BE49-F238E27FC236}">
                <a16:creationId xmlns:a16="http://schemas.microsoft.com/office/drawing/2014/main" id="{6A3BFB16-BDC6-4062-9957-A57BD5240E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926CB6-05C8-4A4D-A1AA-3C1513911A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191789697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3">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404040">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63101B11-58A7-4C58-8F3D-8AB8062EFC7E}"/>
              </a:ext>
            </a:extLst>
          </p:cNvPr>
          <p:cNvSpPr>
            <a:spLocks noGrp="1"/>
          </p:cNvSpPr>
          <p:nvPr>
            <p:ph type="ctrTitle"/>
          </p:nvPr>
        </p:nvSpPr>
        <p:spPr>
          <a:xfrm>
            <a:off x="1100669" y="577152"/>
            <a:ext cx="10011831" cy="3599396"/>
          </a:xfrm>
        </p:spPr>
        <p:txBody>
          <a:bodyPr anchor="ctr">
            <a:normAutofit/>
          </a:bodyPr>
          <a:lstStyle/>
          <a:p>
            <a:r>
              <a:rPr lang="en-US" b="1" dirty="0">
                <a:solidFill>
                  <a:srgbClr val="FFFFFF"/>
                </a:solidFill>
              </a:rPr>
              <a:t>Best spots to stay on </a:t>
            </a:r>
            <a:br>
              <a:rPr lang="en-US" b="1" dirty="0">
                <a:solidFill>
                  <a:srgbClr val="FFFFFF"/>
                </a:solidFill>
              </a:rPr>
            </a:br>
            <a:r>
              <a:rPr lang="en-US" b="1" dirty="0">
                <a:solidFill>
                  <a:srgbClr val="FFFFFF"/>
                </a:solidFill>
              </a:rPr>
              <a:t>a summer trip to Toronto</a:t>
            </a:r>
            <a:endParaRPr lang="en-GB" b="1" dirty="0">
              <a:solidFill>
                <a:srgbClr val="FFFFFF"/>
              </a:solidFill>
            </a:endParaRPr>
          </a:p>
        </p:txBody>
      </p:sp>
      <p:sp>
        <p:nvSpPr>
          <p:cNvPr id="20" name="Rectangle 15">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21269"/>
            <a:ext cx="6699246" cy="1877811"/>
          </a:xfrm>
          <a:prstGeom prst="rect">
            <a:avLst/>
          </a:prstGeom>
          <a:solidFill>
            <a:srgbClr val="A5A5A5">
              <a:alpha val="8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69DF9D56-03DE-4290-A283-5AED3E06A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1329" y="4521269"/>
            <a:ext cx="1950369" cy="1877811"/>
          </a:xfrm>
          <a:prstGeom prst="rect">
            <a:avLst/>
          </a:prstGeom>
        </p:spPr>
      </p:pic>
      <p:sp>
        <p:nvSpPr>
          <p:cNvPr id="18" name="Rectangle 17">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rgbClr val="77755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EAACB76E-5C76-48DC-A45D-6E3F3C9DAE02}"/>
              </a:ext>
            </a:extLst>
          </p:cNvPr>
          <p:cNvSpPr txBox="1"/>
          <p:nvPr/>
        </p:nvSpPr>
        <p:spPr>
          <a:xfrm>
            <a:off x="629920" y="4937760"/>
            <a:ext cx="6278880" cy="646331"/>
          </a:xfrm>
          <a:prstGeom prst="rect">
            <a:avLst/>
          </a:prstGeom>
          <a:noFill/>
        </p:spPr>
        <p:txBody>
          <a:bodyPr wrap="square" rtlCol="0">
            <a:spAutoFit/>
          </a:bodyPr>
          <a:lstStyle/>
          <a:p>
            <a:pPr algn="ctr"/>
            <a:r>
              <a:rPr lang="en-US" dirty="0"/>
              <a:t>Report prepared by:</a:t>
            </a:r>
          </a:p>
          <a:p>
            <a:pPr algn="ctr"/>
            <a:r>
              <a:rPr lang="en-US" dirty="0"/>
              <a:t>Webster Gova</a:t>
            </a:r>
            <a:endParaRPr lang="en-GB" dirty="0"/>
          </a:p>
        </p:txBody>
      </p:sp>
      <p:sp>
        <p:nvSpPr>
          <p:cNvPr id="11" name="TextBox 10">
            <a:extLst>
              <a:ext uri="{FF2B5EF4-FFF2-40B4-BE49-F238E27FC236}">
                <a16:creationId xmlns:a16="http://schemas.microsoft.com/office/drawing/2014/main" id="{22464AA6-D6C4-4679-89C5-EC4505339F19}"/>
              </a:ext>
            </a:extLst>
          </p:cNvPr>
          <p:cNvSpPr txBox="1"/>
          <p:nvPr/>
        </p:nvSpPr>
        <p:spPr>
          <a:xfrm>
            <a:off x="9884229" y="5065486"/>
            <a:ext cx="1677851" cy="584775"/>
          </a:xfrm>
          <a:prstGeom prst="rect">
            <a:avLst/>
          </a:prstGeom>
          <a:noFill/>
        </p:spPr>
        <p:txBody>
          <a:bodyPr wrap="square" rtlCol="0">
            <a:spAutoFit/>
          </a:bodyPr>
          <a:lstStyle/>
          <a:p>
            <a:pPr algn="ctr"/>
            <a:r>
              <a:rPr lang="en-US" sz="1600" b="1" i="1" dirty="0">
                <a:solidFill>
                  <a:schemeClr val="tx1">
                    <a:lumMod val="85000"/>
                    <a:lumOff val="15000"/>
                  </a:schemeClr>
                </a:solidFill>
                <a:latin typeface="Old English Text MT" panose="03040902040508030806" pitchFamily="66" charset="0"/>
              </a:rPr>
              <a:t>Sterv.AI Consulting Group</a:t>
            </a:r>
            <a:endParaRPr lang="en-GB" sz="1600" b="1" i="1" dirty="0">
              <a:solidFill>
                <a:schemeClr val="tx1">
                  <a:lumMod val="85000"/>
                  <a:lumOff val="15000"/>
                </a:schemeClr>
              </a:solidFill>
              <a:latin typeface="Old English Text MT" panose="03040902040508030806" pitchFamily="66" charset="0"/>
            </a:endParaRPr>
          </a:p>
        </p:txBody>
      </p:sp>
    </p:spTree>
    <p:extLst>
      <p:ext uri="{BB962C8B-B14F-4D97-AF65-F5344CB8AC3E}">
        <p14:creationId xmlns:p14="http://schemas.microsoft.com/office/powerpoint/2010/main" val="3256136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2E742988-802F-48B2-B652-275590D55C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881" y="1209689"/>
            <a:ext cx="2563719" cy="2563719"/>
          </a:xfrm>
          <a:prstGeom prst="rect">
            <a:avLst/>
          </a:prstGeom>
        </p:spPr>
      </p:pic>
      <p:sp>
        <p:nvSpPr>
          <p:cNvPr id="3" name="Content Placeholder 2"/>
          <p:cNvSpPr>
            <a:spLocks noGrp="1"/>
          </p:cNvSpPr>
          <p:nvPr>
            <p:ph idx="1"/>
          </p:nvPr>
        </p:nvSpPr>
        <p:spPr>
          <a:xfrm>
            <a:off x="6090574" y="537030"/>
            <a:ext cx="4977578" cy="5523942"/>
          </a:xfrm>
        </p:spPr>
        <p:txBody>
          <a:bodyPr anchor="ctr">
            <a:normAutofit/>
          </a:bodyPr>
          <a:lstStyle/>
          <a:p>
            <a:pPr marL="0" indent="0">
              <a:buNone/>
            </a:pPr>
            <a:r>
              <a:rPr lang="en-US" sz="2400" dirty="0">
                <a:solidFill>
                  <a:srgbClr val="000000"/>
                </a:solidFill>
              </a:rPr>
              <a:t>A travel agent conducted a survey to help them plan a trip for a group of students from Stellenbosch University to visit Toronto. In the survey, the agent asked the students what facilities and activities they’d like to do while in Canada. The results in the survey showed that the students prefer to stay in Central Toronto. </a:t>
            </a:r>
          </a:p>
          <a:p>
            <a:pPr marL="0" indent="0">
              <a:buNone/>
            </a:pPr>
            <a:r>
              <a:rPr lang="en-US" sz="2400" dirty="0">
                <a:solidFill>
                  <a:srgbClr val="000000"/>
                </a:solidFill>
              </a:rPr>
              <a:t>The agent then sent results of the survey to our consulting company (</a:t>
            </a:r>
            <a:r>
              <a:rPr lang="en-US" sz="2400" b="1" dirty="0" err="1">
                <a:solidFill>
                  <a:srgbClr val="000000"/>
                </a:solidFill>
              </a:rPr>
              <a:t>StervAI</a:t>
            </a:r>
            <a:r>
              <a:rPr lang="en-US" sz="2400" dirty="0">
                <a:solidFill>
                  <a:srgbClr val="000000"/>
                </a:solidFill>
              </a:rPr>
              <a:t>) to </a:t>
            </a:r>
            <a:r>
              <a:rPr lang="en-US" sz="2400" dirty="0" err="1">
                <a:solidFill>
                  <a:srgbClr val="000000"/>
                </a:solidFill>
              </a:rPr>
              <a:t>analyse</a:t>
            </a:r>
            <a:r>
              <a:rPr lang="en-US" sz="2400" dirty="0">
                <a:solidFill>
                  <a:srgbClr val="000000"/>
                </a:solidFill>
              </a:rPr>
              <a:t> the results and recommend boroughs to get the students accommodation in Central Toronto</a:t>
            </a:r>
          </a:p>
        </p:txBody>
      </p:sp>
      <p:sp>
        <p:nvSpPr>
          <p:cNvPr id="2" name="Title 1"/>
          <p:cNvSpPr>
            <a:spLocks noGrp="1"/>
          </p:cNvSpPr>
          <p:nvPr>
            <p:ph type="title"/>
          </p:nvPr>
        </p:nvSpPr>
        <p:spPr>
          <a:xfrm>
            <a:off x="205363" y="3944203"/>
            <a:ext cx="4252686" cy="1285119"/>
          </a:xfrm>
        </p:spPr>
        <p:txBody>
          <a:bodyPr>
            <a:normAutofit/>
          </a:bodyPr>
          <a:lstStyle/>
          <a:p>
            <a:r>
              <a:rPr lang="en-US" dirty="0">
                <a:solidFill>
                  <a:srgbClr val="000000"/>
                </a:solidFill>
              </a:rPr>
              <a:t>Business problem</a:t>
            </a:r>
          </a:p>
        </p:txBody>
      </p:sp>
    </p:spTree>
    <p:extLst>
      <p:ext uri="{BB962C8B-B14F-4D97-AF65-F5344CB8AC3E}">
        <p14:creationId xmlns:p14="http://schemas.microsoft.com/office/powerpoint/2010/main" val="165214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046856" cy="1869743"/>
          </a:xfrm>
        </p:spPr>
        <p:txBody>
          <a:bodyPr>
            <a:normAutofit fontScale="90000"/>
          </a:bodyPr>
          <a:lstStyle/>
          <a:p>
            <a:pPr algn="ctr">
              <a:lnSpc>
                <a:spcPct val="100000"/>
              </a:lnSpc>
            </a:pPr>
            <a:r>
              <a:rPr lang="en-US" b="1" dirty="0"/>
              <a:t>Postal code geo-location references to </a:t>
            </a:r>
            <a:br>
              <a:rPr lang="en-US" b="1" dirty="0"/>
            </a:br>
            <a:r>
              <a:rPr lang="en-US" b="1" dirty="0"/>
              <a:t>Toronto Boroughs</a:t>
            </a:r>
          </a:p>
        </p:txBody>
      </p:sp>
      <p:pic>
        <p:nvPicPr>
          <p:cNvPr id="3" name="Picture 2">
            <a:extLst>
              <a:ext uri="{FF2B5EF4-FFF2-40B4-BE49-F238E27FC236}">
                <a16:creationId xmlns:a16="http://schemas.microsoft.com/office/drawing/2014/main" id="{5265B859-A62E-49BA-BC2E-CAD6FDDE37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9352" y="5225352"/>
            <a:ext cx="1632648" cy="1632648"/>
          </a:xfrm>
          <a:prstGeom prst="rect">
            <a:avLst/>
          </a:prstGeom>
        </p:spPr>
      </p:pic>
    </p:spTree>
    <p:extLst>
      <p:ext uri="{BB962C8B-B14F-4D97-AF65-F5344CB8AC3E}">
        <p14:creationId xmlns:p14="http://schemas.microsoft.com/office/powerpoint/2010/main" val="1751058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35D0CDDD-A96F-4349-9D2F-63A6C1A728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101" y="1326354"/>
            <a:ext cx="2618065" cy="2618065"/>
          </a:xfrm>
          <a:prstGeom prst="rect">
            <a:avLst/>
          </a:prstGeom>
        </p:spPr>
      </p:pic>
      <p:sp>
        <p:nvSpPr>
          <p:cNvPr id="3" name="Content Placeholder 2"/>
          <p:cNvSpPr>
            <a:spLocks noGrp="1"/>
          </p:cNvSpPr>
          <p:nvPr>
            <p:ph idx="1"/>
          </p:nvPr>
        </p:nvSpPr>
        <p:spPr>
          <a:xfrm>
            <a:off x="5458703" y="738619"/>
            <a:ext cx="5614875" cy="5546067"/>
          </a:xfrm>
        </p:spPr>
        <p:txBody>
          <a:bodyPr anchor="ctr">
            <a:normAutofit/>
          </a:bodyPr>
          <a:lstStyle/>
          <a:p>
            <a:pPr marL="0" indent="0">
              <a:buNone/>
            </a:pPr>
            <a:r>
              <a:rPr lang="en-US" dirty="0">
                <a:solidFill>
                  <a:srgbClr val="000000"/>
                </a:solidFill>
              </a:rPr>
              <a:t>The data required for this project include:</a:t>
            </a:r>
          </a:p>
          <a:p>
            <a:pPr marL="457200" indent="-457200">
              <a:buFont typeface="+mj-lt"/>
              <a:buAutoNum type="arabicPeriod"/>
            </a:pPr>
            <a:r>
              <a:rPr lang="en-US" dirty="0">
                <a:solidFill>
                  <a:srgbClr val="000000"/>
                </a:solidFill>
              </a:rPr>
              <a:t>Geo-coordinates for the recreational activities, amenities and facilities gathered by the travel agent in the survey (location data will be obtained from Foursquare </a:t>
            </a:r>
            <a:r>
              <a:rPr lang="en-US" i="1" dirty="0">
                <a:solidFill>
                  <a:srgbClr val="000000"/>
                </a:solidFill>
              </a:rPr>
              <a:t>venues</a:t>
            </a:r>
            <a:r>
              <a:rPr lang="en-US" dirty="0">
                <a:solidFill>
                  <a:srgbClr val="000000"/>
                </a:solidFill>
              </a:rPr>
              <a:t> API)</a:t>
            </a:r>
          </a:p>
          <a:p>
            <a:pPr marL="457200" indent="-457200">
              <a:buFont typeface="+mj-lt"/>
              <a:buAutoNum type="arabicPeriod"/>
            </a:pPr>
            <a:r>
              <a:rPr lang="en-US" dirty="0">
                <a:solidFill>
                  <a:srgbClr val="000000"/>
                </a:solidFill>
              </a:rPr>
              <a:t>Geo-coordinates for borough and neighborhoods in Central Toronto (obtained from Wikipedia Toronto </a:t>
            </a:r>
            <a:r>
              <a:rPr lang="en-US" i="1" dirty="0">
                <a:solidFill>
                  <a:srgbClr val="000000"/>
                </a:solidFill>
              </a:rPr>
              <a:t>postal codes</a:t>
            </a:r>
            <a:r>
              <a:rPr lang="en-US" dirty="0">
                <a:solidFill>
                  <a:srgbClr val="000000"/>
                </a:solidFill>
              </a:rPr>
              <a:t>)</a:t>
            </a:r>
          </a:p>
        </p:txBody>
      </p:sp>
      <p:sp>
        <p:nvSpPr>
          <p:cNvPr id="2" name="Title 1"/>
          <p:cNvSpPr>
            <a:spLocks noGrp="1"/>
          </p:cNvSpPr>
          <p:nvPr>
            <p:ph type="title"/>
          </p:nvPr>
        </p:nvSpPr>
        <p:spPr>
          <a:xfrm>
            <a:off x="208265" y="3948145"/>
            <a:ext cx="4441371" cy="1034923"/>
          </a:xfrm>
        </p:spPr>
        <p:txBody>
          <a:bodyPr>
            <a:normAutofit/>
          </a:bodyPr>
          <a:lstStyle/>
          <a:p>
            <a:r>
              <a:rPr lang="en-US" dirty="0">
                <a:solidFill>
                  <a:srgbClr val="000000"/>
                </a:solidFill>
              </a:rPr>
              <a:t>Data requirements</a:t>
            </a:r>
          </a:p>
        </p:txBody>
      </p:sp>
    </p:spTree>
    <p:extLst>
      <p:ext uri="{BB962C8B-B14F-4D97-AF65-F5344CB8AC3E}">
        <p14:creationId xmlns:p14="http://schemas.microsoft.com/office/powerpoint/2010/main" val="1916650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35D0CDDD-A96F-4349-9D2F-63A6C1A728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101" y="1326354"/>
            <a:ext cx="2618065" cy="2618065"/>
          </a:xfrm>
          <a:prstGeom prst="rect">
            <a:avLst/>
          </a:prstGeom>
        </p:spPr>
      </p:pic>
      <p:sp>
        <p:nvSpPr>
          <p:cNvPr id="3" name="Content Placeholder 2"/>
          <p:cNvSpPr>
            <a:spLocks noGrp="1"/>
          </p:cNvSpPr>
          <p:nvPr>
            <p:ph idx="1"/>
          </p:nvPr>
        </p:nvSpPr>
        <p:spPr>
          <a:xfrm>
            <a:off x="5221543" y="697437"/>
            <a:ext cx="6287560" cy="994119"/>
          </a:xfrm>
        </p:spPr>
        <p:txBody>
          <a:bodyPr anchor="ctr">
            <a:normAutofit/>
          </a:bodyPr>
          <a:lstStyle/>
          <a:p>
            <a:pPr marL="0" indent="0">
              <a:buNone/>
            </a:pPr>
            <a:r>
              <a:rPr lang="en-US" sz="1800" b="1" dirty="0"/>
              <a:t>Activities, amenities and facilities the students prefer to be in close proximity to include the following venues geo-location matches in FOURSQUARE:</a:t>
            </a:r>
            <a:endParaRPr lang="en-GB" sz="1800" b="1" dirty="0"/>
          </a:p>
        </p:txBody>
      </p:sp>
      <p:sp>
        <p:nvSpPr>
          <p:cNvPr id="2" name="Title 1"/>
          <p:cNvSpPr>
            <a:spLocks noGrp="1"/>
          </p:cNvSpPr>
          <p:nvPr>
            <p:ph type="title"/>
          </p:nvPr>
        </p:nvSpPr>
        <p:spPr>
          <a:xfrm>
            <a:off x="208265" y="3948145"/>
            <a:ext cx="4441371" cy="1034923"/>
          </a:xfrm>
        </p:spPr>
        <p:txBody>
          <a:bodyPr>
            <a:normAutofit/>
          </a:bodyPr>
          <a:lstStyle/>
          <a:p>
            <a:r>
              <a:rPr lang="en-US">
                <a:solidFill>
                  <a:srgbClr val="000000"/>
                </a:solidFill>
              </a:rPr>
              <a:t>Data requirements</a:t>
            </a:r>
            <a:endParaRPr lang="en-US" dirty="0">
              <a:solidFill>
                <a:srgbClr val="000000"/>
              </a:solidFill>
            </a:endParaRPr>
          </a:p>
        </p:txBody>
      </p:sp>
      <p:pic>
        <p:nvPicPr>
          <p:cNvPr id="5" name="Picture 4">
            <a:extLst>
              <a:ext uri="{FF2B5EF4-FFF2-40B4-BE49-F238E27FC236}">
                <a16:creationId xmlns:a16="http://schemas.microsoft.com/office/drawing/2014/main" id="{2B1FCB1D-184D-4967-B2CD-24647D8D6F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1543" y="1844451"/>
            <a:ext cx="6287560" cy="2618064"/>
          </a:xfrm>
          <a:prstGeom prst="rect">
            <a:avLst/>
          </a:prstGeom>
        </p:spPr>
      </p:pic>
      <p:sp>
        <p:nvSpPr>
          <p:cNvPr id="9" name="Rectangle 8">
            <a:extLst>
              <a:ext uri="{FF2B5EF4-FFF2-40B4-BE49-F238E27FC236}">
                <a16:creationId xmlns:a16="http://schemas.microsoft.com/office/drawing/2014/main" id="{83FF175F-4532-47D3-8F91-17D9ACEE18AD}"/>
              </a:ext>
            </a:extLst>
          </p:cNvPr>
          <p:cNvSpPr/>
          <p:nvPr/>
        </p:nvSpPr>
        <p:spPr>
          <a:xfrm>
            <a:off x="5193109" y="4643871"/>
            <a:ext cx="6191781" cy="1754326"/>
          </a:xfrm>
          <a:prstGeom prst="rect">
            <a:avLst/>
          </a:prstGeom>
        </p:spPr>
        <p:txBody>
          <a:bodyPr wrap="square">
            <a:spAutoFit/>
          </a:bodyPr>
          <a:lstStyle/>
          <a:p>
            <a:r>
              <a:rPr lang="en-US" b="1" dirty="0"/>
              <a:t>The venues location data will be matched to the Boroughs location data to calculate Boroughs location clusters with the highest proximity to most venues </a:t>
            </a:r>
          </a:p>
          <a:p>
            <a:endParaRPr lang="en-US" b="1" dirty="0"/>
          </a:p>
          <a:p>
            <a:r>
              <a:rPr lang="en-US" b="1" dirty="0"/>
              <a:t>The best Boroughs location cluster will be identified using a </a:t>
            </a:r>
            <a:r>
              <a:rPr lang="en-US" b="1" i="1" dirty="0"/>
              <a:t>k-means clustering </a:t>
            </a:r>
            <a:r>
              <a:rPr lang="en-US" b="1" dirty="0"/>
              <a:t>model</a:t>
            </a:r>
            <a:endParaRPr lang="en-GB" b="1" dirty="0"/>
          </a:p>
        </p:txBody>
      </p:sp>
    </p:spTree>
    <p:extLst>
      <p:ext uri="{BB962C8B-B14F-4D97-AF65-F5344CB8AC3E}">
        <p14:creationId xmlns:p14="http://schemas.microsoft.com/office/powerpoint/2010/main" val="937029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System.Storyboarding.Media.StreetMap" Revision="1" Stencil="System.Storyboarding.Media" StencilVersion="0.1"/>
</Control>
</file>

<file path=customXml/itemProps1.xml><?xml version="1.0" encoding="utf-8"?>
<ds:datastoreItem xmlns:ds="http://schemas.openxmlformats.org/officeDocument/2006/customXml" ds:itemID="{481ECF81-C176-4DA0-A910-3687BDC7D937}">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27</TotalTime>
  <Words>230</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Old English Text MT</vt:lpstr>
      <vt:lpstr>Office Theme</vt:lpstr>
      <vt:lpstr>Best spots to stay on  a summer trip to Toronto</vt:lpstr>
      <vt:lpstr>Business problem</vt:lpstr>
      <vt:lpstr>Postal code geo-location references to  Toronto Boroughs</vt:lpstr>
      <vt:lpstr>Data requirements</vt:lpstr>
      <vt:lpstr>Data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spots to stay on  a trip to Toronto</dc:title>
  <dc:creator>Mr Gova</dc:creator>
  <cp:lastModifiedBy>Mr Gova</cp:lastModifiedBy>
  <cp:revision>18</cp:revision>
  <dcterms:created xsi:type="dcterms:W3CDTF">2018-10-28T12:49:36Z</dcterms:created>
  <dcterms:modified xsi:type="dcterms:W3CDTF">2018-10-28T13:22:35Z</dcterms:modified>
</cp:coreProperties>
</file>