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2"/>
  </p:sldMasterIdLst>
  <p:sldIdLst>
    <p:sldId id="256" r:id="rId3"/>
    <p:sldId id="258" r:id="rId4"/>
    <p:sldId id="27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6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customXml" Target="../../customXml/item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6F88-6EFB-4D42-9610-10E00712D3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4FDAB96-3D0D-4352-B2D5-23435C248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BCA4172-EBB0-409C-9B9F-A5DFA67064E3}"/>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B7968DB7-5294-4CB8-8564-CAA11C02E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660DE-C177-47C8-AD7E-85CEB7E09976}"/>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6616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B8D3-0AB6-4F27-B501-1DC68B989E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FD78F0-AA72-400D-887B-B608C2A33D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ABBB1A-55A4-4D94-8117-DEA166144A75}"/>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E29E3664-7EC5-4F13-BAC4-6A8F1AD06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B7310-0FCE-4B30-93CA-D30C2AA45134}"/>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66868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7043F1-34D4-4936-8D22-187858D850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09076E-9B3B-4096-BE7B-3BE2271D5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CA3D6A-875D-4430-8805-28AC3625CA3D}"/>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BDDFCFCF-557A-48C4-AA17-44878AC93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654A0-5D92-4142-9F37-BC598F3F28E6}"/>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6416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353B-AD90-433E-BE20-6BE7B6DE46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BE70C5F-5BEF-47F6-B4F3-DC82A2272B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254E6A-0DBD-426F-B1A4-3B690E13E21C}"/>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E9585513-E26D-45FA-A0B2-73C010348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BF66D-FBAC-430D-BFF4-E471FA9DCF24}"/>
              </a:ext>
            </a:extLst>
          </p:cNvPr>
          <p:cNvSpPr>
            <a:spLocks noGrp="1"/>
          </p:cNvSpPr>
          <p:nvPr>
            <p:ph type="sldNum" sz="quarter" idx="12"/>
          </p:nvPr>
        </p:nvSpPr>
        <p:spPr/>
        <p:txBody>
          <a:bodyPr/>
          <a:lstStyle/>
          <a:p>
            <a:fld id="{626A9D6A-B6B6-4CCE-85BE-43DD322E564C}" type="slidenum">
              <a:rPr lang="en-US" smtClean="0"/>
              <a:t>‹#›</a:t>
            </a:fld>
            <a:endParaRPr lang="en-US"/>
          </a:p>
        </p:txBody>
      </p:sp>
      <p:pic>
        <p:nvPicPr>
          <p:cNvPr id="7" name="StreetMap">
            <a:extLst>
              <a:ext uri="{FF2B5EF4-FFF2-40B4-BE49-F238E27FC236}">
                <a16:creationId xmlns:a16="http://schemas.microsoft.com/office/drawing/2014/main" id="{3E05C1A5-D261-415F-BD35-0833F3A88CD4}"/>
              </a:ext>
            </a:extLst>
          </p:cNvPr>
          <p:cNvPicPr>
            <a:picLocks noChangeAspect="1" noChangeArrowheads="1"/>
          </p:cNvPicPr>
          <p:nvPr userDrawn="1">
            <p:custDataLst>
              <p:custData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2194969"/>
            <a:ext cx="3617493" cy="3612649"/>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275638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EB54-2E7E-48F1-A4FC-A9397C03F6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2626AA-0808-4C02-B751-0F783F2BB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B96FF6-B1BB-4C0B-8CE7-3DB9EEECD6B6}"/>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2F4E479E-5474-4DFD-B88A-D6E18C134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2E824-E5BC-468B-BD55-65452FB8E82F}"/>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19158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59F6-C614-49C5-9087-0FB3CD6CBED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0F8420-BD49-4B53-AEE2-0A758EAECA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E2F8BDB-1C60-4D7A-B098-677D680D30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E80E858-603B-434A-8820-E8B937ACD04C}"/>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6" name="Footer Placeholder 5">
            <a:extLst>
              <a:ext uri="{FF2B5EF4-FFF2-40B4-BE49-F238E27FC236}">
                <a16:creationId xmlns:a16="http://schemas.microsoft.com/office/drawing/2014/main" id="{F843919A-9E3B-402E-8BE4-BE810369B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E10FB-8CC9-4F57-8ECD-69387FBCA6EA}"/>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3666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A3B6-1BB3-4589-B110-D371FDD762B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950BDA-060B-4977-ACD9-858D13BE2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991BEB-5CB7-40B4-AA7F-F687902FDF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7ED5B3-2D3C-4857-A7C9-802DF04B0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A72A73-FF1B-4265-8895-F23FF614B4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E1CB5D-D3D7-4EDD-96D0-F5D302AA1B77}"/>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8" name="Footer Placeholder 7">
            <a:extLst>
              <a:ext uri="{FF2B5EF4-FFF2-40B4-BE49-F238E27FC236}">
                <a16:creationId xmlns:a16="http://schemas.microsoft.com/office/drawing/2014/main" id="{B1AE6C9A-DBBB-470C-A79D-9E1277A53D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E1692D-649D-4369-9555-42DF518835F3}"/>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23375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7AF9-813F-4325-8A7E-BEB7843CA0F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B07D9BD-31C4-43FB-8C07-2C843924BEFF}"/>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4" name="Footer Placeholder 3">
            <a:extLst>
              <a:ext uri="{FF2B5EF4-FFF2-40B4-BE49-F238E27FC236}">
                <a16:creationId xmlns:a16="http://schemas.microsoft.com/office/drawing/2014/main" id="{9A94F463-2673-440D-9475-90786F1FB6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05B33E-3665-4D77-B725-B369FD710F89}"/>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2513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F9CF98-BAA6-4A65-86E3-2E844C2198B0}"/>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3" name="Footer Placeholder 2">
            <a:extLst>
              <a:ext uri="{FF2B5EF4-FFF2-40B4-BE49-F238E27FC236}">
                <a16:creationId xmlns:a16="http://schemas.microsoft.com/office/drawing/2014/main" id="{1D268463-CD1E-4976-AB53-1B0C0985E4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E9475-4154-49F2-A08B-1FC090043948}"/>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06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B1CD-4B7C-4ACA-B2C8-E391B7D18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159B8E-6C91-4964-8362-8DDC8450C5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3E34E8-71E0-4830-870F-8FCEEDC92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628BC1-694A-4B00-9AE9-001E406673AE}"/>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6" name="Footer Placeholder 5">
            <a:extLst>
              <a:ext uri="{FF2B5EF4-FFF2-40B4-BE49-F238E27FC236}">
                <a16:creationId xmlns:a16="http://schemas.microsoft.com/office/drawing/2014/main" id="{DA2CD4E6-B6E5-4C1E-9498-A7E8E70FA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FF049-A5FC-45A3-B56F-5209B97DA69B}"/>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15764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53E9-D0EF-49DB-9AF8-A4BA55BB4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5C6A3C-02E0-488F-B8A8-7E706F0DD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33B26E2-88E2-41F0-A4D2-F7C1BEB78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88FA68-8CC5-4A2C-BAE2-99D3875D4827}"/>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6" name="Footer Placeholder 5">
            <a:extLst>
              <a:ext uri="{FF2B5EF4-FFF2-40B4-BE49-F238E27FC236}">
                <a16:creationId xmlns:a16="http://schemas.microsoft.com/office/drawing/2014/main" id="{ECC1F327-C901-4C6A-B263-957559D63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C5048-AC44-4358-93A0-7BA7AC18FDCE}"/>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6307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50BCE6-869E-4353-A41E-95ACB35187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390A98-4857-4AE5-BDDD-A840513AA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3432AE-D5D4-43B1-A8C5-63D738585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6A3BFB16-BDC6-4062-9957-A57BD5240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926CB6-05C8-4A4D-A1AA-3C1513911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91789697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046856" cy="1869743"/>
          </a:xfrm>
        </p:spPr>
        <p:txBody>
          <a:bodyPr>
            <a:normAutofit fontScale="90000"/>
          </a:bodyPr>
          <a:lstStyle/>
          <a:p>
            <a:pPr algn="ctr">
              <a:lnSpc>
                <a:spcPct val="100000"/>
              </a:lnSpc>
            </a:pPr>
            <a:br>
              <a:rPr lang="en-US" b="1" dirty="0"/>
            </a:br>
            <a:br>
              <a:rPr lang="en-US" b="1" dirty="0"/>
            </a:br>
            <a:r>
              <a:rPr lang="en-US" b="1" dirty="0"/>
              <a:t>Best place for a Summer trip </a:t>
            </a:r>
            <a:br>
              <a:rPr lang="en-US" b="1" dirty="0"/>
            </a:br>
            <a:r>
              <a:rPr lang="en-US" b="1" dirty="0"/>
              <a:t>in Central Toronto</a:t>
            </a:r>
          </a:p>
        </p:txBody>
      </p:sp>
    </p:spTree>
    <p:extLst>
      <p:ext uri="{BB962C8B-B14F-4D97-AF65-F5344CB8AC3E}">
        <p14:creationId xmlns:p14="http://schemas.microsoft.com/office/powerpoint/2010/main" val="325613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462" y="2415480"/>
            <a:ext cx="4531056" cy="2027040"/>
          </a:xfrm>
        </p:spPr>
        <p:txBody>
          <a:bodyPr>
            <a:normAutofit/>
          </a:bodyPr>
          <a:lstStyle/>
          <a:p>
            <a:r>
              <a:rPr lang="en-US" dirty="0">
                <a:solidFill>
                  <a:srgbClr val="FFFFFF"/>
                </a:solidFill>
              </a:rPr>
              <a:t>Business problem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A travel agent conducted a survey to help them plan a trip for a group of students from Stellenbosch University to visit Toronto. In the survey, the agent asked the students what facilities and activities they’d like to do while in Canada. The results in the survey showed that the students prefer to stay in Central Toronto. </a:t>
            </a:r>
          </a:p>
          <a:p>
            <a:pPr marL="0" indent="0">
              <a:buNone/>
            </a:pPr>
            <a:r>
              <a:rPr lang="en-US" sz="2400" dirty="0">
                <a:solidFill>
                  <a:srgbClr val="000000"/>
                </a:solidFill>
              </a:rPr>
              <a:t>The agent then sent results of the survey to our consulting company (</a:t>
            </a:r>
            <a:r>
              <a:rPr lang="en-US" sz="2400" b="1" dirty="0" err="1">
                <a:solidFill>
                  <a:srgbClr val="000000"/>
                </a:solidFill>
              </a:rPr>
              <a:t>StervAI</a:t>
            </a:r>
            <a:r>
              <a:rPr lang="en-US" sz="2400" dirty="0">
                <a:solidFill>
                  <a:srgbClr val="000000"/>
                </a:solidFill>
              </a:rPr>
              <a:t>) to </a:t>
            </a:r>
            <a:r>
              <a:rPr lang="en-US" sz="2400" dirty="0" err="1">
                <a:solidFill>
                  <a:srgbClr val="000000"/>
                </a:solidFill>
              </a:rPr>
              <a:t>analyse</a:t>
            </a:r>
            <a:r>
              <a:rPr lang="en-US" sz="2400" dirty="0">
                <a:solidFill>
                  <a:srgbClr val="000000"/>
                </a:solidFill>
              </a:rPr>
              <a:t> the results and recommend boroughs to get the students accommodation in Central Toronto</a:t>
            </a:r>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0" y="1787857"/>
            <a:ext cx="3879128" cy="2415653"/>
          </a:xfrm>
        </p:spPr>
        <p:txBody>
          <a:bodyPr>
            <a:normAutofit/>
          </a:bodyPr>
          <a:lstStyle/>
          <a:p>
            <a:pPr algn="ctr"/>
            <a:r>
              <a:rPr lang="en-US" dirty="0">
                <a:solidFill>
                  <a:srgbClr val="FFFFFF"/>
                </a:solidFill>
              </a:rPr>
              <a:t>Data requirements</a:t>
            </a:r>
          </a:p>
        </p:txBody>
      </p:sp>
      <p:sp>
        <p:nvSpPr>
          <p:cNvPr id="3" name="Content Placeholder 2"/>
          <p:cNvSpPr>
            <a:spLocks noGrp="1"/>
          </p:cNvSpPr>
          <p:nvPr>
            <p:ph idx="1"/>
          </p:nvPr>
        </p:nvSpPr>
        <p:spPr>
          <a:xfrm>
            <a:off x="5314548" y="801866"/>
            <a:ext cx="6082110" cy="5230634"/>
          </a:xfrm>
        </p:spPr>
        <p:txBody>
          <a:bodyPr anchor="ctr">
            <a:normAutofit/>
          </a:bodyPr>
          <a:lstStyle/>
          <a:p>
            <a:pPr marL="0" indent="0">
              <a:buNone/>
            </a:pPr>
            <a:r>
              <a:rPr lang="en-US" sz="2400" dirty="0"/>
              <a:t>The data required for this project include:</a:t>
            </a:r>
          </a:p>
          <a:p>
            <a:pPr marL="457200" indent="-457200">
              <a:buFont typeface="+mj-lt"/>
              <a:buAutoNum type="arabicPeriod"/>
            </a:pPr>
            <a:r>
              <a:rPr lang="en-US" sz="2400" dirty="0"/>
              <a:t>Geo-coordinates for the recreational activities, amenities and facilities gathered by the travel agent in the survey</a:t>
            </a:r>
          </a:p>
          <a:p>
            <a:pPr marL="457200" indent="-457200">
              <a:buFont typeface="+mj-lt"/>
              <a:buAutoNum type="arabicPeriod"/>
            </a:pPr>
            <a:r>
              <a:rPr lang="en-US" sz="2400" dirty="0"/>
              <a:t>Geo-coordinates for borough and neighborhoods in Central Toronto</a:t>
            </a:r>
          </a:p>
          <a:p>
            <a:pPr marL="457200" indent="-457200">
              <a:buFont typeface="+mj-lt"/>
              <a:buAutoNum type="arabicPeriod"/>
            </a:pPr>
            <a:r>
              <a:rPr lang="en-US" sz="2400" dirty="0"/>
              <a:t>locational information about that specific borough and the neighborhoods in that borough</a:t>
            </a:r>
          </a:p>
          <a:p>
            <a:pPr marL="457200" indent="-457200">
              <a:buFont typeface="+mj-lt"/>
              <a:buAutoNum type="arabicPeriod"/>
            </a:pPr>
            <a:r>
              <a:rPr lang="en-US" sz="2400" dirty="0"/>
              <a:t>We assume it is "Scarborough" in Toronto. This is easily provided for us by the contractor, because the contractor has already made up his mind about the borough.</a:t>
            </a:r>
          </a:p>
        </p:txBody>
      </p:sp>
    </p:spTree>
    <p:extLst>
      <p:ext uri="{BB962C8B-B14F-4D97-AF65-F5344CB8AC3E}">
        <p14:creationId xmlns:p14="http://schemas.microsoft.com/office/powerpoint/2010/main" val="1916650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Media.StreetMap" Revision="1" Stencil="System.Storyboarding.Media" StencilVersion="0.1"/>
</Control>
</file>

<file path=customXml/itemProps1.xml><?xml version="1.0" encoding="utf-8"?>
<ds:datastoreItem xmlns:ds="http://schemas.openxmlformats.org/officeDocument/2006/customXml" ds:itemID="{481ECF81-C176-4DA0-A910-3687BDC7D93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33</TotalTime>
  <Words>173</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  Best place for a Summer trip  in Central Toronto</vt:lpstr>
      <vt:lpstr>Business problem</vt:lpstr>
      <vt:lpstr>Data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Best place for a Summer trip  with  your college pals</dc:title>
  <dc:creator>Mr Gova</dc:creator>
  <cp:lastModifiedBy>Mr Gova</cp:lastModifiedBy>
  <cp:revision>4</cp:revision>
  <dcterms:created xsi:type="dcterms:W3CDTF">2018-10-28T11:44:40Z</dcterms:created>
  <dcterms:modified xsi:type="dcterms:W3CDTF">2018-10-28T12:18:36Z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