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0" d="100"/>
          <a:sy n="30" d="100"/>
        </p:scale>
        <p:origin x="150" y="28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02C54-35C0-46B1-A692-432A8F06422E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EABB5-5F0B-4C46-8F7D-816A03C1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0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D98B-CECE-42C7-9B6B-371E6F8EE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4D728-900E-4481-A8D0-34E0C74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412CB-7FE8-4102-9AF4-8BE653989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CB5BD-6517-490E-8996-0AC2D40DE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2EEAD-DAD5-4806-9F1F-1A2DAAFBB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711B-BD58-4AB2-B412-5287A9264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B9122-31C7-4D28-97A2-7C5512A8C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A1DEB-5F9E-46E3-B817-A485EE77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8675-6B0A-4F74-A4E9-0D3651D49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472F-2E96-405D-A8D7-5B5C206A5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AA87-44E3-438C-B2C1-516836B4B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19985038"/>
            <a:ext cx="104235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4800" b="0"/>
            </a:lvl1pPr>
          </a:lstStyle>
          <a:p>
            <a:pPr>
              <a:defRPr/>
            </a:pPr>
            <a:fld id="{4EC9D1B4-5AD6-4EB3-944B-271BF0E3C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2pPr>
      <a:lvl3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3pPr>
      <a:lvl4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4pPr>
      <a:lvl5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176338" indent="-11763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11100">
          <a:solidFill>
            <a:schemeClr val="tx1"/>
          </a:solidFill>
          <a:latin typeface="+mn-lt"/>
          <a:ea typeface="+mn-ea"/>
          <a:cs typeface="+mn-cs"/>
        </a:defRPr>
      </a:lvl1pPr>
      <a:lvl2pPr marL="2547938" indent="-98107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cs typeface="+mn-cs"/>
        </a:defRPr>
      </a:lvl2pPr>
      <a:lvl3pPr marL="3919538" indent="-784225" algn="l" defTabSz="3135313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  <a:cs typeface="+mn-cs"/>
        </a:defRPr>
      </a:lvl3pPr>
      <a:lvl4pPr marL="5486400" indent="-78422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  <a:cs typeface="+mn-cs"/>
        </a:defRPr>
      </a:lvl4pPr>
      <a:lvl5pPr marL="7053263" indent="-782638" algn="l" defTabSz="3135313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s://youtu.be/xGuQt2sF4p8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32918400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defTabSz="3135313"/>
            <a:r>
              <a:rPr lang="en-US" sz="4600" dirty="0"/>
              <a:t>ECE 362 Embedded Microcontroller Mini-Project </a:t>
            </a:r>
            <a:r>
              <a:rPr lang="en-US" sz="4600" dirty="0">
                <a:sym typeface="Symbol" pitchFamily="18" charset="2"/>
              </a:rPr>
              <a:t></a:t>
            </a:r>
            <a:r>
              <a:rPr lang="en-US" sz="4600" dirty="0"/>
              <a:t> Fall 2016</a:t>
            </a:r>
          </a:p>
          <a:p>
            <a:pPr defTabSz="3135313"/>
            <a:r>
              <a:rPr lang="en-US" sz="4600" dirty="0"/>
              <a:t>Team</a:t>
            </a:r>
            <a:r>
              <a:rPr lang="en-US" sz="4600" dirty="0">
                <a:solidFill>
                  <a:srgbClr val="FF0000"/>
                </a:solidFill>
              </a:rPr>
              <a:t> 01 </a:t>
            </a:r>
            <a:r>
              <a:rPr lang="en-US" sz="4600" dirty="0"/>
              <a:t>– </a:t>
            </a:r>
            <a:r>
              <a:rPr lang="en-US" sz="4600" dirty="0">
                <a:solidFill>
                  <a:srgbClr val="00B050"/>
                </a:solidFill>
              </a:rPr>
              <a:t>Cruise Control HUD</a:t>
            </a:r>
          </a:p>
        </p:txBody>
      </p:sp>
      <p:pic>
        <p:nvPicPr>
          <p:cNvPr id="2051" name="Picture 5" descr="PU_signature_jpg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80050" y="21218525"/>
            <a:ext cx="20383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0" y="21180425"/>
            <a:ext cx="3429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algn="l" defTabSz="3135313"/>
            <a:r>
              <a:rPr lang="en-US" sz="2100" b="0"/>
              <a:t>Digijock(ette)-Strength Digital System Design</a:t>
            </a:r>
            <a:r>
              <a:rPr lang="en-US" sz="2100" b="0" baseline="30000"/>
              <a:t>TM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5822" y="3204801"/>
            <a:ext cx="10668000" cy="320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Overview</a:t>
            </a:r>
          </a:p>
          <a:p>
            <a:r>
              <a:rPr lang="en-US" sz="3600" dirty="0"/>
              <a:t>Cruise control HUD aims to help drivers by dynamically displaying data about the car’s velocity, distance to oncoming cars, and whether to slow down or speed up.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1632246" y="12980641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480" y="12104477"/>
            <a:ext cx="2374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LIDAR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2278" y="13766441"/>
            <a:ext cx="1957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ATD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2508" y="16100901"/>
            <a:ext cx="174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SPI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1702" y="16751295"/>
            <a:ext cx="22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SCI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4281" y="18821136"/>
            <a:ext cx="3764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OBD-to-TTL converter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17447" y="19213678"/>
            <a:ext cx="3383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OBD Port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7648" y="16061617"/>
            <a:ext cx="3317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Shift Registers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66650" y="15887465"/>
            <a:ext cx="4349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7 Segment Displays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282" y="13736855"/>
            <a:ext cx="4145773" cy="37529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963" y="15339617"/>
            <a:ext cx="2052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9S12C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07338" y="3449960"/>
            <a:ext cx="976856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/>
              <a:t>Team Members: Patrick May, Will Pierce, Tyler Carter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5113" y="13969100"/>
            <a:ext cx="2069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PWM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3711" y="13819449"/>
            <a:ext cx="4750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Speed up/</a:t>
            </a:r>
            <a:br>
              <a:rPr lang="en-US" sz="4400" dirty="0"/>
            </a:br>
            <a:r>
              <a:rPr lang="en-US" sz="4400" dirty="0"/>
              <a:t>Slow down LEDs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220" y="6804809"/>
            <a:ext cx="10663602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On-Chip Peripherals Detail</a:t>
            </a:r>
          </a:p>
          <a:p>
            <a:r>
              <a:rPr lang="en-US" sz="4000" dirty="0"/>
              <a:t>This project uses the ATD to receive a PWM signal from the LIDAR, the TIM module to control LED refresh rates and LIDAR sampling, the SCI to communicate with the car, and the SPI module to drive 7-segments through a shift register.</a:t>
            </a:r>
          </a:p>
        </p:txBody>
      </p:sp>
      <p:sp>
        <p:nvSpPr>
          <p:cNvPr id="31" name="Down Arrow 2"/>
          <p:cNvSpPr/>
          <p:nvPr/>
        </p:nvSpPr>
        <p:spPr bwMode="auto">
          <a:xfrm rot="16200000">
            <a:off x="4806721" y="14047148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Down Arrow 2"/>
          <p:cNvSpPr/>
          <p:nvPr/>
        </p:nvSpPr>
        <p:spPr bwMode="auto">
          <a:xfrm rot="16200000">
            <a:off x="4848525" y="16172251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Down Arrow 2"/>
          <p:cNvSpPr/>
          <p:nvPr/>
        </p:nvSpPr>
        <p:spPr bwMode="auto">
          <a:xfrm rot="16200000">
            <a:off x="8149832" y="16172251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" name="Down Arrow 2"/>
          <p:cNvSpPr/>
          <p:nvPr/>
        </p:nvSpPr>
        <p:spPr bwMode="auto">
          <a:xfrm>
            <a:off x="1173016" y="17987807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Down Arrow 2"/>
          <p:cNvSpPr/>
          <p:nvPr/>
        </p:nvSpPr>
        <p:spPr bwMode="auto">
          <a:xfrm rot="10800000">
            <a:off x="2260194" y="17872359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Down Arrow 2"/>
          <p:cNvSpPr/>
          <p:nvPr/>
        </p:nvSpPr>
        <p:spPr bwMode="auto">
          <a:xfrm rot="16200000">
            <a:off x="4590887" y="19700527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146" y="10645616"/>
            <a:ext cx="3536038" cy="3829132"/>
          </a:xfrm>
          <a:prstGeom prst="rect">
            <a:avLst/>
          </a:prstGeom>
        </p:spPr>
      </p:pic>
      <p:sp>
        <p:nvSpPr>
          <p:cNvPr id="39" name="Down Arrow 2"/>
          <p:cNvSpPr/>
          <p:nvPr/>
        </p:nvSpPr>
        <p:spPr bwMode="auto">
          <a:xfrm rot="5400000">
            <a:off x="4455697" y="18755728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849422" y="3204801"/>
            <a:ext cx="10668000" cy="7078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Implementation</a:t>
            </a:r>
          </a:p>
          <a:p>
            <a:r>
              <a:rPr lang="en-US" sz="3600" dirty="0"/>
              <a:t>This project obtains its speed measurement by continuously polling a speed reading via SCI from the Engine Control Unit (ECU) of a car through the OBD port. Distance measurements are obtained by triggering a distance measurement on the LIDAR and then reading the value the LIDAR responds with using and ATD to calculate how long the pulse is and converting that to a distance. These inputs are then shifted out via SPI to external shift registers which drive 7-segment LEDs.</a:t>
            </a:r>
          </a:p>
        </p:txBody>
      </p:sp>
      <p:sp>
        <p:nvSpPr>
          <p:cNvPr id="2048" name="TextBox 2047"/>
          <p:cNvSpPr txBox="1"/>
          <p:nvPr/>
        </p:nvSpPr>
        <p:spPr>
          <a:xfrm>
            <a:off x="4743688" y="20646141"/>
            <a:ext cx="35340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43" name="Down Arrow 2"/>
          <p:cNvSpPr/>
          <p:nvPr/>
        </p:nvSpPr>
        <p:spPr bwMode="auto">
          <a:xfrm>
            <a:off x="6204433" y="19957845"/>
            <a:ext cx="448500" cy="688296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Down Arrow 2"/>
          <p:cNvSpPr/>
          <p:nvPr/>
        </p:nvSpPr>
        <p:spPr bwMode="auto">
          <a:xfrm rot="16200000">
            <a:off x="8847334" y="19711995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Down Arrow 2"/>
          <p:cNvSpPr/>
          <p:nvPr/>
        </p:nvSpPr>
        <p:spPr bwMode="auto">
          <a:xfrm rot="5400000">
            <a:off x="8712144" y="18767196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96994" y="19190467"/>
            <a:ext cx="130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Car</a:t>
            </a:r>
          </a:p>
        </p:txBody>
      </p:sp>
      <p:pic>
        <p:nvPicPr>
          <p:cNvPr id="2049" name="Picture 20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015" y="10645616"/>
            <a:ext cx="3648938" cy="3829132"/>
          </a:xfrm>
          <a:prstGeom prst="rect">
            <a:avLst/>
          </a:prstGeom>
        </p:spPr>
      </p:pic>
      <p:sp>
        <p:nvSpPr>
          <p:cNvPr id="2053" name="TextBox 2052"/>
          <p:cNvSpPr txBox="1"/>
          <p:nvPr/>
        </p:nvSpPr>
        <p:spPr>
          <a:xfrm>
            <a:off x="12173375" y="14748257"/>
            <a:ext cx="43131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Schematic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045928" y="14748257"/>
            <a:ext cx="33297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layout</a:t>
            </a:r>
          </a:p>
        </p:txBody>
      </p:sp>
      <p:sp>
        <p:nvSpPr>
          <p:cNvPr id="2054" name="TextBox 2053"/>
          <p:cNvSpPr txBox="1"/>
          <p:nvPr/>
        </p:nvSpPr>
        <p:spPr>
          <a:xfrm>
            <a:off x="487195" y="1184726"/>
            <a:ext cx="76613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https://youtu.be/xGuQt2sF4p8</a:t>
            </a:r>
            <a:endParaRPr lang="en-US" dirty="0"/>
          </a:p>
        </p:txBody>
      </p:sp>
      <p:pic>
        <p:nvPicPr>
          <p:cNvPr id="2055" name="Picture 20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9466" y="17385056"/>
            <a:ext cx="4092362" cy="280260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1707339" y="15906338"/>
            <a:ext cx="9768568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Additional Design Work</a:t>
            </a:r>
          </a:p>
          <a:p>
            <a:r>
              <a:rPr lang="en-US" sz="4000" dirty="0"/>
              <a:t>The PCB was created in Eagle and produced at </a:t>
            </a:r>
            <a:r>
              <a:rPr lang="en-US" sz="4000" dirty="0" err="1"/>
              <a:t>OSHPark</a:t>
            </a:r>
            <a:r>
              <a:rPr lang="en-US" sz="4000" dirty="0"/>
              <a:t>. 3D-printed enclosures for both the LIDAR and boards Autodesk Fusion and printed on a </a:t>
            </a:r>
            <a:r>
              <a:rPr lang="en-US" sz="4000" dirty="0" err="1"/>
              <a:t>Printrbot</a:t>
            </a:r>
            <a:r>
              <a:rPr lang="en-US" sz="4000" dirty="0"/>
              <a:t> Simple Metal. The LIDAR is attached to the hood of a car using neodymium magnets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546905" y="20259805"/>
            <a:ext cx="5286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LIDAR in its enclosure attached to a car</a:t>
            </a:r>
          </a:p>
        </p:txBody>
      </p:sp>
      <p:sp>
        <p:nvSpPr>
          <p:cNvPr id="2059" name="TextBox 2058"/>
          <p:cNvSpPr txBox="1"/>
          <p:nvPr/>
        </p:nvSpPr>
        <p:spPr>
          <a:xfrm>
            <a:off x="16758985" y="8778996"/>
            <a:ext cx="4068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displays reflecting off the windshield</a:t>
            </a:r>
            <a:endParaRPr lang="en-US" dirty="0"/>
          </a:p>
        </p:txBody>
      </p:sp>
      <p:pic>
        <p:nvPicPr>
          <p:cNvPr id="2060" name="Picture 20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341" y="5910269"/>
            <a:ext cx="4682353" cy="2834336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1732342" y="8851523"/>
            <a:ext cx="475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Project in Operation</a:t>
            </a:r>
            <a:endParaRPr lang="en-US" dirty="0"/>
          </a:p>
        </p:txBody>
      </p:sp>
      <p:sp>
        <p:nvSpPr>
          <p:cNvPr id="2061" name="TextBox 2060"/>
          <p:cNvSpPr txBox="1"/>
          <p:nvPr/>
        </p:nvSpPr>
        <p:spPr>
          <a:xfrm>
            <a:off x="6817162" y="1960110"/>
            <a:ext cx="19676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“The HUD that will help your BFFAM improve his driving skills”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849422" y="10574486"/>
            <a:ext cx="106680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Additional Circuitry</a:t>
            </a:r>
          </a:p>
          <a:p>
            <a:r>
              <a:rPr lang="en-US" sz="4000" dirty="0"/>
              <a:t>The main board interfaces to a MAX232 mounted on a </a:t>
            </a:r>
            <a:r>
              <a:rPr lang="en-US" sz="4000" dirty="0" err="1"/>
              <a:t>perfboard</a:t>
            </a:r>
            <a:r>
              <a:rPr lang="en-US" sz="4000" dirty="0"/>
              <a:t>. This is then interfaced to a </a:t>
            </a:r>
            <a:r>
              <a:rPr lang="en-US" sz="4000" dirty="0" err="1"/>
              <a:t>Sparkfun</a:t>
            </a:r>
            <a:r>
              <a:rPr lang="en-US" sz="4000" dirty="0"/>
              <a:t> OBD-to-UART board.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1849422" y="14290063"/>
            <a:ext cx="10668000" cy="2930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Future Work</a:t>
            </a:r>
          </a:p>
          <a:p>
            <a:r>
              <a:rPr lang="en-US" sz="4000" dirty="0"/>
              <a:t>Consolidating all circuitry to a single board and using solderless connectors to “foolproof” the design.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34021" y="5950059"/>
            <a:ext cx="4078932" cy="28289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354" y="17543194"/>
            <a:ext cx="3774999" cy="35634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349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Default Design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meyer</dc:creator>
  <cp:lastModifiedBy>William Griffin Pierce</cp:lastModifiedBy>
  <cp:revision>61</cp:revision>
  <dcterms:created xsi:type="dcterms:W3CDTF">2004-12-02T16:46:40Z</dcterms:created>
  <dcterms:modified xsi:type="dcterms:W3CDTF">2016-12-08T06:09:29Z</dcterms:modified>
</cp:coreProperties>
</file>