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6858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716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20574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27432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34290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41148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48006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54864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1626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2C54-35C0-46B1-A692-432A8F06422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BB5-5F0B-4C46-8F7D-816A03C1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9" y="10225088"/>
            <a:ext cx="37308366" cy="705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5" y="18654713"/>
            <a:ext cx="30725534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09608" indent="0" algn="ctr">
              <a:buNone/>
              <a:defRPr/>
            </a:lvl2pPr>
            <a:lvl3pPr marL="1219215" indent="0" algn="ctr">
              <a:buNone/>
              <a:defRPr/>
            </a:lvl3pPr>
            <a:lvl4pPr marL="1828823" indent="0" algn="ctr">
              <a:buNone/>
              <a:defRPr/>
            </a:lvl4pPr>
            <a:lvl5pPr marL="2438430" indent="0" algn="ctr">
              <a:buNone/>
              <a:defRPr/>
            </a:lvl5pPr>
            <a:lvl6pPr marL="3048038" indent="0" algn="ctr">
              <a:buNone/>
              <a:defRPr/>
            </a:lvl6pPr>
            <a:lvl7pPr marL="3657645" indent="0" algn="ctr">
              <a:buNone/>
              <a:defRPr/>
            </a:lvl7pPr>
            <a:lvl8pPr marL="4267254" indent="0" algn="ctr">
              <a:buNone/>
              <a:defRPr/>
            </a:lvl8pPr>
            <a:lvl9pPr marL="48768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6" y="1319215"/>
            <a:ext cx="9874251" cy="28086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985" y="1319215"/>
            <a:ext cx="29423783" cy="28086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2647"/>
            <a:ext cx="37308366" cy="6538913"/>
          </a:xfrm>
        </p:spPr>
        <p:txBody>
          <a:bodyPr anchor="t"/>
          <a:lstStyle>
            <a:lvl1pPr algn="l">
              <a:defRPr sz="533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1745"/>
            <a:ext cx="37308366" cy="72009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608" indent="0">
              <a:buNone/>
              <a:defRPr sz="2400"/>
            </a:lvl2pPr>
            <a:lvl3pPr marL="1219215" indent="0">
              <a:buNone/>
              <a:defRPr sz="2133"/>
            </a:lvl3pPr>
            <a:lvl4pPr marL="1828823" indent="0">
              <a:buNone/>
              <a:defRPr sz="1866"/>
            </a:lvl4pPr>
            <a:lvl5pPr marL="2438430" indent="0">
              <a:buNone/>
              <a:defRPr sz="1866"/>
            </a:lvl5pPr>
            <a:lvl6pPr marL="3048038" indent="0">
              <a:buNone/>
              <a:defRPr sz="1866"/>
            </a:lvl6pPr>
            <a:lvl7pPr marL="3657645" indent="0">
              <a:buNone/>
              <a:defRPr sz="1866"/>
            </a:lvl7pPr>
            <a:lvl8pPr marL="4267254" indent="0">
              <a:buNone/>
              <a:defRPr sz="1866"/>
            </a:lvl8pPr>
            <a:lvl9pPr marL="4876862" indent="0">
              <a:buNone/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985" y="7681915"/>
            <a:ext cx="19649016" cy="21724145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2" y="7681915"/>
            <a:ext cx="19649018" cy="21724145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7588"/>
            <a:ext cx="19392900" cy="307181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8" indent="0">
              <a:buNone/>
              <a:defRPr sz="2667" b="1"/>
            </a:lvl2pPr>
            <a:lvl3pPr marL="1219215" indent="0">
              <a:buNone/>
              <a:defRPr sz="2400" b="1"/>
            </a:lvl3pPr>
            <a:lvl4pPr marL="1828823" indent="0">
              <a:buNone/>
              <a:defRPr sz="2133" b="1"/>
            </a:lvl4pPr>
            <a:lvl5pPr marL="2438430" indent="0">
              <a:buNone/>
              <a:defRPr sz="2133" b="1"/>
            </a:lvl5pPr>
            <a:lvl6pPr marL="3048038" indent="0">
              <a:buNone/>
              <a:defRPr sz="2133" b="1"/>
            </a:lvl6pPr>
            <a:lvl7pPr marL="3657645" indent="0">
              <a:buNone/>
              <a:defRPr sz="2133" b="1"/>
            </a:lvl7pPr>
            <a:lvl8pPr marL="4267254" indent="0">
              <a:buNone/>
              <a:defRPr sz="2133" b="1"/>
            </a:lvl8pPr>
            <a:lvl9pPr marL="487686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0"/>
            <a:ext cx="19392900" cy="18966657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6" y="7367588"/>
            <a:ext cx="19399251" cy="307181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8" indent="0">
              <a:buNone/>
              <a:defRPr sz="2667" b="1"/>
            </a:lvl2pPr>
            <a:lvl3pPr marL="1219215" indent="0">
              <a:buNone/>
              <a:defRPr sz="2400" b="1"/>
            </a:lvl3pPr>
            <a:lvl4pPr marL="1828823" indent="0">
              <a:buNone/>
              <a:defRPr sz="2133" b="1"/>
            </a:lvl4pPr>
            <a:lvl5pPr marL="2438430" indent="0">
              <a:buNone/>
              <a:defRPr sz="2133" b="1"/>
            </a:lvl5pPr>
            <a:lvl6pPr marL="3048038" indent="0">
              <a:buNone/>
              <a:defRPr sz="2133" b="1"/>
            </a:lvl6pPr>
            <a:lvl7pPr marL="3657645" indent="0">
              <a:buNone/>
              <a:defRPr sz="2133" b="1"/>
            </a:lvl7pPr>
            <a:lvl8pPr marL="4267254" indent="0">
              <a:buNone/>
              <a:defRPr sz="2133" b="1"/>
            </a:lvl8pPr>
            <a:lvl9pPr marL="487686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6" y="10439400"/>
            <a:ext cx="19399251" cy="18966657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09690"/>
            <a:ext cx="14439900" cy="557927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09690"/>
            <a:ext cx="24536400" cy="28096370"/>
          </a:xfrm>
        </p:spPr>
        <p:txBody>
          <a:bodyPr/>
          <a:lstStyle>
            <a:lvl1pPr>
              <a:defRPr sz="4266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7"/>
            <a:ext cx="14439900" cy="22517100"/>
          </a:xfrm>
        </p:spPr>
        <p:txBody>
          <a:bodyPr/>
          <a:lstStyle>
            <a:lvl1pPr marL="0" indent="0">
              <a:buNone/>
              <a:defRPr sz="1866"/>
            </a:lvl1pPr>
            <a:lvl2pPr marL="609608" indent="0">
              <a:buNone/>
              <a:defRPr sz="1601"/>
            </a:lvl2pPr>
            <a:lvl3pPr marL="1219215" indent="0">
              <a:buNone/>
              <a:defRPr sz="1334"/>
            </a:lvl3pPr>
            <a:lvl4pPr marL="1828823" indent="0">
              <a:buNone/>
              <a:defRPr sz="1200"/>
            </a:lvl4pPr>
            <a:lvl5pPr marL="2438430" indent="0">
              <a:buNone/>
              <a:defRPr sz="1200"/>
            </a:lvl5pPr>
            <a:lvl6pPr marL="3048038" indent="0">
              <a:buNone/>
              <a:defRPr sz="1200"/>
            </a:lvl6pPr>
            <a:lvl7pPr marL="3657645" indent="0">
              <a:buNone/>
              <a:defRPr sz="1200"/>
            </a:lvl7pPr>
            <a:lvl8pPr marL="4267254" indent="0">
              <a:buNone/>
              <a:defRPr sz="1200"/>
            </a:lvl8pPr>
            <a:lvl9pPr marL="487686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9"/>
            <a:ext cx="26335566" cy="271938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5"/>
            <a:ext cx="26335566" cy="19752468"/>
          </a:xfrm>
        </p:spPr>
        <p:txBody>
          <a:bodyPr/>
          <a:lstStyle>
            <a:lvl1pPr marL="0" indent="0">
              <a:buNone/>
              <a:defRPr sz="4266"/>
            </a:lvl1pPr>
            <a:lvl2pPr marL="609608" indent="0">
              <a:buNone/>
              <a:defRPr sz="3734"/>
            </a:lvl2pPr>
            <a:lvl3pPr marL="1219215" indent="0">
              <a:buNone/>
              <a:defRPr sz="3200"/>
            </a:lvl3pPr>
            <a:lvl4pPr marL="1828823" indent="0">
              <a:buNone/>
              <a:defRPr sz="2667"/>
            </a:lvl4pPr>
            <a:lvl5pPr marL="2438430" indent="0">
              <a:buNone/>
              <a:defRPr sz="2667"/>
            </a:lvl5pPr>
            <a:lvl6pPr marL="3048038" indent="0">
              <a:buNone/>
              <a:defRPr sz="2667"/>
            </a:lvl6pPr>
            <a:lvl7pPr marL="3657645" indent="0">
              <a:buNone/>
              <a:defRPr sz="2667"/>
            </a:lvl7pPr>
            <a:lvl8pPr marL="4267254" indent="0">
              <a:buNone/>
              <a:defRPr sz="2667"/>
            </a:lvl8pPr>
            <a:lvl9pPr marL="4876862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5"/>
            <a:ext cx="26335566" cy="3864768"/>
          </a:xfrm>
        </p:spPr>
        <p:txBody>
          <a:bodyPr/>
          <a:lstStyle>
            <a:lvl1pPr marL="0" indent="0">
              <a:buNone/>
              <a:defRPr sz="1866"/>
            </a:lvl1pPr>
            <a:lvl2pPr marL="609608" indent="0">
              <a:buNone/>
              <a:defRPr sz="1601"/>
            </a:lvl2pPr>
            <a:lvl3pPr marL="1219215" indent="0">
              <a:buNone/>
              <a:defRPr sz="1334"/>
            </a:lvl3pPr>
            <a:lvl4pPr marL="1828823" indent="0">
              <a:buNone/>
              <a:defRPr sz="1200"/>
            </a:lvl4pPr>
            <a:lvl5pPr marL="2438430" indent="0">
              <a:buNone/>
              <a:defRPr sz="1200"/>
            </a:lvl5pPr>
            <a:lvl6pPr marL="3048038" indent="0">
              <a:buNone/>
              <a:defRPr sz="1200"/>
            </a:lvl6pPr>
            <a:lvl7pPr marL="3657645" indent="0">
              <a:buNone/>
              <a:defRPr sz="1200"/>
            </a:lvl7pPr>
            <a:lvl8pPr marL="4267254" indent="0">
              <a:buNone/>
              <a:defRPr sz="1200"/>
            </a:lvl8pPr>
            <a:lvl9pPr marL="487686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985" y="1319213"/>
            <a:ext cx="3950123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985" y="7681915"/>
            <a:ext cx="39501234" cy="2172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985" y="2997755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401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5" y="29977557"/>
            <a:ext cx="138980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6401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5" y="2997755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401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+mj-lt"/>
          <a:ea typeface="+mj-ea"/>
          <a:cs typeface="+mj-cs"/>
        </a:defRPr>
      </a:lvl1pPr>
      <a:lvl2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2pPr>
      <a:lvl3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3pPr>
      <a:lvl4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4pPr>
      <a:lvl5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5pPr>
      <a:lvl6pPr marL="609608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6pPr>
      <a:lvl7pPr marL="1219215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7pPr>
      <a:lvl8pPr marL="1828823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8pPr>
      <a:lvl9pPr marL="2438430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8471" indent="-1568471" algn="l" defTabSz="4180470" rtl="0" eaLnBrk="0" fontAlgn="base" hangingPunct="0">
        <a:spcBef>
          <a:spcPct val="20000"/>
        </a:spcBef>
        <a:spcAft>
          <a:spcPct val="0"/>
        </a:spcAft>
        <a:buChar char="•"/>
        <a:defRPr sz="14801">
          <a:solidFill>
            <a:schemeClr val="tx1"/>
          </a:solidFill>
          <a:latin typeface="+mn-lt"/>
          <a:ea typeface="+mn-ea"/>
          <a:cs typeface="+mn-cs"/>
        </a:defRPr>
      </a:lvl1pPr>
      <a:lvl2pPr marL="3397293" indent="-1308117" algn="l" defTabSz="4180470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6116" indent="-1045647" algn="l" defTabSz="4180470" rtl="0" eaLnBrk="0" fontAlgn="base" hangingPunct="0">
        <a:spcBef>
          <a:spcPct val="20000"/>
        </a:spcBef>
        <a:spcAft>
          <a:spcPct val="0"/>
        </a:spcAft>
        <a:buChar char="•"/>
        <a:defRPr sz="10934">
          <a:solidFill>
            <a:schemeClr val="tx1"/>
          </a:solidFill>
          <a:latin typeface="+mn-lt"/>
          <a:cs typeface="+mn-cs"/>
        </a:defRPr>
      </a:lvl3pPr>
      <a:lvl4pPr marL="7315292" indent="-1045647" algn="l" defTabSz="4180470" rtl="0" eaLnBrk="0" fontAlgn="base" hangingPunct="0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  <a:cs typeface="+mn-cs"/>
        </a:defRPr>
      </a:lvl4pPr>
      <a:lvl5pPr marL="9404468" indent="-1043531" algn="l" defTabSz="4180470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5pPr>
      <a:lvl6pPr marL="10014077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6pPr>
      <a:lvl7pPr marL="10623684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7pPr>
      <a:lvl8pPr marL="11233292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8pPr>
      <a:lvl9pPr marL="11842899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4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2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youtu.be/xGuQt2sF4p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61423" y="640597"/>
            <a:ext cx="43891200" cy="28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334" tIns="64167" rIns="128334" bIns="64167">
            <a:spAutoFit/>
          </a:bodyPr>
          <a:lstStyle/>
          <a:p>
            <a:pPr defTabSz="4180470"/>
            <a:r>
              <a:rPr lang="en-US" sz="8000" dirty="0"/>
              <a:t>ECE 362 Embedded Microcontroller Mini-Project </a:t>
            </a:r>
            <a:r>
              <a:rPr lang="en-US" sz="8000" dirty="0">
                <a:sym typeface="Symbol" pitchFamily="18" charset="2"/>
              </a:rPr>
              <a:t></a:t>
            </a:r>
            <a:r>
              <a:rPr lang="en-US" sz="8000" dirty="0"/>
              <a:t> Fall 2016</a:t>
            </a:r>
          </a:p>
          <a:p>
            <a:pPr defTabSz="4180470"/>
            <a:r>
              <a:rPr lang="en-US" sz="6600" dirty="0"/>
              <a:t>Team</a:t>
            </a:r>
            <a:r>
              <a:rPr lang="en-US" sz="6600" dirty="0">
                <a:solidFill>
                  <a:srgbClr val="FF0000"/>
                </a:solidFill>
              </a:rPr>
              <a:t> 01 </a:t>
            </a:r>
            <a:r>
              <a:rPr lang="en-US" sz="6600" dirty="0"/>
              <a:t>– </a:t>
            </a:r>
            <a:r>
              <a:rPr lang="en-US" sz="6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58159" y="31744581"/>
            <a:ext cx="2717801" cy="96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71617" y="31532394"/>
            <a:ext cx="4572000" cy="99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334" tIns="64167" rIns="128334" bIns="64167">
            <a:spAutoFit/>
          </a:bodyPr>
          <a:lstStyle/>
          <a:p>
            <a:pPr algn="l" defTabSz="4180470"/>
            <a:r>
              <a:rPr lang="en-US" sz="2801" b="0" dirty="0" err="1"/>
              <a:t>Digijock</a:t>
            </a:r>
            <a:r>
              <a:rPr lang="en-US" sz="2801" b="0" dirty="0"/>
              <a:t>(</a:t>
            </a:r>
            <a:r>
              <a:rPr lang="en-US" sz="2801" b="0" dirty="0" err="1"/>
              <a:t>ette</a:t>
            </a:r>
            <a:r>
              <a:rPr lang="en-US" sz="2801" b="0" dirty="0"/>
              <a:t>)-Strength Digital System </a:t>
            </a:r>
            <a:r>
              <a:rPr lang="en-US" sz="2801" b="0" dirty="0" err="1"/>
              <a:t>Design</a:t>
            </a:r>
            <a:r>
              <a:rPr lang="en-US" sz="2801" b="0" baseline="30000" dirty="0" err="1"/>
              <a:t>TM</a:t>
            </a:r>
            <a:endParaRPr lang="en-US" sz="2801" b="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887764" y="6101870"/>
            <a:ext cx="14224001" cy="4652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Overview</a:t>
            </a:r>
          </a:p>
          <a:p>
            <a:r>
              <a:rPr lang="en-US" sz="5400" dirty="0"/>
              <a:t>Cruise control HUD aims to help drivers by dynamically displaying data about the car’s velocity, distance to oncoming cars, and whether to slow down or speed up.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2176328" y="19136322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" name="TextBox 3"/>
          <p:cNvSpPr txBox="1"/>
          <p:nvPr/>
        </p:nvSpPr>
        <p:spPr>
          <a:xfrm>
            <a:off x="903308" y="17968103"/>
            <a:ext cx="3166596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6371" y="20184056"/>
            <a:ext cx="2609621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ATD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6678" y="23296668"/>
            <a:ext cx="2329680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936" y="24163860"/>
            <a:ext cx="3009312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SCI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043" y="26923649"/>
            <a:ext cx="5019647" cy="206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9930" y="27447038"/>
            <a:ext cx="4510839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OBD 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0198" y="23244290"/>
            <a:ext cx="4423314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4" dirty="0"/>
              <a:t>Shift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88866" y="23012087"/>
            <a:ext cx="5799534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4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3710" y="20144607"/>
            <a:ext cx="5592648" cy="53472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7" name="TextBox 6"/>
          <p:cNvSpPr txBox="1"/>
          <p:nvPr/>
        </p:nvSpPr>
        <p:spPr>
          <a:xfrm>
            <a:off x="970618" y="22281623"/>
            <a:ext cx="2736176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9S12C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09783" y="6428747"/>
            <a:ext cx="130247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Team Members: Patrick May, Will Pierce, Tyler Carter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3485" y="20454267"/>
            <a:ext cx="275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/>
              <a:t>PWM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8283" y="20254733"/>
            <a:ext cx="6334268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67" dirty="0"/>
              <a:t>Speed up/</a:t>
            </a:r>
            <a:br>
              <a:rPr lang="en-US" sz="5867" dirty="0"/>
            </a:br>
            <a:r>
              <a:rPr lang="en-US" sz="5867" dirty="0"/>
              <a:t>Slow down LEDs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627" y="10901879"/>
            <a:ext cx="14218136" cy="6314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On-Chip Peripherals Detail</a:t>
            </a:r>
          </a:p>
          <a:p>
            <a:r>
              <a:rPr lang="en-US" sz="5400" dirty="0"/>
              <a:t>This project uses the ATD to receive a PWM signal from the LIDAR, the TIM module to control LED refresh rates and LIDAR sampling, the SCI to communicate with the car, and the SPI module to drive 7-segments through a shift register.</a:t>
            </a:r>
          </a:p>
        </p:txBody>
      </p:sp>
      <p:sp>
        <p:nvSpPr>
          <p:cNvPr id="31" name="Down Arrow 2"/>
          <p:cNvSpPr/>
          <p:nvPr/>
        </p:nvSpPr>
        <p:spPr bwMode="auto">
          <a:xfrm rot="16200000">
            <a:off x="6408962" y="2044787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2" name="Down Arrow 2"/>
          <p:cNvSpPr/>
          <p:nvPr/>
        </p:nvSpPr>
        <p:spPr bwMode="auto">
          <a:xfrm rot="16200000">
            <a:off x="6464701" y="2328134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3" name="Down Arrow 2"/>
          <p:cNvSpPr/>
          <p:nvPr/>
        </p:nvSpPr>
        <p:spPr bwMode="auto">
          <a:xfrm rot="16200000">
            <a:off x="10866443" y="2328134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4" name="Down Arrow 2"/>
          <p:cNvSpPr/>
          <p:nvPr/>
        </p:nvSpPr>
        <p:spPr bwMode="auto">
          <a:xfrm>
            <a:off x="1564022" y="25812543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5" name="Down Arrow 2"/>
          <p:cNvSpPr/>
          <p:nvPr/>
        </p:nvSpPr>
        <p:spPr bwMode="auto">
          <a:xfrm rot="10800000">
            <a:off x="3013592" y="25548160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6" name="Down Arrow 2"/>
          <p:cNvSpPr/>
          <p:nvPr/>
        </p:nvSpPr>
        <p:spPr bwMode="auto">
          <a:xfrm rot="16200000">
            <a:off x="6121184" y="27985717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702" y="16671806"/>
            <a:ext cx="4714718" cy="5105510"/>
          </a:xfrm>
          <a:prstGeom prst="rect">
            <a:avLst/>
          </a:prstGeom>
        </p:spPr>
      </p:pic>
      <p:sp>
        <p:nvSpPr>
          <p:cNvPr id="39" name="Down Arrow 2"/>
          <p:cNvSpPr/>
          <p:nvPr/>
        </p:nvSpPr>
        <p:spPr bwMode="auto">
          <a:xfrm rot="5400000">
            <a:off x="5940931" y="26725984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27" name="TextBox 26"/>
          <p:cNvSpPr txBox="1"/>
          <p:nvPr/>
        </p:nvSpPr>
        <p:spPr>
          <a:xfrm>
            <a:off x="29132563" y="6101868"/>
            <a:ext cx="14224001" cy="940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Implementation</a:t>
            </a:r>
          </a:p>
          <a:p>
            <a:r>
              <a:rPr lang="en-US" sz="4800" dirty="0"/>
              <a:t>This project obtains its speed measurement by continuously polling a speed reading via SCI from the Engine Control Unit (ECU) of a car through the OBD port. Distance measurements are obtained by triggering a distance measurement on the LIDAR and then reading the value the LIDAR responds with using and ATD to calculate how long the pulse is and converting that to a distance. These inputs are then shifted out via SPI to external shift registers which drive 7-segment LEDs.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6324918" y="29356989"/>
            <a:ext cx="4712112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/>
              <a:t>Power</a:t>
            </a:r>
          </a:p>
        </p:txBody>
      </p:sp>
      <p:sp>
        <p:nvSpPr>
          <p:cNvPr id="43" name="Down Arrow 2"/>
          <p:cNvSpPr/>
          <p:nvPr/>
        </p:nvSpPr>
        <p:spPr bwMode="auto">
          <a:xfrm>
            <a:off x="8272577" y="28439261"/>
            <a:ext cx="598001" cy="105131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4" name="Down Arrow 2"/>
          <p:cNvSpPr/>
          <p:nvPr/>
        </p:nvSpPr>
        <p:spPr bwMode="auto">
          <a:xfrm rot="16200000">
            <a:off x="11796446" y="2800100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5" name="Down Arrow 2"/>
          <p:cNvSpPr/>
          <p:nvPr/>
        </p:nvSpPr>
        <p:spPr bwMode="auto">
          <a:xfrm rot="5400000">
            <a:off x="11616193" y="26741275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6" name="TextBox 45"/>
          <p:cNvSpPr txBox="1"/>
          <p:nvPr/>
        </p:nvSpPr>
        <p:spPr>
          <a:xfrm>
            <a:off x="12929325" y="27416090"/>
            <a:ext cx="1742382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Car</a:t>
            </a: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194" y="16671806"/>
            <a:ext cx="4865250" cy="5105510"/>
          </a:xfrm>
          <a:prstGeom prst="rect">
            <a:avLst/>
          </a:prstGeom>
        </p:spPr>
      </p:pic>
      <p:sp>
        <p:nvSpPr>
          <p:cNvPr id="2053" name="TextBox 2052"/>
          <p:cNvSpPr txBox="1"/>
          <p:nvPr/>
        </p:nvSpPr>
        <p:spPr>
          <a:xfrm>
            <a:off x="16319675" y="22141993"/>
            <a:ext cx="5750849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/>
              <a:t>Circuit Schematic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16413" y="22141993"/>
            <a:ext cx="4439649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/>
              <a:t>Board layout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649594" y="3408435"/>
            <a:ext cx="10215158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>
                <a:hlinkClick r:id="rId5"/>
              </a:rPr>
              <a:t>https://youtu.be/xGuQt2sF4p8</a:t>
            </a:r>
            <a:endParaRPr lang="en-US" sz="5067" dirty="0"/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23" y="26299492"/>
            <a:ext cx="5456483" cy="373681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5609783" y="24131495"/>
            <a:ext cx="13024758" cy="797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Additional Design Work</a:t>
            </a:r>
          </a:p>
          <a:p>
            <a:r>
              <a:rPr lang="en-US" sz="5400" dirty="0"/>
              <a:t>The PCB was created in Eagle and produced at </a:t>
            </a:r>
            <a:r>
              <a:rPr lang="en-US" sz="5400" dirty="0" err="1"/>
              <a:t>OSHPark</a:t>
            </a:r>
            <a:r>
              <a:rPr lang="en-US" sz="5400" dirty="0"/>
              <a:t>. 3D-printed enclosures for both the LIDAR and boards were </a:t>
            </a:r>
            <a:r>
              <a:rPr lang="en-US" sz="5400"/>
              <a:t>designed using </a:t>
            </a:r>
            <a:r>
              <a:rPr lang="en-US" sz="5400" dirty="0"/>
              <a:t>Autodesk Fusion and printed on a </a:t>
            </a:r>
            <a:r>
              <a:rPr lang="en-US" sz="5400" dirty="0" err="1"/>
              <a:t>Printrbot</a:t>
            </a:r>
            <a:r>
              <a:rPr lang="en-US" sz="5400" dirty="0"/>
              <a:t> Simple Metal. The LIDAR is attached to the hood of a car using neodymium magnets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753894" y="30036303"/>
            <a:ext cx="7048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LIDAR in its enclosure attached to a car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22345315" y="13534128"/>
            <a:ext cx="5424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displays reflecting off the windshield</a:t>
            </a:r>
            <a:endParaRPr lang="en-US" sz="5067" dirty="0"/>
          </a:p>
        </p:txBody>
      </p:sp>
      <p:pic>
        <p:nvPicPr>
          <p:cNvPr id="2060" name="Picture 20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22" y="9709158"/>
            <a:ext cx="6243138" cy="377911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643124" y="13630832"/>
            <a:ext cx="634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in Operation</a:t>
            </a:r>
            <a:endParaRPr lang="en-US" sz="5067" dirty="0"/>
          </a:p>
        </p:txBody>
      </p:sp>
      <p:sp>
        <p:nvSpPr>
          <p:cNvPr id="2061" name="TextBox 2060"/>
          <p:cNvSpPr txBox="1"/>
          <p:nvPr/>
        </p:nvSpPr>
        <p:spPr>
          <a:xfrm>
            <a:off x="9089550" y="4303964"/>
            <a:ext cx="26234946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67" dirty="0"/>
              <a:t>“The HUD that will help your BFFAM improve his driving skills”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132563" y="15928115"/>
            <a:ext cx="14224001" cy="4652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Additional Circuitry</a:t>
            </a:r>
          </a:p>
          <a:p>
            <a:r>
              <a:rPr lang="en-US" sz="5400" dirty="0"/>
              <a:t>The main board interfaces to a MAX232 mounted on a </a:t>
            </a:r>
            <a:r>
              <a:rPr lang="en-US" sz="5400" dirty="0" err="1"/>
              <a:t>perfboard</a:t>
            </a:r>
            <a:r>
              <a:rPr lang="en-US" sz="5400" dirty="0"/>
              <a:t>. This is then interfaced to a </a:t>
            </a:r>
            <a:r>
              <a:rPr lang="en-US" sz="5400" dirty="0" err="1"/>
              <a:t>Sparkfun</a:t>
            </a:r>
            <a:r>
              <a:rPr lang="en-US" sz="5400" dirty="0"/>
              <a:t> OBD-to-UART board.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132563" y="20882218"/>
            <a:ext cx="14224001" cy="4652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Future Work</a:t>
            </a:r>
          </a:p>
          <a:p>
            <a:r>
              <a:rPr lang="en-US" sz="5400" dirty="0"/>
              <a:t>For future work, we consider consolidating all circuitry to a single board and using solderless connectors to “foolproof” the design.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45362" y="9762214"/>
            <a:ext cx="5438576" cy="3771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876" y="25967295"/>
            <a:ext cx="5033333" cy="4751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354695" y="30923670"/>
            <a:ext cx="6475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All boards inside enclosure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362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William Griffin Pierce</cp:lastModifiedBy>
  <cp:revision>63</cp:revision>
  <dcterms:created xsi:type="dcterms:W3CDTF">2004-12-02T16:46:40Z</dcterms:created>
  <dcterms:modified xsi:type="dcterms:W3CDTF">2016-12-08T21:05:12Z</dcterms:modified>
</cp:coreProperties>
</file>