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Fira Sans Extra Condensed Medium"/>
      <p:regular r:id="rId16"/>
      <p:bold r:id="rId17"/>
      <p:italic r:id="rId18"/>
      <p:boldItalic r:id="rId19"/>
    </p:embeddedFont>
    <p:embeddedFont>
      <p:font typeface="Pathway Gothic One"/>
      <p:regular r:id="rId20"/>
    </p:embeddedFont>
    <p:embeddedFont>
      <p:font typeface="Catamaran Light"/>
      <p:regular r:id="rId21"/>
      <p:bold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thwayGothicOne-regular.fntdata"/><Relationship Id="rId22" Type="http://schemas.openxmlformats.org/officeDocument/2006/relationships/font" Target="fonts/CatamaranLight-bold.fntdata"/><Relationship Id="rId21" Type="http://schemas.openxmlformats.org/officeDocument/2006/relationships/font" Target="fonts/CatamaranLight-regular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08326356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008326356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083263563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08326356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083263563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083263563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08326356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08326356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083263563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083263563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c26d9f5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c26d9f5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0cf1ef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0cf1ef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0832635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0832635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c26d9f5e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c26d9f5e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2" type="title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3" type="ctrTitle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5" type="title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/>
          <p:nvPr>
            <p:ph idx="6" type="ctrTitle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8" type="title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9" type="ctrTitle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3" type="subTitle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14" type="title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5" type="ctrTitle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6" type="subTitle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17" type="title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5"/>
          <p:cNvSpPr txBox="1"/>
          <p:nvPr>
            <p:ph idx="2" type="ctrTitle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5"/>
          <p:cNvSpPr txBox="1"/>
          <p:nvPr>
            <p:ph idx="4" type="ctrTitle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5"/>
          <p:cNvSpPr txBox="1"/>
          <p:nvPr>
            <p:ph idx="6" type="ctrTitle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5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01">
  <p:cSld name="CUSTOM_27_1_1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6"/>
          <p:cNvSpPr txBox="1"/>
          <p:nvPr>
            <p:ph idx="2" type="ctrTitle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6"/>
          <p:cNvSpPr txBox="1"/>
          <p:nvPr>
            <p:ph idx="4" type="ctrTitle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6" type="ctrTitle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7" type="subTitle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ctrTitle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3" type="subTitle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7"/>
          <p:cNvSpPr txBox="1"/>
          <p:nvPr>
            <p:ph idx="4" type="ctrTitle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idx="5" type="subTitle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1">
  <p:cSld name="CUSTOM_14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1">
  <p:cSld name="CUSTOM_16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flipH="1" rot="-5400000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2">
  <p:cSld name="CUSTOM_16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flipH="1" rot="-5400000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2"/>
          <p:cNvSpPr txBox="1"/>
          <p:nvPr>
            <p:ph idx="2" type="ctrTitle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22"/>
          <p:cNvSpPr txBox="1"/>
          <p:nvPr>
            <p:ph idx="4" type="ctrTitle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2"/>
          <p:cNvSpPr txBox="1"/>
          <p:nvPr>
            <p:ph idx="6" type="ctrTitle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7" type="subTitle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2"/>
          <p:cNvSpPr txBox="1"/>
          <p:nvPr>
            <p:ph idx="8" type="ctrTitle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22"/>
          <p:cNvSpPr txBox="1"/>
          <p:nvPr>
            <p:ph idx="9" type="subTitle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2"/>
          <p:cNvSpPr txBox="1"/>
          <p:nvPr>
            <p:ph idx="13" type="ctrTitle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2"/>
          <p:cNvSpPr txBox="1"/>
          <p:nvPr>
            <p:ph idx="14" type="subTitle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9" name="Google Shape;139;p22"/>
          <p:cNvSpPr txBox="1"/>
          <p:nvPr>
            <p:ph idx="15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CUSTOM_3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flipH="1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">
  <p:cSld name="CUSTOM_3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3">
  <p:cSld name="CUSTOM_3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rot="10800000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01">
  <p:cSld name="CUSTOM_3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" name="Google Shape;153;p26"/>
          <p:cNvSpPr txBox="1"/>
          <p:nvPr>
            <p:ph idx="2" type="subTitle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" name="Google Shape;154;p26"/>
          <p:cNvSpPr txBox="1"/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6"/>
          <p:cNvSpPr txBox="1"/>
          <p:nvPr>
            <p:ph idx="3" type="ctrTitle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6"/>
          <p:cNvSpPr txBox="1"/>
          <p:nvPr>
            <p:ph idx="4" type="subTitle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26"/>
          <p:cNvSpPr txBox="1"/>
          <p:nvPr>
            <p:ph idx="5" type="ctrTitle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6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2">
  <p:cSld name="CUSTOM_34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2" name="Google Shape;162;p27"/>
          <p:cNvSpPr txBox="1"/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subTitle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4" name="Google Shape;164;p27"/>
          <p:cNvSpPr txBox="1"/>
          <p:nvPr>
            <p:ph idx="3" type="ctrTitle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ctrTitle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1_1_2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0" name="Google Shape;170;p28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4" name="Google Shape;174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9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77" name="Google Shape;17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9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0" name="Google Shape;180;p29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29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5" name="Google Shape;185;p29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" name="Google Shape;188;p29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89" name="Google Shape;189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2" name="Google Shape;192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9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5" name="Google Shape;195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198" name="Google Shape;198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9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0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204" name="Google Shape;204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30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207" name="Google Shape;207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30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210" name="Google Shape;210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30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213" name="Google Shape;213;p30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214" name="Google Shape;214;p30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30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217" name="Google Shape;217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30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220" name="Google Shape;220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" name="Google Shape;222;p30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224" name="Google Shape;224;p30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225" name="Google Shape;225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35" name="Google Shape;235;p3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38" name="Google Shape;238;p3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41" name="Google Shape;241;p3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44" name="Google Shape;244;p3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47" name="Google Shape;247;p3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50" name="Google Shape;250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53" name="Google Shape;253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56" name="Google Shape;256;p3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3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62" name="Google Shape;262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32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270" name="Google Shape;270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273" name="Google Shape;273;p3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276" name="Google Shape;276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32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279" name="Google Shape;279;p3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32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282" name="Google Shape;282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32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285" name="Google Shape;285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2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288" name="Google Shape;288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2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291" name="Google Shape;29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2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294" name="Google Shape;294;p32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32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296" name="Google Shape;296;p32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" name="Google Shape;297;p32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298" name="Google Shape;298;p32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" name="Google Shape;300;p32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01" name="Google Shape;301;p32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2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3" name="Google Shape;303;p32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04" name="Google Shape;304;p32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2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6" name="Google Shape;306;p32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07" name="Google Shape;307;p32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2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3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311" name="Google Shape;311;p33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312" name="Google Shape;312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13" name="Google Shape;313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16" name="Google Shape;316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19" name="Google Shape;319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1" name="Google Shape;321;p33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322" name="Google Shape;322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3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325" name="Google Shape;325;p33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326" name="Google Shape;326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27" name="Google Shape;327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30" name="Google Shape;330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2" name="Google Shape;332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33" name="Google Shape;333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33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33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3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42" name="Google Shape;342;p3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3" name="Google Shape;343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5" name="Google Shape;345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7" name="Google Shape;347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50" name="Google Shape;350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3" name="Google Shape;353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5" name="Google Shape;355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6" name="Google Shape;356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8" name="Google Shape;358;p3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9" name="Google Shape;359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61" name="Google Shape;361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" name="Google Shape;362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3" name="Google Shape;363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6" name="Google Shape;366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9" name="Google Shape;369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72" name="Google Shape;372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4" name="Google Shape;374;p3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5" name="Google Shape;375;p3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8" name="Google Shape;378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81" name="Google Shape;381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4" name="Google Shape;384;p3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7" name="Google Shape;387;p3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90" name="Google Shape;390;p3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ctrTitle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3">
  <p:cSld name="TITLE_ONLY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title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helterforce.org/2014/05/23/7_policies_that_could_prevent_gentrification/" TargetMode="External"/><Relationship Id="rId4" Type="http://schemas.openxmlformats.org/officeDocument/2006/relationships/hyperlink" Target="https://www.denvergov.org/opendata/dataset/city-and-county-of-denver-american-community-survey-nbrhd-2006-2010" TargetMode="External"/><Relationship Id="rId5" Type="http://schemas.openxmlformats.org/officeDocument/2006/relationships/hyperlink" Target="https://www.denvergov.org/opendata/dataset/city-and-county-of-denver-american-community-survey-nbrhd-2010-2014" TargetMode="External"/><Relationship Id="rId6" Type="http://schemas.openxmlformats.org/officeDocument/2006/relationships/hyperlink" Target="https://www.denvergov.org/opendata/dataset/american-community-survey-nbrhd-2015-2019" TargetMode="External"/><Relationship Id="rId7" Type="http://schemas.openxmlformats.org/officeDocument/2006/relationships/hyperlink" Target="https://www.denvergov.org/opendata/dataset/city-and-county-of-denver-statistical-neighborhoo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Circuit Less Travelled: A Path of Gentrification Through Colorado Neighborhoods</a:t>
            </a:r>
            <a:endParaRPr sz="3000"/>
          </a:p>
        </p:txBody>
      </p:sp>
      <p:sp>
        <p:nvSpPr>
          <p:cNvPr id="397" name="Google Shape;397;p35"/>
          <p:cNvSpPr txBox="1"/>
          <p:nvPr>
            <p:ph idx="1" type="subTitle"/>
          </p:nvPr>
        </p:nvSpPr>
        <p:spPr>
          <a:xfrm>
            <a:off x="973025" y="3013550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Weston Grewe and Angela Morrison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idx="4294967295" type="subTitle"/>
          </p:nvPr>
        </p:nvSpPr>
        <p:spPr>
          <a:xfrm>
            <a:off x="3028725" y="1548000"/>
            <a:ext cx="2527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  <p:pic>
        <p:nvPicPr>
          <p:cNvPr id="493" name="Google Shape;4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7025" y="1886800"/>
            <a:ext cx="2934350" cy="29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25" y="1704675"/>
            <a:ext cx="3170500" cy="31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850" y="2151925"/>
            <a:ext cx="2723250" cy="2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idx="4294967295" type="body"/>
          </p:nvPr>
        </p:nvSpPr>
        <p:spPr>
          <a:xfrm>
            <a:off x="716675" y="1284250"/>
            <a:ext cx="76047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gentrification?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“The process whereby the character of a poor urban area is changed by wealthier people moving in, improving housing, and attracting new businesses, typically displacing current inhabitants in the process.”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impact does it have on our neighborhoods?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Schools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Home prices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Quality of life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policy changes can we make to reduce these negative effects?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Prohibit large scale development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Reduce/freeze </a:t>
            </a:r>
            <a:r>
              <a:rPr lang="en" sz="1700"/>
              <a:t>property</a:t>
            </a:r>
            <a:r>
              <a:rPr lang="en" sz="1700"/>
              <a:t> taxes for long-term residents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ctrTitle"/>
          </p:nvPr>
        </p:nvSpPr>
        <p:spPr>
          <a:xfrm>
            <a:off x="803650" y="404675"/>
            <a:ext cx="16773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Plan</a:t>
            </a:r>
            <a:endParaRPr/>
          </a:p>
        </p:txBody>
      </p:sp>
      <p:sp>
        <p:nvSpPr>
          <p:cNvPr id="409" name="Google Shape;409;p37"/>
          <p:cNvSpPr txBox="1"/>
          <p:nvPr>
            <p:ph idx="4294967295" type="body"/>
          </p:nvPr>
        </p:nvSpPr>
        <p:spPr>
          <a:xfrm>
            <a:off x="713250" y="1248950"/>
            <a:ext cx="77175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1: Clean the data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2: Cluster the data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3: Program the algorithm which performs the circuit walk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4: Interpret the meaning of the steps in the circuit walk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5: Determine policy recommendations based on these interpretations</a:t>
            </a:r>
            <a:endParaRPr sz="1700"/>
          </a:p>
        </p:txBody>
      </p:sp>
      <p:pic>
        <p:nvPicPr>
          <p:cNvPr id="410" name="Google Shape;4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438" y="3424100"/>
            <a:ext cx="1549125" cy="15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idx="4294967295" type="body"/>
          </p:nvPr>
        </p:nvSpPr>
        <p:spPr>
          <a:xfrm>
            <a:off x="713325" y="1362850"/>
            <a:ext cx="7564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5-year period </a:t>
            </a:r>
            <a:r>
              <a:rPr lang="en" sz="1700"/>
              <a:t>aggregate</a:t>
            </a:r>
            <a:r>
              <a:rPr lang="en" sz="1700"/>
              <a:t> survey data at the neighborhood </a:t>
            </a:r>
            <a:r>
              <a:rPr lang="en" sz="1700"/>
              <a:t>level for</a:t>
            </a:r>
            <a:r>
              <a:rPr lang="en" sz="1700"/>
              <a:t> the state of Colorado (2006-2010,2010-2015,2015-2019)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Columns related to gentrification: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Average income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Highest level of education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Demographic breakdown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Something to keep in mind: these variables all use different scales for their values</a:t>
            </a:r>
            <a:endParaRPr sz="1700"/>
          </a:p>
        </p:txBody>
      </p:sp>
      <p:sp>
        <p:nvSpPr>
          <p:cNvPr id="416" name="Google Shape;416;p38"/>
          <p:cNvSpPr txBox="1"/>
          <p:nvPr>
            <p:ph idx="4294967295" type="title"/>
          </p:nvPr>
        </p:nvSpPr>
        <p:spPr>
          <a:xfrm>
            <a:off x="713325" y="430175"/>
            <a:ext cx="4254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idx="3" type="ctrTitle"/>
          </p:nvPr>
        </p:nvSpPr>
        <p:spPr>
          <a:xfrm>
            <a:off x="791725" y="463242"/>
            <a:ext cx="37548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Hierarchical</a:t>
            </a:r>
            <a:r>
              <a:rPr lang="en" sz="2800"/>
              <a:t> </a:t>
            </a:r>
            <a:r>
              <a:rPr lang="en" sz="2800"/>
              <a:t>Clustering</a:t>
            </a:r>
            <a:endParaRPr sz="2800"/>
          </a:p>
        </p:txBody>
      </p:sp>
      <p:pic>
        <p:nvPicPr>
          <p:cNvPr id="422" name="Google Shape;422;p39"/>
          <p:cNvPicPr preferRelativeResize="0"/>
          <p:nvPr/>
        </p:nvPicPr>
        <p:blipFill rotWithShape="1">
          <a:blip r:embed="rId3">
            <a:alphaModFix/>
          </a:blip>
          <a:srcRect b="2999" l="0" r="6881" t="11303"/>
          <a:stretch/>
        </p:blipFill>
        <p:spPr>
          <a:xfrm>
            <a:off x="-142450" y="1758200"/>
            <a:ext cx="3174174" cy="23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112" y="1482925"/>
            <a:ext cx="3345774" cy="267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900" y="1482925"/>
            <a:ext cx="3345834" cy="267662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9"/>
          <p:cNvSpPr txBox="1"/>
          <p:nvPr>
            <p:ph idx="4294967295" type="title"/>
          </p:nvPr>
        </p:nvSpPr>
        <p:spPr>
          <a:xfrm>
            <a:off x="941986" y="1196000"/>
            <a:ext cx="1005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2006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426" name="Google Shape;426;p39"/>
          <p:cNvSpPr txBox="1"/>
          <p:nvPr>
            <p:ph idx="4294967295" type="title"/>
          </p:nvPr>
        </p:nvSpPr>
        <p:spPr>
          <a:xfrm>
            <a:off x="4069361" y="1196000"/>
            <a:ext cx="1005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2010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427" name="Google Shape;427;p39"/>
          <p:cNvSpPr txBox="1"/>
          <p:nvPr>
            <p:ph idx="4294967295" type="title"/>
          </p:nvPr>
        </p:nvSpPr>
        <p:spPr>
          <a:xfrm>
            <a:off x="7037173" y="1196000"/>
            <a:ext cx="1005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2015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433" name="Google Shape;433;p40"/>
          <p:cNvPicPr preferRelativeResize="0"/>
          <p:nvPr/>
        </p:nvPicPr>
        <p:blipFill rotWithShape="1">
          <a:blip r:embed="rId3">
            <a:alphaModFix/>
          </a:blip>
          <a:srcRect b="14795" l="11200" r="26229" t="9446"/>
          <a:stretch/>
        </p:blipFill>
        <p:spPr>
          <a:xfrm>
            <a:off x="83550" y="1943950"/>
            <a:ext cx="2814925" cy="2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0"/>
          <p:cNvSpPr txBox="1"/>
          <p:nvPr>
            <p:ph idx="4294967295" type="title"/>
          </p:nvPr>
        </p:nvSpPr>
        <p:spPr>
          <a:xfrm>
            <a:off x="1005725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2006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35" name="Google Shape;435;p40"/>
          <p:cNvPicPr preferRelativeResize="0"/>
          <p:nvPr/>
        </p:nvPicPr>
        <p:blipFill rotWithShape="1">
          <a:blip r:embed="rId4">
            <a:alphaModFix/>
          </a:blip>
          <a:srcRect b="17591" l="12374" r="25908" t="10953"/>
          <a:stretch/>
        </p:blipFill>
        <p:spPr>
          <a:xfrm>
            <a:off x="3181712" y="1969838"/>
            <a:ext cx="2780525" cy="23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0"/>
          <p:cNvSpPr txBox="1"/>
          <p:nvPr>
            <p:ph idx="4294967295" type="title"/>
          </p:nvPr>
        </p:nvSpPr>
        <p:spPr>
          <a:xfrm>
            <a:off x="4193963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2010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37" name="Google Shape;437;p40"/>
          <p:cNvPicPr preferRelativeResize="0"/>
          <p:nvPr/>
        </p:nvPicPr>
        <p:blipFill rotWithShape="1">
          <a:blip r:embed="rId5">
            <a:alphaModFix/>
          </a:blip>
          <a:srcRect b="12582" l="10444" r="26563" t="10836"/>
          <a:stretch/>
        </p:blipFill>
        <p:spPr>
          <a:xfrm>
            <a:off x="5961225" y="1969850"/>
            <a:ext cx="2780500" cy="246577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0"/>
          <p:cNvSpPr txBox="1"/>
          <p:nvPr>
            <p:ph idx="4294967295" type="title"/>
          </p:nvPr>
        </p:nvSpPr>
        <p:spPr>
          <a:xfrm>
            <a:off x="6973463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2015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idx="4294967295" type="title"/>
          </p:nvPr>
        </p:nvSpPr>
        <p:spPr>
          <a:xfrm>
            <a:off x="810893" y="353075"/>
            <a:ext cx="4015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Circuits Mean?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41"/>
          <p:cNvSpPr txBox="1"/>
          <p:nvPr>
            <p:ph idx="4294967295" type="body"/>
          </p:nvPr>
        </p:nvSpPr>
        <p:spPr>
          <a:xfrm>
            <a:off x="713325" y="1362850"/>
            <a:ext cx="75642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see where people are going and where they are going.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us, we are looking at which of the lower income </a:t>
            </a:r>
            <a:r>
              <a:rPr lang="en" sz="1700"/>
              <a:t>neighborhoods</a:t>
            </a:r>
            <a:r>
              <a:rPr lang="en" sz="1700"/>
              <a:t> are being overtaken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Example:</a:t>
            </a:r>
            <a:endParaRPr sz="1700"/>
          </a:p>
        </p:txBody>
      </p:sp>
      <p:grpSp>
        <p:nvGrpSpPr>
          <p:cNvPr id="445" name="Google Shape;445;p41"/>
          <p:cNvGrpSpPr/>
          <p:nvPr/>
        </p:nvGrpSpPr>
        <p:grpSpPr>
          <a:xfrm>
            <a:off x="289825" y="2687200"/>
            <a:ext cx="1905600" cy="1267500"/>
            <a:chOff x="471600" y="2687200"/>
            <a:chExt cx="1905600" cy="1267500"/>
          </a:xfrm>
        </p:grpSpPr>
        <p:sp>
          <p:nvSpPr>
            <p:cNvPr id="446" name="Google Shape;446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41"/>
          <p:cNvGrpSpPr/>
          <p:nvPr/>
        </p:nvGrpSpPr>
        <p:grpSpPr>
          <a:xfrm>
            <a:off x="2506725" y="2687200"/>
            <a:ext cx="1905600" cy="1267500"/>
            <a:chOff x="471600" y="2687200"/>
            <a:chExt cx="1905600" cy="1267500"/>
          </a:xfrm>
        </p:grpSpPr>
        <p:sp>
          <p:nvSpPr>
            <p:cNvPr id="452" name="Google Shape;452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1"/>
          <p:cNvGrpSpPr/>
          <p:nvPr/>
        </p:nvGrpSpPr>
        <p:grpSpPr>
          <a:xfrm>
            <a:off x="4770900" y="2687200"/>
            <a:ext cx="1905600" cy="1267500"/>
            <a:chOff x="471600" y="2687200"/>
            <a:chExt cx="1905600" cy="1267500"/>
          </a:xfrm>
        </p:grpSpPr>
        <p:sp>
          <p:nvSpPr>
            <p:cNvPr id="458" name="Google Shape;458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41"/>
          <p:cNvGrpSpPr/>
          <p:nvPr/>
        </p:nvGrpSpPr>
        <p:grpSpPr>
          <a:xfrm>
            <a:off x="7013650" y="2687200"/>
            <a:ext cx="1905600" cy="1267500"/>
            <a:chOff x="471600" y="2687200"/>
            <a:chExt cx="1905600" cy="1267500"/>
          </a:xfrm>
        </p:grpSpPr>
        <p:sp>
          <p:nvSpPr>
            <p:cNvPr id="464" name="Google Shape;464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9" name="Google Shape;469;p41"/>
          <p:cNvCxnSpPr/>
          <p:nvPr/>
        </p:nvCxnSpPr>
        <p:spPr>
          <a:xfrm>
            <a:off x="2241425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41"/>
          <p:cNvCxnSpPr/>
          <p:nvPr/>
        </p:nvCxnSpPr>
        <p:spPr>
          <a:xfrm>
            <a:off x="4458313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41"/>
          <p:cNvCxnSpPr/>
          <p:nvPr/>
        </p:nvCxnSpPr>
        <p:spPr>
          <a:xfrm>
            <a:off x="6723125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41"/>
          <p:cNvSpPr txBox="1"/>
          <p:nvPr>
            <p:ph idx="4294967295" type="title"/>
          </p:nvPr>
        </p:nvSpPr>
        <p:spPr>
          <a:xfrm>
            <a:off x="864625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3" name="Google Shape;473;p41"/>
          <p:cNvSpPr txBox="1"/>
          <p:nvPr>
            <p:ph idx="4294967295" type="title"/>
          </p:nvPr>
        </p:nvSpPr>
        <p:spPr>
          <a:xfrm>
            <a:off x="3081525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4" name="Google Shape;474;p41"/>
          <p:cNvSpPr txBox="1"/>
          <p:nvPr>
            <p:ph idx="4294967295" type="title"/>
          </p:nvPr>
        </p:nvSpPr>
        <p:spPr>
          <a:xfrm>
            <a:off x="5345700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5" name="Google Shape;475;p41"/>
          <p:cNvSpPr txBox="1"/>
          <p:nvPr>
            <p:ph idx="4294967295" type="title"/>
          </p:nvPr>
        </p:nvSpPr>
        <p:spPr>
          <a:xfrm>
            <a:off x="7588450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>
            <p:ph type="title"/>
          </p:nvPr>
        </p:nvSpPr>
        <p:spPr>
          <a:xfrm>
            <a:off x="796850" y="265275"/>
            <a:ext cx="40452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Anticipated Results</a:t>
            </a:r>
            <a:endParaRPr sz="2800"/>
          </a:p>
        </p:txBody>
      </p:sp>
      <p:sp>
        <p:nvSpPr>
          <p:cNvPr id="481" name="Google Shape;481;p42"/>
          <p:cNvSpPr txBox="1"/>
          <p:nvPr>
            <p:ph idx="4294967295" type="body"/>
          </p:nvPr>
        </p:nvSpPr>
        <p:spPr>
          <a:xfrm>
            <a:off x="698600" y="1569475"/>
            <a:ext cx="6778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cluster our data in such a way that the clusters themselves also have meaning.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</a:t>
            </a:r>
            <a:r>
              <a:rPr lang="en"/>
              <a:t>circuits</a:t>
            </a:r>
            <a:r>
              <a:rPr lang="en"/>
              <a:t> to express the process of a neighborhood being gentrified by showing the steps of </a:t>
            </a:r>
            <a:r>
              <a:rPr lang="en"/>
              <a:t>people</a:t>
            </a:r>
            <a:r>
              <a:rPr lang="en"/>
              <a:t> moving in and 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seeing these steps laid out, we can introduce policy to combat the negative effects of gentrification.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idx="18" type="ctrTitle"/>
          </p:nvPr>
        </p:nvSpPr>
        <p:spPr>
          <a:xfrm>
            <a:off x="795670" y="3953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87" name="Google Shape;487;p43"/>
          <p:cNvSpPr txBox="1"/>
          <p:nvPr>
            <p:ph idx="4294967295" type="body"/>
          </p:nvPr>
        </p:nvSpPr>
        <p:spPr>
          <a:xfrm>
            <a:off x="698600" y="1569475"/>
            <a:ext cx="6778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D. P. 7 policies that could prevent gentrification. Shelterforce. </a:t>
            </a:r>
            <a:r>
              <a:rPr lang="en" sz="1000"/>
              <a:t>(2021, October 18) </a:t>
            </a:r>
            <a:r>
              <a:rPr lang="en" sz="1000"/>
              <a:t>Retrieved November 9, 2021, 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https://shelterforce.org/2014/05/23/7_policies_that_could_prevent_gentrification/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(2006-2010).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https://www.denvergov.org/opendata/dataset/city-and-county-of-denver-american-community-survey-nbrhd-2006-2010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(2010-2014).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https://www.denvergov.org/opendata/dataset/city-and-county-of-denver-american-community-survey-nbrhd-2010-2014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(2015-2019).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https://www.denvergov.org/opendata/dataset/american-community-survey-nbrhd-2015-2019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Statistical neighborhoods.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https://www.denvergov.org/opendata/dataset/city-and-county-of-denver-statistical-neighborhoods</a:t>
            </a:r>
            <a:r>
              <a:rPr lang="en" sz="1000"/>
              <a:t>.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