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Fira Sans Extra Condensed Medium"/>
      <p:regular r:id="rId18"/>
      <p:bold r:id="rId19"/>
      <p:italic r:id="rId20"/>
      <p:boldItalic r:id="rId21"/>
    </p:embeddedFont>
    <p:embeddedFont>
      <p:font typeface="Pathway Gothic One"/>
      <p:regular r:id="rId22"/>
    </p:embeddedFont>
    <p:embeddedFont>
      <p:font typeface="Catamaran Light"/>
      <p:regular r:id="rId23"/>
      <p:bold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F9F3C2-EFC3-45C0-AD8D-FC14E081910D}">
  <a:tblStyle styleId="{91F9F3C2-EFC3-45C0-AD8D-FC14E0819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PathwayGothicOne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CatamaranLight-bold.fntdata"/><Relationship Id="rId23" Type="http://schemas.openxmlformats.org/officeDocument/2006/relationships/font" Target="fonts/Catamaran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c26d9f5e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fc26d9f5e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08326356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008326356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083263563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08326356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08326356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08326356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c26d9f5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c26d9f5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2e350061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2e350061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0cf1ef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0cf1ef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0832635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0832635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2e35006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2e35006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2e350061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02e350061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2" type="title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3" type="ctrTitle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5" type="title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/>
          <p:nvPr>
            <p:ph idx="6" type="ctrTitle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8" type="title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9" type="ctrTitle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3" type="subTitle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14" type="title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5" type="ctrTitle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6" type="subTitle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17" type="title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5"/>
          <p:cNvSpPr txBox="1"/>
          <p:nvPr>
            <p:ph idx="2" type="ctrTitle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5"/>
          <p:cNvSpPr txBox="1"/>
          <p:nvPr>
            <p:ph idx="4" type="ctrTitle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5"/>
          <p:cNvSpPr txBox="1"/>
          <p:nvPr>
            <p:ph idx="6" type="ctrTitle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5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01">
  <p:cSld name="CUSTOM_27_1_1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6"/>
          <p:cNvSpPr txBox="1"/>
          <p:nvPr>
            <p:ph idx="2" type="ctrTitle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6"/>
          <p:cNvSpPr txBox="1"/>
          <p:nvPr>
            <p:ph idx="4" type="ctrTitle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6" type="ctrTitle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7" type="subTitle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ctrTitle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3" type="subTitle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7"/>
          <p:cNvSpPr txBox="1"/>
          <p:nvPr>
            <p:ph idx="4" type="ctrTitle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idx="5" type="subTitle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1">
  <p:cSld name="CUSTOM_14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1">
  <p:cSld name="CUSTOM_16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flipH="1" rot="-5400000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2">
  <p:cSld name="CUSTOM_16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flipH="1" rot="-5400000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2"/>
          <p:cNvSpPr txBox="1"/>
          <p:nvPr>
            <p:ph idx="2" type="ctrTitle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22"/>
          <p:cNvSpPr txBox="1"/>
          <p:nvPr>
            <p:ph idx="4" type="ctrTitle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2"/>
          <p:cNvSpPr txBox="1"/>
          <p:nvPr>
            <p:ph idx="6" type="ctrTitle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7" type="subTitle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2"/>
          <p:cNvSpPr txBox="1"/>
          <p:nvPr>
            <p:ph idx="8" type="ctrTitle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22"/>
          <p:cNvSpPr txBox="1"/>
          <p:nvPr>
            <p:ph idx="9" type="subTitle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2"/>
          <p:cNvSpPr txBox="1"/>
          <p:nvPr>
            <p:ph idx="13" type="ctrTitle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2"/>
          <p:cNvSpPr txBox="1"/>
          <p:nvPr>
            <p:ph idx="14" type="subTitle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9" name="Google Shape;139;p22"/>
          <p:cNvSpPr txBox="1"/>
          <p:nvPr>
            <p:ph idx="15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CUSTOM_3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flipH="1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">
  <p:cSld name="CUSTOM_3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3">
  <p:cSld name="CUSTOM_3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rot="10800000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01">
  <p:cSld name="CUSTOM_3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" name="Google Shape;153;p26"/>
          <p:cNvSpPr txBox="1"/>
          <p:nvPr>
            <p:ph idx="2" type="subTitle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" name="Google Shape;154;p26"/>
          <p:cNvSpPr txBox="1"/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6"/>
          <p:cNvSpPr txBox="1"/>
          <p:nvPr>
            <p:ph idx="3" type="ctrTitle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6"/>
          <p:cNvSpPr txBox="1"/>
          <p:nvPr>
            <p:ph idx="4" type="subTitle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26"/>
          <p:cNvSpPr txBox="1"/>
          <p:nvPr>
            <p:ph idx="5" type="ctrTitle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6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2">
  <p:cSld name="CUSTOM_34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2" name="Google Shape;162;p27"/>
          <p:cNvSpPr txBox="1"/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subTitle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4" name="Google Shape;164;p27"/>
          <p:cNvSpPr txBox="1"/>
          <p:nvPr>
            <p:ph idx="3" type="ctrTitle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ctrTitle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1_1_2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0" name="Google Shape;170;p28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4" name="Google Shape;174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9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77" name="Google Shape;17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9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0" name="Google Shape;180;p29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29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5" name="Google Shape;185;p29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" name="Google Shape;188;p29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89" name="Google Shape;189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2" name="Google Shape;192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9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5" name="Google Shape;195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198" name="Google Shape;198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9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0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204" name="Google Shape;204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30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207" name="Google Shape;207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30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210" name="Google Shape;210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30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213" name="Google Shape;213;p30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214" name="Google Shape;214;p30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30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217" name="Google Shape;217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30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220" name="Google Shape;220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" name="Google Shape;222;p30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224" name="Google Shape;224;p30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225" name="Google Shape;225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35" name="Google Shape;235;p3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38" name="Google Shape;238;p3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41" name="Google Shape;241;p3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44" name="Google Shape;244;p3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47" name="Google Shape;247;p3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50" name="Google Shape;250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53" name="Google Shape;253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56" name="Google Shape;256;p3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3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62" name="Google Shape;262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32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270" name="Google Shape;270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273" name="Google Shape;273;p3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276" name="Google Shape;276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32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279" name="Google Shape;279;p3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32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282" name="Google Shape;282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32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285" name="Google Shape;285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2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288" name="Google Shape;288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2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291" name="Google Shape;29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2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294" name="Google Shape;294;p32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32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296" name="Google Shape;296;p32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" name="Google Shape;297;p32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298" name="Google Shape;298;p32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" name="Google Shape;300;p32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01" name="Google Shape;301;p32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2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3" name="Google Shape;303;p32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04" name="Google Shape;304;p32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2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6" name="Google Shape;306;p32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07" name="Google Shape;307;p32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2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3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311" name="Google Shape;311;p33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312" name="Google Shape;312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13" name="Google Shape;313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16" name="Google Shape;316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19" name="Google Shape;319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1" name="Google Shape;321;p33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322" name="Google Shape;322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3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325" name="Google Shape;325;p33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326" name="Google Shape;326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27" name="Google Shape;327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30" name="Google Shape;330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2" name="Google Shape;332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33" name="Google Shape;333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33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33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3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42" name="Google Shape;342;p3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3" name="Google Shape;343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5" name="Google Shape;345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7" name="Google Shape;347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50" name="Google Shape;350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3" name="Google Shape;353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5" name="Google Shape;355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6" name="Google Shape;356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8" name="Google Shape;358;p3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9" name="Google Shape;359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61" name="Google Shape;361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" name="Google Shape;362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3" name="Google Shape;363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6" name="Google Shape;366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9" name="Google Shape;369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72" name="Google Shape;372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4" name="Google Shape;374;p3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5" name="Google Shape;375;p3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8" name="Google Shape;378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81" name="Google Shape;381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4" name="Google Shape;384;p3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7" name="Google Shape;387;p3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90" name="Google Shape;390;p3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ctrTitle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3">
  <p:cSld name="TITLE_ONLY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title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helterforce.org/2014/05/23/7_policies_that_could_prevent_gentrification/" TargetMode="External"/><Relationship Id="rId4" Type="http://schemas.openxmlformats.org/officeDocument/2006/relationships/hyperlink" Target="https://www.huduser.gov/portal/sites/default/files/pdf/DisplacementReport.pdf" TargetMode="External"/><Relationship Id="rId5" Type="http://schemas.openxmlformats.org/officeDocument/2006/relationships/hyperlink" Target="https://www.denvergov.org/opendata/dataset/city-and-county-of-denver-american-community-survey-nbrhd-2006-2010" TargetMode="External"/><Relationship Id="rId6" Type="http://schemas.openxmlformats.org/officeDocument/2006/relationships/hyperlink" Target="https://www.denvergov.org/opendata/dataset/city-and-county-of-denver-american-community-survey-nbrhd-2010-2014" TargetMode="External"/><Relationship Id="rId7" Type="http://schemas.openxmlformats.org/officeDocument/2006/relationships/hyperlink" Target="https://www.denvergov.org/opendata/dataset/american-community-survey-nbrhd-2015-2019" TargetMode="External"/><Relationship Id="rId8" Type="http://schemas.openxmlformats.org/officeDocument/2006/relationships/hyperlink" Target="https://www.denvergov.org/opendata/dataset/city-and-county-of-denver-statistical-neighborhood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4.png"/><Relationship Id="rId10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Circuit Less Travelled: A Path of Gentrification Through Colorado Neighborhoods</a:t>
            </a:r>
            <a:endParaRPr sz="3000"/>
          </a:p>
        </p:txBody>
      </p:sp>
      <p:sp>
        <p:nvSpPr>
          <p:cNvPr id="397" name="Google Shape;397;p35"/>
          <p:cNvSpPr txBox="1"/>
          <p:nvPr>
            <p:ph idx="1" type="subTitle"/>
          </p:nvPr>
        </p:nvSpPr>
        <p:spPr>
          <a:xfrm>
            <a:off x="973025" y="3013550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Weston Grewe and Angela Morrison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/>
          <p:nvPr>
            <p:ph idx="18" type="ctrTitle"/>
          </p:nvPr>
        </p:nvSpPr>
        <p:spPr>
          <a:xfrm>
            <a:off x="795670" y="3953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04" name="Google Shape;504;p44"/>
          <p:cNvSpPr txBox="1"/>
          <p:nvPr>
            <p:ph idx="4294967295" type="body"/>
          </p:nvPr>
        </p:nvSpPr>
        <p:spPr>
          <a:xfrm>
            <a:off x="698600" y="1569475"/>
            <a:ext cx="6778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D. P. 7 policies that could prevent gentrification. Shelterforce. </a:t>
            </a:r>
            <a:r>
              <a:rPr lang="en" sz="1000"/>
              <a:t>(2021, October 18) </a:t>
            </a:r>
            <a:r>
              <a:rPr lang="en" sz="1000"/>
              <a:t>Retrieved November 9, 2021, 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https://shelterforce.org/2014/05/23/7_policies_that_could_prevent_gentrification/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Displacement of lower-income families in urban areas report. (n.d.). Retrieved November 30, 2021, from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https://www.huduser.gov/portal/sites/default/files/pdf/DisplacementReport.pdf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(2006-2010).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https://www.denvergov.org/opendata/dataset/city-and-county-of-denver-american-community-survey-nbrhd-2006-2010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(2010-2014).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https://www.denvergov.org/opendata/dataset/city-and-county-of-denver-american-community-survey-nbrhd-2010-2014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(2015-2019).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https://www.denvergov.org/opendata/dataset/american-community-survey-nbrhd-2015-2019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Statistical neighborhoods.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https://www.denvergov.org/opendata/dataset/city-and-county-of-denver-statistical-neighborhoods</a:t>
            </a:r>
            <a:r>
              <a:rPr lang="en" sz="1000"/>
              <a:t>.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>
            <p:ph idx="4294967295" type="subTitle"/>
          </p:nvPr>
        </p:nvSpPr>
        <p:spPr>
          <a:xfrm>
            <a:off x="3308250" y="2508250"/>
            <a:ext cx="2527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  <p:pic>
        <p:nvPicPr>
          <p:cNvPr id="510" name="Google Shape;5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700" y="574500"/>
            <a:ext cx="3170500" cy="31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04800" y="741550"/>
            <a:ext cx="3003450" cy="30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idx="4294967295" type="body"/>
          </p:nvPr>
        </p:nvSpPr>
        <p:spPr>
          <a:xfrm>
            <a:off x="716675" y="1284250"/>
            <a:ext cx="76047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gentrification?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“The process whereby the character of a poor urban area is changed by wealthier people moving in, improving housing, and attracting new businesses, typically displacing current inhabitants in the process.”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impact does it have on our neighborhoods?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Schools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Home prices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Quality of life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policy changes can we make to reduce these negative effects?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Prohibit large scale development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Reduce/freeze </a:t>
            </a:r>
            <a:r>
              <a:rPr lang="en" sz="1700"/>
              <a:t>property</a:t>
            </a:r>
            <a:r>
              <a:rPr lang="en" sz="1700"/>
              <a:t> taxes for long-term residents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idx="4294967295" type="body"/>
          </p:nvPr>
        </p:nvSpPr>
        <p:spPr>
          <a:xfrm>
            <a:off x="713325" y="1362850"/>
            <a:ext cx="7564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5-year period </a:t>
            </a:r>
            <a:r>
              <a:rPr lang="en" sz="1700"/>
              <a:t>aggregate</a:t>
            </a:r>
            <a:r>
              <a:rPr lang="en" sz="1700"/>
              <a:t> survey data at the neighborhood </a:t>
            </a:r>
            <a:r>
              <a:rPr lang="en" sz="1700"/>
              <a:t>level for</a:t>
            </a:r>
            <a:r>
              <a:rPr lang="en" sz="1700"/>
              <a:t> the state of Colorado (2006-2010,2010-2015,2015-2019)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Columns related to gentrification: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Average income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Highest level of education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Demographic breakdown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Something to keep in mind: these variables all use different scales for their values</a:t>
            </a:r>
            <a:endParaRPr sz="1700"/>
          </a:p>
        </p:txBody>
      </p:sp>
      <p:sp>
        <p:nvSpPr>
          <p:cNvPr id="409" name="Google Shape;409;p37"/>
          <p:cNvSpPr txBox="1"/>
          <p:nvPr>
            <p:ph idx="4294967295" type="title"/>
          </p:nvPr>
        </p:nvSpPr>
        <p:spPr>
          <a:xfrm>
            <a:off x="713325" y="430175"/>
            <a:ext cx="4254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415" name="Google Shape;415;p38"/>
          <p:cNvSpPr txBox="1"/>
          <p:nvPr>
            <p:ph idx="4294967295" type="title"/>
          </p:nvPr>
        </p:nvSpPr>
        <p:spPr>
          <a:xfrm>
            <a:off x="1047400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2006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6" name="Google Shape;416;p38"/>
          <p:cNvSpPr txBox="1"/>
          <p:nvPr>
            <p:ph idx="4294967295" type="title"/>
          </p:nvPr>
        </p:nvSpPr>
        <p:spPr>
          <a:xfrm>
            <a:off x="4081463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7" name="Google Shape;417;p38"/>
          <p:cNvSpPr txBox="1"/>
          <p:nvPr>
            <p:ph idx="4294967295" type="title"/>
          </p:nvPr>
        </p:nvSpPr>
        <p:spPr>
          <a:xfrm>
            <a:off x="7058938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2015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18" name="Google Shape;4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5338"/>
            <a:ext cx="3205450" cy="1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225" y="2364450"/>
            <a:ext cx="3205450" cy="193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3150" y="2348909"/>
            <a:ext cx="3205450" cy="196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/>
          <p:nvPr>
            <p:ph idx="4" type="ctrTitle"/>
          </p:nvPr>
        </p:nvSpPr>
        <p:spPr>
          <a:xfrm>
            <a:off x="3521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the Clusters</a:t>
            </a:r>
            <a:endParaRPr/>
          </a:p>
        </p:txBody>
      </p:sp>
      <p:sp>
        <p:nvSpPr>
          <p:cNvPr id="426" name="Google Shape;426;p39"/>
          <p:cNvSpPr txBox="1"/>
          <p:nvPr>
            <p:ph idx="4294967295" type="title"/>
          </p:nvPr>
        </p:nvSpPr>
        <p:spPr>
          <a:xfrm>
            <a:off x="6743525" y="153940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2006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427" name="Google Shape;427;p39"/>
          <p:cNvGraphicFramePr/>
          <p:nvPr/>
        </p:nvGraphicFramePr>
        <p:xfrm>
          <a:off x="260525" y="14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{91F9F3C2-EFC3-45C0-AD8D-FC14E081910D}</a:tableStyleId>
              </a:tblPr>
              <a:tblGrid>
                <a:gridCol w="1253125"/>
                <a:gridCol w="1253125"/>
                <a:gridCol w="1253125"/>
                <a:gridCol w="1253125"/>
              </a:tblGrid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Cluster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Cluster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Cluster 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Med Income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54,000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27,000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15,000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White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Hispanic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Black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College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Poverty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900" y="1736550"/>
            <a:ext cx="3566175" cy="215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idx="4294967295" type="title"/>
          </p:nvPr>
        </p:nvSpPr>
        <p:spPr>
          <a:xfrm>
            <a:off x="810893" y="353075"/>
            <a:ext cx="4015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Circuits Mean?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" name="Google Shape;434;p40"/>
          <p:cNvSpPr txBox="1"/>
          <p:nvPr>
            <p:ph idx="4294967295" type="body"/>
          </p:nvPr>
        </p:nvSpPr>
        <p:spPr>
          <a:xfrm>
            <a:off x="713325" y="1362850"/>
            <a:ext cx="75642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get an idea of where people are moving.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us, we are looking at which of the lower </a:t>
            </a:r>
            <a:r>
              <a:rPr lang="en" sz="1700"/>
              <a:t>privilege</a:t>
            </a:r>
            <a:r>
              <a:rPr lang="en" sz="1700"/>
              <a:t> </a:t>
            </a:r>
            <a:r>
              <a:rPr lang="en" sz="1700"/>
              <a:t>neighborhoods</a:t>
            </a:r>
            <a:r>
              <a:rPr lang="en" sz="1700"/>
              <a:t> are being impacted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Example:</a:t>
            </a:r>
            <a:endParaRPr sz="1700"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289825" y="2687200"/>
            <a:ext cx="1905600" cy="1267500"/>
            <a:chOff x="471600" y="2687200"/>
            <a:chExt cx="1905600" cy="1267500"/>
          </a:xfrm>
        </p:grpSpPr>
        <p:sp>
          <p:nvSpPr>
            <p:cNvPr id="436" name="Google Shape;436;p40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2506725" y="2687200"/>
            <a:ext cx="1905600" cy="1267500"/>
            <a:chOff x="471600" y="2687200"/>
            <a:chExt cx="1905600" cy="1267500"/>
          </a:xfrm>
        </p:grpSpPr>
        <p:sp>
          <p:nvSpPr>
            <p:cNvPr id="442" name="Google Shape;442;p40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4770900" y="2687200"/>
            <a:ext cx="1905600" cy="1267500"/>
            <a:chOff x="471600" y="2687200"/>
            <a:chExt cx="1905600" cy="1267500"/>
          </a:xfrm>
        </p:grpSpPr>
        <p:sp>
          <p:nvSpPr>
            <p:cNvPr id="448" name="Google Shape;448;p40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40"/>
          <p:cNvGrpSpPr/>
          <p:nvPr/>
        </p:nvGrpSpPr>
        <p:grpSpPr>
          <a:xfrm>
            <a:off x="7013650" y="2687200"/>
            <a:ext cx="1905600" cy="1267500"/>
            <a:chOff x="471600" y="2687200"/>
            <a:chExt cx="1905600" cy="1267500"/>
          </a:xfrm>
        </p:grpSpPr>
        <p:sp>
          <p:nvSpPr>
            <p:cNvPr id="454" name="Google Shape;454;p40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9" name="Google Shape;459;p40"/>
          <p:cNvCxnSpPr/>
          <p:nvPr/>
        </p:nvCxnSpPr>
        <p:spPr>
          <a:xfrm>
            <a:off x="2241425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0"/>
          <p:cNvCxnSpPr/>
          <p:nvPr/>
        </p:nvCxnSpPr>
        <p:spPr>
          <a:xfrm>
            <a:off x="4458313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0"/>
          <p:cNvCxnSpPr/>
          <p:nvPr/>
        </p:nvCxnSpPr>
        <p:spPr>
          <a:xfrm>
            <a:off x="6723125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40"/>
          <p:cNvSpPr txBox="1"/>
          <p:nvPr>
            <p:ph idx="4294967295" type="title"/>
          </p:nvPr>
        </p:nvSpPr>
        <p:spPr>
          <a:xfrm>
            <a:off x="864625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63" name="Google Shape;463;p40"/>
          <p:cNvSpPr txBox="1"/>
          <p:nvPr>
            <p:ph idx="4294967295" type="title"/>
          </p:nvPr>
        </p:nvSpPr>
        <p:spPr>
          <a:xfrm>
            <a:off x="3081525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64" name="Google Shape;464;p40"/>
          <p:cNvSpPr txBox="1"/>
          <p:nvPr>
            <p:ph idx="4294967295" type="title"/>
          </p:nvPr>
        </p:nvSpPr>
        <p:spPr>
          <a:xfrm>
            <a:off x="5345700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65" name="Google Shape;465;p40"/>
          <p:cNvSpPr txBox="1"/>
          <p:nvPr>
            <p:ph idx="4294967295" type="title"/>
          </p:nvPr>
        </p:nvSpPr>
        <p:spPr>
          <a:xfrm>
            <a:off x="7588450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>
            <p:ph type="title"/>
          </p:nvPr>
        </p:nvSpPr>
        <p:spPr>
          <a:xfrm>
            <a:off x="796850" y="265275"/>
            <a:ext cx="40452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2006 to 2010 Circuit Walk</a:t>
            </a:r>
            <a:endParaRPr sz="2800"/>
          </a:p>
        </p:txBody>
      </p:sp>
      <p:sp>
        <p:nvSpPr>
          <p:cNvPr id="471" name="Google Shape;471;p41"/>
          <p:cNvSpPr txBox="1"/>
          <p:nvPr>
            <p:ph type="title"/>
          </p:nvPr>
        </p:nvSpPr>
        <p:spPr>
          <a:xfrm>
            <a:off x="604125" y="236295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2" name="Google Shape;472;p41"/>
          <p:cNvSpPr txBox="1"/>
          <p:nvPr>
            <p:ph type="title"/>
          </p:nvPr>
        </p:nvSpPr>
        <p:spPr>
          <a:xfrm>
            <a:off x="7579725" y="4661125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3" name="Google Shape;473;p41"/>
          <p:cNvSpPr txBox="1"/>
          <p:nvPr>
            <p:ph type="title"/>
          </p:nvPr>
        </p:nvSpPr>
        <p:spPr>
          <a:xfrm>
            <a:off x="2997375" y="236295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4" name="Google Shape;474;p41"/>
          <p:cNvSpPr txBox="1"/>
          <p:nvPr>
            <p:ph type="title"/>
          </p:nvPr>
        </p:nvSpPr>
        <p:spPr>
          <a:xfrm>
            <a:off x="5390625" y="236295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5" name="Google Shape;475;p41"/>
          <p:cNvSpPr txBox="1"/>
          <p:nvPr>
            <p:ph type="title"/>
          </p:nvPr>
        </p:nvSpPr>
        <p:spPr>
          <a:xfrm>
            <a:off x="7579725" y="236295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6" name="Google Shape;476;p41"/>
          <p:cNvSpPr txBox="1"/>
          <p:nvPr>
            <p:ph type="title"/>
          </p:nvPr>
        </p:nvSpPr>
        <p:spPr>
          <a:xfrm>
            <a:off x="573588" y="4661125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4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7" name="Google Shape;477;p41"/>
          <p:cNvSpPr txBox="1"/>
          <p:nvPr>
            <p:ph type="title"/>
          </p:nvPr>
        </p:nvSpPr>
        <p:spPr>
          <a:xfrm>
            <a:off x="3027913" y="4661125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5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8" name="Google Shape;478;p41"/>
          <p:cNvSpPr txBox="1"/>
          <p:nvPr>
            <p:ph type="title"/>
          </p:nvPr>
        </p:nvSpPr>
        <p:spPr>
          <a:xfrm>
            <a:off x="5421163" y="4661125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6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79" name="Google Shape;4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5" y="1001225"/>
            <a:ext cx="2257600" cy="1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800" y="3221475"/>
            <a:ext cx="2219870" cy="1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275" y="1001225"/>
            <a:ext cx="2184737" cy="1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9238" y="916775"/>
            <a:ext cx="2219875" cy="138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938" y="916776"/>
            <a:ext cx="2257600" cy="139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407" y="3244413"/>
            <a:ext cx="2184726" cy="131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3557" y="3228769"/>
            <a:ext cx="2184725" cy="134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6807" y="3220569"/>
            <a:ext cx="2184725" cy="136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1"/>
          <p:nvPr>
            <p:ph idx="4294967295" type="title"/>
          </p:nvPr>
        </p:nvSpPr>
        <p:spPr>
          <a:xfrm>
            <a:off x="719575" y="265275"/>
            <a:ext cx="30939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</a:t>
            </a:r>
            <a:r>
              <a:rPr lang="en"/>
              <a:t>Recommendations</a:t>
            </a:r>
            <a:endParaRPr sz="2800"/>
          </a:p>
        </p:txBody>
      </p:sp>
      <p:sp>
        <p:nvSpPr>
          <p:cNvPr id="492" name="Google Shape;492;p42"/>
          <p:cNvSpPr txBox="1"/>
          <p:nvPr>
            <p:ph idx="4294967295" type="body"/>
          </p:nvPr>
        </p:nvSpPr>
        <p:spPr>
          <a:xfrm>
            <a:off x="719575" y="1337400"/>
            <a:ext cx="7564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Engage and educate existing community residents on tools needed to participate in planning and zoning decisions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Preserve existing affordable housing through property acquisition and rehabilitation of units in disrepair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Establishing by-right development, particularly in conjunction with affordable housing or transit-oriented development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98" name="Google Shape;498;p43"/>
          <p:cNvSpPr txBox="1"/>
          <p:nvPr>
            <p:ph idx="4294967295" type="body"/>
          </p:nvPr>
        </p:nvSpPr>
        <p:spPr>
          <a:xfrm>
            <a:off x="719575" y="1337400"/>
            <a:ext cx="75642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Improve how the circuits are chosen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Shortest steps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Most steps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Incorporate</a:t>
            </a:r>
            <a:r>
              <a:rPr lang="en" sz="1700"/>
              <a:t> geographic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Include other variables related to gentrification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Rent prices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Housing prices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More pointed policy </a:t>
            </a:r>
            <a:r>
              <a:rPr lang="en" sz="1700"/>
              <a:t>recommendations</a:t>
            </a:r>
            <a:r>
              <a:rPr lang="en" sz="1700"/>
              <a:t> based on new circuit paths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