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ira Sans Extra Condensed Medium"/>
      <p:regular r:id="rId13"/>
      <p:bold r:id="rId14"/>
      <p:italic r:id="rId15"/>
      <p:boldItalic r:id="rId16"/>
    </p:embeddedFont>
    <p:embeddedFont>
      <p:font typeface="Pathway Gothic One"/>
      <p:regular r:id="rId17"/>
    </p:embeddedFont>
    <p:embeddedFont>
      <p:font typeface="Catamaran Light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raSansExtraCondensedMedium-regular.fntdata"/><Relationship Id="rId12" Type="http://schemas.openxmlformats.org/officeDocument/2006/relationships/slide" Target="slides/slide7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PathwayGothicOne-regular.fntdata"/><Relationship Id="rId16" Type="http://schemas.openxmlformats.org/officeDocument/2006/relationships/font" Target="fonts/FiraSansExtraCondensedMedium-boldItalic.fntdata"/><Relationship Id="rId19" Type="http://schemas.openxmlformats.org/officeDocument/2006/relationships/font" Target="fonts/CatamaranLight-bold.fntdata"/><Relationship Id="rId18" Type="http://schemas.openxmlformats.org/officeDocument/2006/relationships/font" Target="fonts/Catamaran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08326356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08326356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67998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ctrTitle"/>
          </p:nvPr>
        </p:nvSpPr>
        <p:spPr>
          <a:xfrm>
            <a:off x="803650" y="404675"/>
            <a:ext cx="16773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409" name="Google Shape;409;p37"/>
          <p:cNvSpPr txBox="1"/>
          <p:nvPr>
            <p:ph idx="4294967295" type="body"/>
          </p:nvPr>
        </p:nvSpPr>
        <p:spPr>
          <a:xfrm>
            <a:off x="713250" y="1139725"/>
            <a:ext cx="77175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1: Clean the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2: Cluster the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3: Program the algorithm which performs the circuit walk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4: Interpret the meaning of the steps in the circuit walk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5: Determine policy recommendations based on these interpretations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idx="4294967295" type="body"/>
          </p:nvPr>
        </p:nvSpPr>
        <p:spPr>
          <a:xfrm>
            <a:off x="713325" y="1362850"/>
            <a:ext cx="68436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Median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Median home price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15" name="Google Shape;415;p38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4294967295" type="subTitle"/>
          </p:nvPr>
        </p:nvSpPr>
        <p:spPr>
          <a:xfrm>
            <a:off x="844950" y="1341050"/>
            <a:ext cx="70593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Dealing with the different value scales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Normalizing the values so that each variable is treated equally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does the “distance” between vectors look like?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Squared-Euclidean distance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Hierarchical clustering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K-means clustering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Other options: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Balanced k-means clustering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Clustering without scaling</a:t>
            </a:r>
            <a:endParaRPr sz="1700"/>
          </a:p>
        </p:txBody>
      </p:sp>
      <p:sp>
        <p:nvSpPr>
          <p:cNvPr id="421" name="Google Shape;421;p39"/>
          <p:cNvSpPr txBox="1"/>
          <p:nvPr>
            <p:ph idx="3" type="ctrTitle"/>
          </p:nvPr>
        </p:nvSpPr>
        <p:spPr>
          <a:xfrm>
            <a:off x="791725" y="463242"/>
            <a:ext cx="3754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Clustering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Anticipated Results</a:t>
            </a:r>
            <a:endParaRPr sz="2800"/>
          </a:p>
        </p:txBody>
      </p:sp>
      <p:sp>
        <p:nvSpPr>
          <p:cNvPr id="427" name="Google Shape;427;p40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the transition between neighborhood groups in Colorado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of the circuit walk will relate to a movement of people from one neighborhood to another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idx="4294967295" type="subTitle"/>
          </p:nvPr>
        </p:nvSpPr>
        <p:spPr>
          <a:xfrm>
            <a:off x="3028725" y="154800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850" y="2367900"/>
            <a:ext cx="1640975" cy="1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