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Fira Sans Extra Condensed Medium"/>
      <p:regular r:id="rId19"/>
      <p:bold r:id="rId20"/>
      <p:italic r:id="rId21"/>
      <p:boldItalic r:id="rId22"/>
    </p:embeddedFont>
    <p:embeddedFont>
      <p:font typeface="Pathway Gothic One"/>
      <p:regular r:id="rId23"/>
    </p:embeddedFont>
    <p:embeddedFont>
      <p:font typeface="Catamaran Light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E3D497-6024-4821-BDD6-90145FCC8505}">
  <a:tblStyle styleId="{C9E3D497-6024-4821-BDD6-90145FCC8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CatamaranLight-regular.fntdata"/><Relationship Id="rId23" Type="http://schemas.openxmlformats.org/officeDocument/2006/relationships/font" Target="fonts/PathwayGothic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regular.fntdata"/><Relationship Id="rId25" Type="http://schemas.openxmlformats.org/officeDocument/2006/relationships/font" Target="fonts/CatamaranLight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FiraSansExtraCondensed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66d6cd1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66d6cd1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c26d9f5e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c26d9f5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2e35006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2e35006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0cf1ef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0cf1ef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66d6cd1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66d6cd1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66d6cd1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66d6cd1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helterforce.org/2014/05/23/7_policies_that_could_prevent_gentrification/" TargetMode="External"/><Relationship Id="rId4" Type="http://schemas.openxmlformats.org/officeDocument/2006/relationships/hyperlink" Target="https://www.huduser.gov/portal/sites/default/files/pdf/DisplacementReport.pdf" TargetMode="External"/><Relationship Id="rId5" Type="http://schemas.openxmlformats.org/officeDocument/2006/relationships/hyperlink" Target="https://www.denvergov.org/opendata/dataset/city-and-county-of-denver-american-community-survey-nbrhd-2006-2010" TargetMode="External"/><Relationship Id="rId6" Type="http://schemas.openxmlformats.org/officeDocument/2006/relationships/hyperlink" Target="https://www.denvergov.org/opendata/dataset/city-and-county-of-denver-american-community-survey-nbrhd-2010-2014" TargetMode="External"/><Relationship Id="rId7" Type="http://schemas.openxmlformats.org/officeDocument/2006/relationships/hyperlink" Target="https://www.denvergov.org/opendata/dataset/american-community-survey-nbrhd-2015-2019" TargetMode="External"/><Relationship Id="rId8" Type="http://schemas.openxmlformats.org/officeDocument/2006/relationships/hyperlink" Target="https://www.denvergov.org/opendata/dataset/city-and-county-of-denver-statistical-neighborhoo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550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/>
          <p:nvPr>
            <p:ph type="title"/>
          </p:nvPr>
        </p:nvSpPr>
        <p:spPr>
          <a:xfrm>
            <a:off x="796850" y="265275"/>
            <a:ext cx="6051000" cy="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2006 to 2010 Circuit Walk </a:t>
            </a:r>
            <a:r>
              <a:rPr lang="en" sz="2800"/>
              <a:t>with</a:t>
            </a:r>
            <a:r>
              <a:rPr lang="en" sz="2800"/>
              <a:t> Geographic Data</a:t>
            </a:r>
            <a:endParaRPr sz="2800"/>
          </a:p>
        </p:txBody>
      </p:sp>
      <p:sp>
        <p:nvSpPr>
          <p:cNvPr id="505" name="Google Shape;505;p44"/>
          <p:cNvSpPr txBox="1"/>
          <p:nvPr>
            <p:ph type="title"/>
          </p:nvPr>
        </p:nvSpPr>
        <p:spPr>
          <a:xfrm>
            <a:off x="1509175" y="2362950"/>
            <a:ext cx="756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6" name="Google Shape;506;p44"/>
          <p:cNvSpPr txBox="1"/>
          <p:nvPr>
            <p:ph type="title"/>
          </p:nvPr>
        </p:nvSpPr>
        <p:spPr>
          <a:xfrm>
            <a:off x="5681925" y="4583200"/>
            <a:ext cx="756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7" name="Google Shape;507;p44"/>
          <p:cNvSpPr txBox="1"/>
          <p:nvPr>
            <p:ph type="title"/>
          </p:nvPr>
        </p:nvSpPr>
        <p:spPr>
          <a:xfrm>
            <a:off x="4194000" y="2362950"/>
            <a:ext cx="756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8" name="Google Shape;508;p44"/>
          <p:cNvSpPr txBox="1"/>
          <p:nvPr>
            <p:ph type="title"/>
          </p:nvPr>
        </p:nvSpPr>
        <p:spPr>
          <a:xfrm>
            <a:off x="6878825" y="2362950"/>
            <a:ext cx="756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9" name="Google Shape;509;p44"/>
          <p:cNvSpPr txBox="1"/>
          <p:nvPr>
            <p:ph type="title"/>
          </p:nvPr>
        </p:nvSpPr>
        <p:spPr>
          <a:xfrm>
            <a:off x="2607425" y="4583200"/>
            <a:ext cx="7560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10" name="Google Shape;5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75" y="1001225"/>
            <a:ext cx="2257600" cy="1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69" y="1088944"/>
            <a:ext cx="2219850" cy="135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894" y="1085507"/>
            <a:ext cx="2219850" cy="135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1750" y="3226169"/>
            <a:ext cx="2227359" cy="1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45" y="3221470"/>
            <a:ext cx="2273159" cy="13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4"/>
          <p:cNvSpPr/>
          <p:nvPr/>
        </p:nvSpPr>
        <p:spPr>
          <a:xfrm>
            <a:off x="6523225" y="1865675"/>
            <a:ext cx="237300" cy="19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"/>
          <p:cNvSpPr/>
          <p:nvPr/>
        </p:nvSpPr>
        <p:spPr>
          <a:xfrm rot="2240041">
            <a:off x="3763851" y="1733113"/>
            <a:ext cx="281469" cy="19326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2895300" y="3657175"/>
            <a:ext cx="331200" cy="297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5742825" y="4231425"/>
            <a:ext cx="331200" cy="19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idx="18" type="ctrTitle"/>
          </p:nvPr>
        </p:nvSpPr>
        <p:spPr>
          <a:xfrm>
            <a:off x="795670" y="3953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4" name="Google Shape;524;p45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D. P. 7 policies that could prevent gentrification. Shelterforce. </a:t>
            </a:r>
            <a:r>
              <a:rPr lang="en" sz="1000"/>
              <a:t>(2021, October 18) </a:t>
            </a:r>
            <a:r>
              <a:rPr lang="en" sz="1000"/>
              <a:t>Retrieved November 9, 2021,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https://shelterforce.org/2014/05/23/7_policies_that_could_prevent_gentrification/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Displacement of lower-income families in urban areas report. (n.d.). Retrieved November 30, 2021,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https://www.huduser.gov/portal/sites/default/files/pdf/DisplacementReport.pdf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(2006-2010).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https://www.denvergov.org/opendata/dataset/city-and-county-of-denver-american-community-survey-nbrhd-2006-2010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(2010-2014).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https://www.denvergov.org/opendata/dataset/city-and-county-of-denver-american-community-survey-nbrhd-2010-2014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American Community survey NBRHD (2015-2019).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https://www.denvergov.org/opendata/dataset/american-community-survey-nbrhd-2015-2019</a:t>
            </a:r>
            <a:r>
              <a:rPr lang="en" sz="1000"/>
              <a:t>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Denver Open Data Catalog: Statistical neighborhoods. (n.d.). Retrieved November 9, 2021, from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https://www.denvergov.org/opendata/dataset/city-and-county-of-denver-statistical-neighborhoods</a:t>
            </a:r>
            <a:r>
              <a:rPr lang="en" sz="1000"/>
              <a:t>.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/>
          <p:nvPr>
            <p:ph idx="4294967295" type="subTitle"/>
          </p:nvPr>
        </p:nvSpPr>
        <p:spPr>
          <a:xfrm>
            <a:off x="3312338" y="422150"/>
            <a:ext cx="2320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530" name="Google Shape;5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25" y="999450"/>
            <a:ext cx="3170500" cy="3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5850" y="1166500"/>
            <a:ext cx="3003450" cy="30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3275" y="1515925"/>
            <a:ext cx="2918925" cy="29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76047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“The process whereby the character of a poor urban area is changed by wealthier people moving in, improving housing, and attracting new businesses, typically displacing current inhabitants in the process.”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Schools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Home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of life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Prohibit large scale development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Reduce/freeze </a:t>
            </a:r>
            <a:r>
              <a:rPr lang="en" sz="1700"/>
              <a:t>property</a:t>
            </a:r>
            <a:r>
              <a:rPr lang="en" sz="1700"/>
              <a:t> taxes for long-term residents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Average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09" name="Google Shape;409;p37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415" name="Google Shape;415;p38"/>
          <p:cNvSpPr txBox="1"/>
          <p:nvPr>
            <p:ph idx="4294967295" type="title"/>
          </p:nvPr>
        </p:nvSpPr>
        <p:spPr>
          <a:xfrm>
            <a:off x="1047400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6" name="Google Shape;416;p38"/>
          <p:cNvSpPr txBox="1"/>
          <p:nvPr>
            <p:ph idx="4294967295" type="title"/>
          </p:nvPr>
        </p:nvSpPr>
        <p:spPr>
          <a:xfrm>
            <a:off x="4081463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7" name="Google Shape;417;p38"/>
          <p:cNvSpPr txBox="1"/>
          <p:nvPr>
            <p:ph idx="4294967295" type="title"/>
          </p:nvPr>
        </p:nvSpPr>
        <p:spPr>
          <a:xfrm>
            <a:off x="7058938" y="18029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2015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338"/>
            <a:ext cx="3205450" cy="1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225" y="2364450"/>
            <a:ext cx="3205450" cy="193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150" y="2348909"/>
            <a:ext cx="3205450" cy="196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idx="4" type="ctrTitle"/>
          </p:nvPr>
        </p:nvSpPr>
        <p:spPr>
          <a:xfrm>
            <a:off x="3521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Clusters</a:t>
            </a:r>
            <a:endParaRPr/>
          </a:p>
        </p:txBody>
      </p:sp>
      <p:sp>
        <p:nvSpPr>
          <p:cNvPr id="426" name="Google Shape;426;p39"/>
          <p:cNvSpPr txBox="1"/>
          <p:nvPr>
            <p:ph idx="4294967295" type="title"/>
          </p:nvPr>
        </p:nvSpPr>
        <p:spPr>
          <a:xfrm>
            <a:off x="6743525" y="153940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2006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427" name="Google Shape;427;p39"/>
          <p:cNvGraphicFramePr/>
          <p:nvPr/>
        </p:nvGraphicFramePr>
        <p:xfrm>
          <a:off x="260525" y="14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{C9E3D497-6024-4821-BDD6-90145FCC8505}</a:tableStyleId>
              </a:tblPr>
              <a:tblGrid>
                <a:gridCol w="1253125"/>
                <a:gridCol w="1253125"/>
                <a:gridCol w="1253125"/>
                <a:gridCol w="1253125"/>
              </a:tblGrid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Cluster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Med Income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54,000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White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Hispanic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Black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College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Poverty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0" y="1736550"/>
            <a:ext cx="3566175" cy="21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Circuits Mean?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0"/>
          <p:cNvSpPr txBox="1"/>
          <p:nvPr>
            <p:ph idx="4294967295" type="body"/>
          </p:nvPr>
        </p:nvSpPr>
        <p:spPr>
          <a:xfrm>
            <a:off x="713325" y="1362850"/>
            <a:ext cx="7564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get an idea of where people are moving.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us, we are looking at which of the lower </a:t>
            </a:r>
            <a:r>
              <a:rPr lang="en" sz="1700"/>
              <a:t>privilege</a:t>
            </a:r>
            <a:r>
              <a:rPr lang="en" sz="1700"/>
              <a:t> </a:t>
            </a:r>
            <a:r>
              <a:rPr lang="en" sz="1700"/>
              <a:t>neighborhoods</a:t>
            </a:r>
            <a:r>
              <a:rPr lang="en" sz="1700"/>
              <a:t> are being impacted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Example:</a:t>
            </a:r>
            <a:endParaRPr sz="1700"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289825" y="2687200"/>
            <a:ext cx="1905600" cy="1267500"/>
            <a:chOff x="471600" y="2687200"/>
            <a:chExt cx="1905600" cy="1267500"/>
          </a:xfrm>
        </p:grpSpPr>
        <p:sp>
          <p:nvSpPr>
            <p:cNvPr id="436" name="Google Shape;436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506725" y="2687200"/>
            <a:ext cx="1905600" cy="1267500"/>
            <a:chOff x="471600" y="2687200"/>
            <a:chExt cx="1905600" cy="1267500"/>
          </a:xfrm>
        </p:grpSpPr>
        <p:sp>
          <p:nvSpPr>
            <p:cNvPr id="442" name="Google Shape;442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4770900" y="2687200"/>
            <a:ext cx="1905600" cy="1267500"/>
            <a:chOff x="471600" y="2687200"/>
            <a:chExt cx="1905600" cy="1267500"/>
          </a:xfrm>
        </p:grpSpPr>
        <p:sp>
          <p:nvSpPr>
            <p:cNvPr id="448" name="Google Shape;448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0"/>
          <p:cNvGrpSpPr/>
          <p:nvPr/>
        </p:nvGrpSpPr>
        <p:grpSpPr>
          <a:xfrm>
            <a:off x="7013650" y="2687200"/>
            <a:ext cx="1905600" cy="1267500"/>
            <a:chOff x="471600" y="2687200"/>
            <a:chExt cx="1905600" cy="1267500"/>
          </a:xfrm>
        </p:grpSpPr>
        <p:sp>
          <p:nvSpPr>
            <p:cNvPr id="454" name="Google Shape;454;p40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9" name="Google Shape;459;p40"/>
          <p:cNvCxnSpPr/>
          <p:nvPr/>
        </p:nvCxnSpPr>
        <p:spPr>
          <a:xfrm>
            <a:off x="22414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0"/>
          <p:cNvCxnSpPr/>
          <p:nvPr/>
        </p:nvCxnSpPr>
        <p:spPr>
          <a:xfrm>
            <a:off x="4458313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0"/>
          <p:cNvCxnSpPr/>
          <p:nvPr/>
        </p:nvCxnSpPr>
        <p:spPr>
          <a:xfrm>
            <a:off x="67231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0"/>
          <p:cNvSpPr txBox="1"/>
          <p:nvPr>
            <p:ph idx="4294967295" type="title"/>
          </p:nvPr>
        </p:nvSpPr>
        <p:spPr>
          <a:xfrm>
            <a:off x="8646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3" name="Google Shape;463;p40"/>
          <p:cNvSpPr txBox="1"/>
          <p:nvPr>
            <p:ph idx="4294967295" type="title"/>
          </p:nvPr>
        </p:nvSpPr>
        <p:spPr>
          <a:xfrm>
            <a:off x="30815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4" name="Google Shape;464;p40"/>
          <p:cNvSpPr txBox="1"/>
          <p:nvPr>
            <p:ph idx="4294967295" type="title"/>
          </p:nvPr>
        </p:nvSpPr>
        <p:spPr>
          <a:xfrm>
            <a:off x="534570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5" name="Google Shape;465;p40"/>
          <p:cNvSpPr txBox="1"/>
          <p:nvPr>
            <p:ph idx="4294967295" type="title"/>
          </p:nvPr>
        </p:nvSpPr>
        <p:spPr>
          <a:xfrm>
            <a:off x="758845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r>
              <a:rPr lang="en"/>
              <a:t> the Algorithms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41"/>
          <p:cNvSpPr txBox="1"/>
          <p:nvPr>
            <p:ph idx="4294967295" type="body"/>
          </p:nvPr>
        </p:nvSpPr>
        <p:spPr>
          <a:xfrm>
            <a:off x="713325" y="1362850"/>
            <a:ext cx="7564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Getting the Circuits: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Build graph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Depth First Search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Pull out only cycles and sequential paths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Turn them in the correct form for circuits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Programming the Circuit Walk: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Test for sign compatibility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Determine if circuit has zeros in at least as many of the same spots as the difference vector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Append to walk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need to check for lambda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2006 to 2010 Circuit Walk</a:t>
            </a:r>
            <a:endParaRPr sz="2800"/>
          </a:p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1336125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8" name="Google Shape;478;p42"/>
          <p:cNvSpPr txBox="1"/>
          <p:nvPr>
            <p:ph type="title"/>
          </p:nvPr>
        </p:nvSpPr>
        <p:spPr>
          <a:xfrm>
            <a:off x="6836725" y="46693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9" name="Google Shape;479;p42"/>
          <p:cNvSpPr txBox="1"/>
          <p:nvPr>
            <p:ph type="title"/>
          </p:nvPr>
        </p:nvSpPr>
        <p:spPr>
          <a:xfrm>
            <a:off x="4163450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0" name="Google Shape;480;p42"/>
          <p:cNvSpPr txBox="1"/>
          <p:nvPr>
            <p:ph type="title"/>
          </p:nvPr>
        </p:nvSpPr>
        <p:spPr>
          <a:xfrm>
            <a:off x="6800300" y="2362950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1" name="Google Shape;481;p42"/>
          <p:cNvSpPr txBox="1"/>
          <p:nvPr>
            <p:ph type="title"/>
          </p:nvPr>
        </p:nvSpPr>
        <p:spPr>
          <a:xfrm>
            <a:off x="1336113" y="464547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2" name="Google Shape;482;p42"/>
          <p:cNvSpPr txBox="1"/>
          <p:nvPr>
            <p:ph type="title"/>
          </p:nvPr>
        </p:nvSpPr>
        <p:spPr>
          <a:xfrm>
            <a:off x="4193988" y="4628025"/>
            <a:ext cx="756000" cy="4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4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83" name="Google Shape;4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0" y="1001225"/>
            <a:ext cx="2257600" cy="1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63" y="916775"/>
            <a:ext cx="2219875" cy="138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512" y="916776"/>
            <a:ext cx="2257600" cy="139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932" y="3228763"/>
            <a:ext cx="2184726" cy="131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9644" y="3228769"/>
            <a:ext cx="2184725" cy="134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2369" y="3228769"/>
            <a:ext cx="2184725" cy="136355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2"/>
          <p:cNvSpPr/>
          <p:nvPr/>
        </p:nvSpPr>
        <p:spPr>
          <a:xfrm>
            <a:off x="4490325" y="1352450"/>
            <a:ext cx="331200" cy="297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/>
          <p:nvPr/>
        </p:nvSpPr>
        <p:spPr>
          <a:xfrm>
            <a:off x="6459125" y="1709050"/>
            <a:ext cx="250500" cy="22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24063" y="3806350"/>
            <a:ext cx="216900" cy="19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6455538" y="3889700"/>
            <a:ext cx="216900" cy="19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1609400" y="4178075"/>
            <a:ext cx="331200" cy="19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Geographic Information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43"/>
          <p:cNvSpPr txBox="1"/>
          <p:nvPr>
            <p:ph idx="4294967295" type="body"/>
          </p:nvPr>
        </p:nvSpPr>
        <p:spPr>
          <a:xfrm>
            <a:off x="713325" y="1362850"/>
            <a:ext cx="7564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Choosing Our Circuits Wisely</a:t>
            </a:r>
            <a:r>
              <a:rPr lang="en" sz="1700"/>
              <a:t>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Compute </a:t>
            </a:r>
            <a:r>
              <a:rPr lang="en" sz="1700"/>
              <a:t>distance</a:t>
            </a:r>
            <a:r>
              <a:rPr lang="en" sz="1700"/>
              <a:t> matrix for neighborhoods in Denver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Order the circuits based on this distance matrix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Circuits are higher in the list if they are used to move neighborhoods that are </a:t>
            </a:r>
            <a:r>
              <a:rPr lang="en" sz="1700"/>
              <a:t>geographically</a:t>
            </a:r>
            <a:r>
              <a:rPr lang="en" sz="1700"/>
              <a:t> close to one another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Circuits that just do one swap are sent to the bottom of the list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Send through circuit walk algorithm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