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6" r:id="rId3"/>
    <p:sldId id="282" r:id="rId4"/>
    <p:sldId id="257" r:id="rId5"/>
    <p:sldId id="265" r:id="rId6"/>
    <p:sldId id="258" r:id="rId7"/>
    <p:sldId id="259" r:id="rId8"/>
    <p:sldId id="283" r:id="rId9"/>
    <p:sldId id="260" r:id="rId10"/>
    <p:sldId id="261" r:id="rId11"/>
    <p:sldId id="262" r:id="rId12"/>
    <p:sldId id="288" r:id="rId13"/>
    <p:sldId id="263" r:id="rId14"/>
    <p:sldId id="274" r:id="rId15"/>
    <p:sldId id="268" r:id="rId16"/>
    <p:sldId id="266" r:id="rId17"/>
    <p:sldId id="269" r:id="rId18"/>
    <p:sldId id="270" r:id="rId19"/>
    <p:sldId id="271" r:id="rId20"/>
    <p:sldId id="272" r:id="rId21"/>
    <p:sldId id="284" r:id="rId22"/>
    <p:sldId id="285" r:id="rId23"/>
    <p:sldId id="275" r:id="rId24"/>
    <p:sldId id="276" r:id="rId25"/>
    <p:sldId id="277" r:id="rId26"/>
    <p:sldId id="278" r:id="rId27"/>
    <p:sldId id="279" r:id="rId28"/>
    <p:sldId id="280" r:id="rId29"/>
    <p:sldId id="25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22BFC8-9CE8-4045-B020-8B8C016421E8}">
          <p14:sldIdLst>
            <p14:sldId id="281"/>
            <p14:sldId id="286"/>
            <p14:sldId id="282"/>
            <p14:sldId id="257"/>
            <p14:sldId id="265"/>
            <p14:sldId id="258"/>
            <p14:sldId id="259"/>
            <p14:sldId id="283"/>
            <p14:sldId id="260"/>
            <p14:sldId id="261"/>
            <p14:sldId id="262"/>
            <p14:sldId id="288"/>
            <p14:sldId id="263"/>
            <p14:sldId id="274"/>
            <p14:sldId id="268"/>
            <p14:sldId id="266"/>
            <p14:sldId id="269"/>
            <p14:sldId id="270"/>
            <p14:sldId id="271"/>
            <p14:sldId id="272"/>
            <p14:sldId id="284"/>
            <p14:sldId id="285"/>
            <p14:sldId id="275"/>
            <p14:sldId id="276"/>
            <p14:sldId id="277"/>
            <p14:sldId id="278"/>
            <p14:sldId id="279"/>
            <p14:sldId id="280"/>
            <p14:sldId id="256"/>
          </p14:sldIdLst>
        </p14:section>
      </p14:sectionLst>
    </p:ext>
    <p:ext uri="{EFAFB233-063F-42B5-8137-9DF3F51BA10A}">
      <p15:sldGuideLst xmlns:p15="http://schemas.microsoft.com/office/powerpoint/2012/main">
        <p15:guide id="1" orient="horz">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2" autoAdjust="0"/>
    <p:restoredTop sz="50073" autoAdjust="0"/>
  </p:normalViewPr>
  <p:slideViewPr>
    <p:cSldViewPr snapToGrid="0" snapToObjects="1" showGuides="1">
      <p:cViewPr varScale="1">
        <p:scale>
          <a:sx n="101" d="100"/>
          <a:sy n="101" d="100"/>
        </p:scale>
        <p:origin x="1456" y="184"/>
      </p:cViewPr>
      <p:guideLst>
        <p:guide orient="horz"/>
        <p:guide pos="5759"/>
      </p:guideLst>
    </p:cSldViewPr>
  </p:slideViewPr>
  <p:notesTextViewPr>
    <p:cViewPr>
      <p:scale>
        <a:sx n="1" d="1"/>
        <a:sy n="1" d="1"/>
      </p:scale>
      <p:origin x="0" y="0"/>
    </p:cViewPr>
  </p:notesTextViewPr>
  <p:sorterViewPr>
    <p:cViewPr>
      <p:scale>
        <a:sx n="100" d="100"/>
        <a:sy n="100" d="100"/>
      </p:scale>
      <p:origin x="0" y="67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DDAF5-1EDA-4D1F-ADBC-948243D708D4}"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27662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DDAF5-1EDA-4D1F-ADBC-948243D708D4}"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386663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DDAF5-1EDA-4D1F-ADBC-948243D708D4}"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36337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68DDAF5-1EDA-4D1F-ADBC-948243D708D4}"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dirty="0"/>
          </a:p>
        </p:txBody>
      </p:sp>
    </p:spTree>
    <p:extLst>
      <p:ext uri="{BB962C8B-B14F-4D97-AF65-F5344CB8AC3E}">
        <p14:creationId xmlns:p14="http://schemas.microsoft.com/office/powerpoint/2010/main" val="245753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DDAF5-1EDA-4D1F-ADBC-948243D708D4}"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80877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DDAF5-1EDA-4D1F-ADBC-948243D708D4}"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8056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DDAF5-1EDA-4D1F-ADBC-948243D708D4}" type="datetimeFigureOut">
              <a:rPr lang="en-US" smtClean="0"/>
              <a:t>4/10/17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344206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DDAF5-1EDA-4D1F-ADBC-948243D708D4}" type="datetimeFigureOut">
              <a:rPr lang="en-US" smtClean="0"/>
              <a:t>4/10/17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43062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DDAF5-1EDA-4D1F-ADBC-948243D708D4}" type="datetimeFigureOut">
              <a:rPr lang="en-US" smtClean="0"/>
              <a:t>4/10/17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2010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DDAF5-1EDA-4D1F-ADBC-948243D708D4}"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217963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DDAF5-1EDA-4D1F-ADBC-948243D708D4}"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91854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DDAF5-1EDA-4D1F-ADBC-948243D708D4}" type="datetimeFigureOut">
              <a:rPr lang="en-US" smtClean="0"/>
              <a:t>4/10/17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F80F4-51D1-4874-8A0A-3DDFFD277C0C}" type="slidenum">
              <a:rPr lang="en-US" smtClean="0"/>
              <a:t>‹#›</a:t>
            </a:fld>
            <a:endParaRPr lang="en-US" dirty="0"/>
          </a:p>
        </p:txBody>
      </p:sp>
      <p:sp>
        <p:nvSpPr>
          <p:cNvPr id="7" name="TextBox 6"/>
          <p:cNvSpPr txBox="1"/>
          <p:nvPr userDrawn="1"/>
        </p:nvSpPr>
        <p:spPr>
          <a:xfrm>
            <a:off x="8686800" y="1"/>
            <a:ext cx="455613" cy="246221"/>
          </a:xfrm>
          <a:prstGeom prst="rect">
            <a:avLst/>
          </a:prstGeom>
          <a:noFill/>
        </p:spPr>
        <p:txBody>
          <a:bodyPr wrap="square" rtlCol="0">
            <a:spAutoFit/>
          </a:bodyPr>
          <a:lstStyle/>
          <a:p>
            <a:pPr algn="r"/>
            <a:fld id="{D3614589-EDC4-41F4-94B3-C93D48D25E07}" type="slidenum">
              <a:rPr lang="en-US" sz="1000" smtClean="0"/>
              <a:pPr algn="r"/>
              <a:t>‹#›</a:t>
            </a:fld>
            <a:endParaRPr lang="en-US" sz="1000" dirty="0"/>
          </a:p>
        </p:txBody>
      </p:sp>
    </p:spTree>
    <p:extLst>
      <p:ext uri="{BB962C8B-B14F-4D97-AF65-F5344CB8AC3E}">
        <p14:creationId xmlns:p14="http://schemas.microsoft.com/office/powerpoint/2010/main" val="425077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Proposal for </a:t>
            </a:r>
            <a:br>
              <a:rPr lang="en-US" sz="4000" dirty="0" smtClean="0"/>
            </a:br>
            <a:r>
              <a:rPr lang="en-US" sz="4000" dirty="0" smtClean="0"/>
              <a:t>Pediatric Drug-Resistant TB Case Registry</a:t>
            </a:r>
            <a:endParaRPr lang="en-US" sz="4000" dirty="0"/>
          </a:p>
        </p:txBody>
      </p:sp>
      <p:sp>
        <p:nvSpPr>
          <p:cNvPr id="3" name="Subtitle 2"/>
          <p:cNvSpPr>
            <a:spLocks noGrp="1"/>
          </p:cNvSpPr>
          <p:nvPr>
            <p:ph type="subTitle" idx="1"/>
          </p:nvPr>
        </p:nvSpPr>
        <p:spPr/>
        <p:txBody>
          <a:bodyPr>
            <a:normAutofit/>
          </a:bodyPr>
          <a:lstStyle/>
          <a:p>
            <a:r>
              <a:rPr lang="en-US" sz="1600" dirty="0" smtClean="0">
                <a:solidFill>
                  <a:schemeClr val="tx1"/>
                </a:solidFill>
              </a:rPr>
              <a:t>Courtney Yuen</a:t>
            </a:r>
          </a:p>
          <a:p>
            <a:r>
              <a:rPr lang="en-US" sz="1600" dirty="0" smtClean="0">
                <a:solidFill>
                  <a:schemeClr val="tx1"/>
                </a:solidFill>
              </a:rPr>
              <a:t>Sentinel Project on Pediatric Drug-Resistant Tuberculosis</a:t>
            </a:r>
          </a:p>
          <a:p>
            <a:r>
              <a:rPr lang="en-US" sz="1600" dirty="0" smtClean="0">
                <a:solidFill>
                  <a:schemeClr val="tx1"/>
                </a:solidFill>
              </a:rPr>
              <a:t>February, 2014</a:t>
            </a:r>
          </a:p>
          <a:p>
            <a:endParaRPr lang="en-US" sz="1600" dirty="0">
              <a:solidFill>
                <a:schemeClr val="tx1"/>
              </a:solidFill>
            </a:endParaRPr>
          </a:p>
        </p:txBody>
      </p:sp>
    </p:spTree>
    <p:extLst>
      <p:ext uri="{BB962C8B-B14F-4D97-AF65-F5344CB8AC3E}">
        <p14:creationId xmlns:p14="http://schemas.microsoft.com/office/powerpoint/2010/main" val="3551361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smtClean="0"/>
              <a:t>3: INITIAL REGIMEN FOR DR-TB</a:t>
            </a:r>
            <a:endParaRPr lang="en-US" b="1" u="sng" dirty="0"/>
          </a:p>
        </p:txBody>
      </p:sp>
      <p:sp>
        <p:nvSpPr>
          <p:cNvPr id="6" name="TextBox 5"/>
          <p:cNvSpPr txBox="1"/>
          <p:nvPr/>
        </p:nvSpPr>
        <p:spPr>
          <a:xfrm>
            <a:off x="466725" y="678418"/>
            <a:ext cx="2762250" cy="369332"/>
          </a:xfrm>
          <a:prstGeom prst="rect">
            <a:avLst/>
          </a:prstGeom>
          <a:noFill/>
        </p:spPr>
        <p:txBody>
          <a:bodyPr wrap="square" rtlCol="0">
            <a:spAutoFit/>
          </a:bodyPr>
          <a:lstStyle/>
          <a:p>
            <a:r>
              <a:rPr lang="en-US" b="1" dirty="0" smtClean="0"/>
              <a:t>Date started:</a:t>
            </a:r>
            <a:endParaRPr lang="en-US" b="1" dirty="0"/>
          </a:p>
        </p:txBody>
      </p:sp>
      <p:sp>
        <p:nvSpPr>
          <p:cNvPr id="7" name="Rectangle 6"/>
          <p:cNvSpPr/>
          <p:nvPr/>
        </p:nvSpPr>
        <p:spPr>
          <a:xfrm>
            <a:off x="1847850"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28751"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3" name="TextBox 12"/>
          <p:cNvSpPr txBox="1"/>
          <p:nvPr/>
        </p:nvSpPr>
        <p:spPr>
          <a:xfrm>
            <a:off x="3257551"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4" name="TextBox 13"/>
          <p:cNvSpPr txBox="1"/>
          <p:nvPr/>
        </p:nvSpPr>
        <p:spPr>
          <a:xfrm>
            <a:off x="5076826"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5" name="TextBox 14"/>
          <p:cNvSpPr txBox="1"/>
          <p:nvPr/>
        </p:nvSpPr>
        <p:spPr>
          <a:xfrm>
            <a:off x="6915151"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6" name="TextBox 15"/>
          <p:cNvSpPr txBox="1"/>
          <p:nvPr/>
        </p:nvSpPr>
        <p:spPr>
          <a:xfrm>
            <a:off x="1428751"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7" name="TextBox 16"/>
          <p:cNvSpPr txBox="1"/>
          <p:nvPr/>
        </p:nvSpPr>
        <p:spPr>
          <a:xfrm>
            <a:off x="3257551"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8" name="TextBox 17"/>
          <p:cNvSpPr txBox="1"/>
          <p:nvPr/>
        </p:nvSpPr>
        <p:spPr>
          <a:xfrm>
            <a:off x="5076826"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9" name="TextBox 18"/>
          <p:cNvSpPr txBox="1"/>
          <p:nvPr/>
        </p:nvSpPr>
        <p:spPr>
          <a:xfrm>
            <a:off x="6915151"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0" name="TextBox 19"/>
          <p:cNvSpPr txBox="1"/>
          <p:nvPr/>
        </p:nvSpPr>
        <p:spPr>
          <a:xfrm>
            <a:off x="1428750"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1" name="TextBox 20"/>
          <p:cNvSpPr txBox="1"/>
          <p:nvPr/>
        </p:nvSpPr>
        <p:spPr>
          <a:xfrm>
            <a:off x="3257550"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2" name="TextBox 21"/>
          <p:cNvSpPr txBox="1"/>
          <p:nvPr/>
        </p:nvSpPr>
        <p:spPr>
          <a:xfrm>
            <a:off x="5076825"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3" name="TextBox 22"/>
          <p:cNvSpPr txBox="1"/>
          <p:nvPr/>
        </p:nvSpPr>
        <p:spPr>
          <a:xfrm>
            <a:off x="6915150"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4" name="TextBox 23"/>
          <p:cNvSpPr txBox="1"/>
          <p:nvPr/>
        </p:nvSpPr>
        <p:spPr>
          <a:xfrm>
            <a:off x="1428749"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5" name="TextBox 24"/>
          <p:cNvSpPr txBox="1"/>
          <p:nvPr/>
        </p:nvSpPr>
        <p:spPr>
          <a:xfrm>
            <a:off x="3257549"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6" name="TextBox 25"/>
          <p:cNvSpPr txBox="1"/>
          <p:nvPr/>
        </p:nvSpPr>
        <p:spPr>
          <a:xfrm>
            <a:off x="5076824"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7" name="TextBox 26"/>
          <p:cNvSpPr txBox="1"/>
          <p:nvPr/>
        </p:nvSpPr>
        <p:spPr>
          <a:xfrm>
            <a:off x="6915149"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8" name="TextBox 27"/>
          <p:cNvSpPr txBox="1"/>
          <p:nvPr/>
        </p:nvSpPr>
        <p:spPr>
          <a:xfrm>
            <a:off x="1428748"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9" name="TextBox 28"/>
          <p:cNvSpPr txBox="1"/>
          <p:nvPr/>
        </p:nvSpPr>
        <p:spPr>
          <a:xfrm>
            <a:off x="3257548"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0" name="TextBox 29"/>
          <p:cNvSpPr txBox="1"/>
          <p:nvPr/>
        </p:nvSpPr>
        <p:spPr>
          <a:xfrm>
            <a:off x="5076823"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1" name="TextBox 30"/>
          <p:cNvSpPr txBox="1"/>
          <p:nvPr/>
        </p:nvSpPr>
        <p:spPr>
          <a:xfrm>
            <a:off x="6915148"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2" name="TextBox 31"/>
          <p:cNvSpPr txBox="1"/>
          <p:nvPr/>
        </p:nvSpPr>
        <p:spPr>
          <a:xfrm>
            <a:off x="1428751"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3" name="TextBox 32"/>
          <p:cNvSpPr txBox="1"/>
          <p:nvPr/>
        </p:nvSpPr>
        <p:spPr>
          <a:xfrm>
            <a:off x="3257551"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4" name="TextBox 33"/>
          <p:cNvSpPr txBox="1"/>
          <p:nvPr/>
        </p:nvSpPr>
        <p:spPr>
          <a:xfrm>
            <a:off x="5076826"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5" name="TextBox 34"/>
          <p:cNvSpPr txBox="1"/>
          <p:nvPr/>
        </p:nvSpPr>
        <p:spPr>
          <a:xfrm>
            <a:off x="6915151"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40" name="TextBox 39"/>
          <p:cNvSpPr txBox="1"/>
          <p:nvPr/>
        </p:nvSpPr>
        <p:spPr>
          <a:xfrm>
            <a:off x="1428748" y="1377950"/>
            <a:ext cx="1314447" cy="369332"/>
          </a:xfrm>
          <a:prstGeom prst="rect">
            <a:avLst/>
          </a:prstGeom>
          <a:noFill/>
        </p:spPr>
        <p:txBody>
          <a:bodyPr wrap="square" rtlCol="0">
            <a:spAutoFit/>
          </a:bodyPr>
          <a:lstStyle/>
          <a:p>
            <a:pPr algn="ctr"/>
            <a:r>
              <a:rPr lang="en-US" b="1" dirty="0" smtClean="0"/>
              <a:t>Drug</a:t>
            </a:r>
            <a:endParaRPr lang="en-US" b="1" dirty="0"/>
          </a:p>
        </p:txBody>
      </p:sp>
      <p:sp>
        <p:nvSpPr>
          <p:cNvPr id="41" name="TextBox 40"/>
          <p:cNvSpPr txBox="1"/>
          <p:nvPr/>
        </p:nvSpPr>
        <p:spPr>
          <a:xfrm>
            <a:off x="3257548" y="1377950"/>
            <a:ext cx="1314447" cy="369332"/>
          </a:xfrm>
          <a:prstGeom prst="rect">
            <a:avLst/>
          </a:prstGeom>
          <a:noFill/>
        </p:spPr>
        <p:txBody>
          <a:bodyPr wrap="square" rtlCol="0">
            <a:spAutoFit/>
          </a:bodyPr>
          <a:lstStyle/>
          <a:p>
            <a:pPr algn="ctr"/>
            <a:r>
              <a:rPr lang="en-US" b="1" dirty="0" smtClean="0"/>
              <a:t>Dose</a:t>
            </a:r>
            <a:endParaRPr lang="en-US" b="1" dirty="0"/>
          </a:p>
        </p:txBody>
      </p:sp>
      <p:sp>
        <p:nvSpPr>
          <p:cNvPr id="42" name="TextBox 41"/>
          <p:cNvSpPr txBox="1"/>
          <p:nvPr/>
        </p:nvSpPr>
        <p:spPr>
          <a:xfrm>
            <a:off x="5076823" y="1377950"/>
            <a:ext cx="1314447" cy="369332"/>
          </a:xfrm>
          <a:prstGeom prst="rect">
            <a:avLst/>
          </a:prstGeom>
          <a:noFill/>
        </p:spPr>
        <p:txBody>
          <a:bodyPr wrap="square" rtlCol="0">
            <a:spAutoFit/>
          </a:bodyPr>
          <a:lstStyle/>
          <a:p>
            <a:pPr algn="ctr"/>
            <a:r>
              <a:rPr lang="en-US" b="1" dirty="0" smtClean="0"/>
              <a:t>Route</a:t>
            </a:r>
            <a:endParaRPr lang="en-US" b="1" dirty="0"/>
          </a:p>
        </p:txBody>
      </p:sp>
      <p:sp>
        <p:nvSpPr>
          <p:cNvPr id="43" name="TextBox 42"/>
          <p:cNvSpPr txBox="1"/>
          <p:nvPr/>
        </p:nvSpPr>
        <p:spPr>
          <a:xfrm>
            <a:off x="6915148" y="1377950"/>
            <a:ext cx="1314447" cy="369332"/>
          </a:xfrm>
          <a:prstGeom prst="rect">
            <a:avLst/>
          </a:prstGeom>
          <a:noFill/>
        </p:spPr>
        <p:txBody>
          <a:bodyPr wrap="square" rtlCol="0">
            <a:spAutoFit/>
          </a:bodyPr>
          <a:lstStyle/>
          <a:p>
            <a:pPr algn="ctr"/>
            <a:r>
              <a:rPr lang="en-US" b="1" dirty="0" smtClean="0"/>
              <a:t>Frequency</a:t>
            </a:r>
            <a:endParaRPr lang="en-US" b="1" dirty="0"/>
          </a:p>
        </p:txBody>
      </p:sp>
      <p:sp>
        <p:nvSpPr>
          <p:cNvPr id="44" name="TextBox 43"/>
          <p:cNvSpPr txBox="1"/>
          <p:nvPr/>
        </p:nvSpPr>
        <p:spPr>
          <a:xfrm>
            <a:off x="904875" y="1913493"/>
            <a:ext cx="361950" cy="369332"/>
          </a:xfrm>
          <a:prstGeom prst="rect">
            <a:avLst/>
          </a:prstGeom>
          <a:noFill/>
        </p:spPr>
        <p:txBody>
          <a:bodyPr wrap="square" rtlCol="0">
            <a:spAutoFit/>
          </a:bodyPr>
          <a:lstStyle/>
          <a:p>
            <a:r>
              <a:rPr lang="en-US" b="1" dirty="0" smtClean="0"/>
              <a:t>1.</a:t>
            </a:r>
            <a:endParaRPr lang="en-US" b="1" dirty="0"/>
          </a:p>
        </p:txBody>
      </p:sp>
      <p:sp>
        <p:nvSpPr>
          <p:cNvPr id="45" name="TextBox 44"/>
          <p:cNvSpPr txBox="1"/>
          <p:nvPr/>
        </p:nvSpPr>
        <p:spPr>
          <a:xfrm>
            <a:off x="904875" y="2374066"/>
            <a:ext cx="361950" cy="369332"/>
          </a:xfrm>
          <a:prstGeom prst="rect">
            <a:avLst/>
          </a:prstGeom>
          <a:noFill/>
        </p:spPr>
        <p:txBody>
          <a:bodyPr wrap="square" rtlCol="0">
            <a:spAutoFit/>
          </a:bodyPr>
          <a:lstStyle/>
          <a:p>
            <a:r>
              <a:rPr lang="en-US" b="1" dirty="0" smtClean="0"/>
              <a:t>2.</a:t>
            </a:r>
            <a:endParaRPr lang="en-US" b="1" dirty="0"/>
          </a:p>
        </p:txBody>
      </p:sp>
      <p:sp>
        <p:nvSpPr>
          <p:cNvPr id="46" name="TextBox 45"/>
          <p:cNvSpPr txBox="1"/>
          <p:nvPr/>
        </p:nvSpPr>
        <p:spPr>
          <a:xfrm>
            <a:off x="904875" y="2834639"/>
            <a:ext cx="361950" cy="369332"/>
          </a:xfrm>
          <a:prstGeom prst="rect">
            <a:avLst/>
          </a:prstGeom>
          <a:noFill/>
        </p:spPr>
        <p:txBody>
          <a:bodyPr wrap="square" rtlCol="0">
            <a:spAutoFit/>
          </a:bodyPr>
          <a:lstStyle/>
          <a:p>
            <a:r>
              <a:rPr lang="en-US" b="1" dirty="0" smtClean="0"/>
              <a:t>3.</a:t>
            </a:r>
            <a:endParaRPr lang="en-US" b="1" dirty="0"/>
          </a:p>
        </p:txBody>
      </p:sp>
      <p:sp>
        <p:nvSpPr>
          <p:cNvPr id="47" name="TextBox 46"/>
          <p:cNvSpPr txBox="1"/>
          <p:nvPr/>
        </p:nvSpPr>
        <p:spPr>
          <a:xfrm>
            <a:off x="904875" y="3295212"/>
            <a:ext cx="361950" cy="369332"/>
          </a:xfrm>
          <a:prstGeom prst="rect">
            <a:avLst/>
          </a:prstGeom>
          <a:noFill/>
        </p:spPr>
        <p:txBody>
          <a:bodyPr wrap="square" rtlCol="0">
            <a:spAutoFit/>
          </a:bodyPr>
          <a:lstStyle/>
          <a:p>
            <a:r>
              <a:rPr lang="en-US" b="1" dirty="0" smtClean="0"/>
              <a:t>4.</a:t>
            </a:r>
            <a:endParaRPr lang="en-US" b="1" dirty="0"/>
          </a:p>
        </p:txBody>
      </p:sp>
      <p:sp>
        <p:nvSpPr>
          <p:cNvPr id="48" name="TextBox 47"/>
          <p:cNvSpPr txBox="1"/>
          <p:nvPr/>
        </p:nvSpPr>
        <p:spPr>
          <a:xfrm>
            <a:off x="904875" y="3755785"/>
            <a:ext cx="361950" cy="369332"/>
          </a:xfrm>
          <a:prstGeom prst="rect">
            <a:avLst/>
          </a:prstGeom>
          <a:noFill/>
        </p:spPr>
        <p:txBody>
          <a:bodyPr wrap="square" rtlCol="0">
            <a:spAutoFit/>
          </a:bodyPr>
          <a:lstStyle/>
          <a:p>
            <a:r>
              <a:rPr lang="en-US" b="1" dirty="0" smtClean="0"/>
              <a:t>5.</a:t>
            </a:r>
            <a:endParaRPr lang="en-US" b="1" dirty="0"/>
          </a:p>
        </p:txBody>
      </p:sp>
      <p:sp>
        <p:nvSpPr>
          <p:cNvPr id="49" name="TextBox 48"/>
          <p:cNvSpPr txBox="1"/>
          <p:nvPr/>
        </p:nvSpPr>
        <p:spPr>
          <a:xfrm>
            <a:off x="904875" y="4216358"/>
            <a:ext cx="361950" cy="369332"/>
          </a:xfrm>
          <a:prstGeom prst="rect">
            <a:avLst/>
          </a:prstGeom>
          <a:noFill/>
        </p:spPr>
        <p:txBody>
          <a:bodyPr wrap="square" rtlCol="0">
            <a:spAutoFit/>
          </a:bodyPr>
          <a:lstStyle/>
          <a:p>
            <a:r>
              <a:rPr lang="en-US" b="1" dirty="0" smtClean="0"/>
              <a:t>6.</a:t>
            </a:r>
            <a:endParaRPr lang="en-US" b="1" dirty="0"/>
          </a:p>
        </p:txBody>
      </p:sp>
      <p:sp>
        <p:nvSpPr>
          <p:cNvPr id="51" name="Rounded Rectangle 50"/>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2" name="TextBox 51"/>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56" name="Rectangle 55"/>
          <p:cNvSpPr/>
          <p:nvPr/>
        </p:nvSpPr>
        <p:spPr>
          <a:xfrm>
            <a:off x="3165477" y="636723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547068" y="636723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77919" y="636723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305064" y="6274971"/>
            <a:ext cx="607444" cy="338554"/>
          </a:xfrm>
          <a:prstGeom prst="rect">
            <a:avLst/>
          </a:prstGeom>
          <a:noFill/>
        </p:spPr>
        <p:txBody>
          <a:bodyPr wrap="square" rtlCol="0">
            <a:spAutoFit/>
          </a:bodyPr>
          <a:lstStyle/>
          <a:p>
            <a:r>
              <a:rPr lang="en-US" sz="1600" dirty="0" smtClean="0"/>
              <a:t>Yes</a:t>
            </a:r>
          </a:p>
        </p:txBody>
      </p:sp>
      <p:sp>
        <p:nvSpPr>
          <p:cNvPr id="60" name="TextBox 59"/>
          <p:cNvSpPr txBox="1"/>
          <p:nvPr/>
        </p:nvSpPr>
        <p:spPr>
          <a:xfrm>
            <a:off x="4015460" y="6274971"/>
            <a:ext cx="607444" cy="338554"/>
          </a:xfrm>
          <a:prstGeom prst="rect">
            <a:avLst/>
          </a:prstGeom>
          <a:noFill/>
        </p:spPr>
        <p:txBody>
          <a:bodyPr wrap="square" rtlCol="0">
            <a:spAutoFit/>
          </a:bodyPr>
          <a:lstStyle/>
          <a:p>
            <a:r>
              <a:rPr lang="en-US" sz="1600" dirty="0" smtClean="0"/>
              <a:t>No</a:t>
            </a:r>
          </a:p>
        </p:txBody>
      </p:sp>
      <p:sp>
        <p:nvSpPr>
          <p:cNvPr id="61" name="TextBox 60"/>
          <p:cNvSpPr txBox="1"/>
          <p:nvPr/>
        </p:nvSpPr>
        <p:spPr>
          <a:xfrm>
            <a:off x="4686987" y="6274971"/>
            <a:ext cx="1058943" cy="338554"/>
          </a:xfrm>
          <a:prstGeom prst="rect">
            <a:avLst/>
          </a:prstGeom>
          <a:noFill/>
        </p:spPr>
        <p:txBody>
          <a:bodyPr wrap="square" rtlCol="0">
            <a:spAutoFit/>
          </a:bodyPr>
          <a:lstStyle/>
          <a:p>
            <a:r>
              <a:rPr lang="en-US" sz="1600" dirty="0" smtClean="0"/>
              <a:t>Unknown</a:t>
            </a:r>
          </a:p>
        </p:txBody>
      </p:sp>
      <p:sp>
        <p:nvSpPr>
          <p:cNvPr id="62" name="Rectangle 61"/>
          <p:cNvSpPr/>
          <p:nvPr/>
        </p:nvSpPr>
        <p:spPr>
          <a:xfrm>
            <a:off x="546571" y="1317626"/>
            <a:ext cx="8112687" cy="47148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50802" y="6244193"/>
            <a:ext cx="2762250" cy="369332"/>
          </a:xfrm>
          <a:prstGeom prst="rect">
            <a:avLst/>
          </a:prstGeom>
          <a:noFill/>
        </p:spPr>
        <p:txBody>
          <a:bodyPr wrap="square" rtlCol="0">
            <a:spAutoFit/>
          </a:bodyPr>
          <a:lstStyle/>
          <a:p>
            <a:r>
              <a:rPr lang="en-US" b="1" dirty="0" smtClean="0"/>
              <a:t>Steroids prescribed?</a:t>
            </a:r>
            <a:endParaRPr lang="en-US" b="1" dirty="0"/>
          </a:p>
        </p:txBody>
      </p:sp>
      <p:sp>
        <p:nvSpPr>
          <p:cNvPr id="64" name="Rectangle 63"/>
          <p:cNvSpPr/>
          <p:nvPr/>
        </p:nvSpPr>
        <p:spPr>
          <a:xfrm>
            <a:off x="546571" y="6159920"/>
            <a:ext cx="5844703" cy="5171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181470" y="61537"/>
            <a:ext cx="4762503" cy="1077218"/>
          </a:xfrm>
          <a:prstGeom prst="rect">
            <a:avLst/>
          </a:prstGeom>
          <a:noFill/>
        </p:spPr>
        <p:txBody>
          <a:bodyPr wrap="square" rtlCol="0">
            <a:spAutoFit/>
          </a:bodyPr>
          <a:lstStyle/>
          <a:p>
            <a:r>
              <a:rPr lang="en-US" sz="1600" b="1" i="1" dirty="0" smtClean="0">
                <a:solidFill>
                  <a:srgbClr val="0000FF"/>
                </a:solidFill>
              </a:rPr>
              <a:t>If user attempts to edit at a later date, a pop-up will say: “Do you want to edit the initial regimen entry?  If a new regimen has been prescribed, enter by selecting ‘Update Regimen’”</a:t>
            </a:r>
          </a:p>
        </p:txBody>
      </p:sp>
      <p:sp>
        <p:nvSpPr>
          <p:cNvPr id="53" name="TextBox 52"/>
          <p:cNvSpPr txBox="1"/>
          <p:nvPr/>
        </p:nvSpPr>
        <p:spPr>
          <a:xfrm>
            <a:off x="1428749"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54" name="TextBox 53"/>
          <p:cNvSpPr txBox="1"/>
          <p:nvPr/>
        </p:nvSpPr>
        <p:spPr>
          <a:xfrm>
            <a:off x="3257549"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55" name="TextBox 54"/>
          <p:cNvSpPr txBox="1"/>
          <p:nvPr/>
        </p:nvSpPr>
        <p:spPr>
          <a:xfrm>
            <a:off x="5076824"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5" name="TextBox 64"/>
          <p:cNvSpPr txBox="1"/>
          <p:nvPr/>
        </p:nvSpPr>
        <p:spPr>
          <a:xfrm>
            <a:off x="6915149"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6" name="TextBox 65"/>
          <p:cNvSpPr txBox="1"/>
          <p:nvPr/>
        </p:nvSpPr>
        <p:spPr>
          <a:xfrm>
            <a:off x="1428748"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7" name="TextBox 66"/>
          <p:cNvSpPr txBox="1"/>
          <p:nvPr/>
        </p:nvSpPr>
        <p:spPr>
          <a:xfrm>
            <a:off x="3257548"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8" name="TextBox 67"/>
          <p:cNvSpPr txBox="1"/>
          <p:nvPr/>
        </p:nvSpPr>
        <p:spPr>
          <a:xfrm>
            <a:off x="5076823"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9" name="TextBox 68"/>
          <p:cNvSpPr txBox="1"/>
          <p:nvPr/>
        </p:nvSpPr>
        <p:spPr>
          <a:xfrm>
            <a:off x="6915148"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0" name="TextBox 69"/>
          <p:cNvSpPr txBox="1"/>
          <p:nvPr/>
        </p:nvSpPr>
        <p:spPr>
          <a:xfrm>
            <a:off x="1428751"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1" name="TextBox 70"/>
          <p:cNvSpPr txBox="1"/>
          <p:nvPr/>
        </p:nvSpPr>
        <p:spPr>
          <a:xfrm>
            <a:off x="3257551"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2" name="TextBox 71"/>
          <p:cNvSpPr txBox="1"/>
          <p:nvPr/>
        </p:nvSpPr>
        <p:spPr>
          <a:xfrm>
            <a:off x="5076826"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3" name="TextBox 72"/>
          <p:cNvSpPr txBox="1"/>
          <p:nvPr/>
        </p:nvSpPr>
        <p:spPr>
          <a:xfrm>
            <a:off x="6915151"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4" name="TextBox 73"/>
          <p:cNvSpPr txBox="1"/>
          <p:nvPr/>
        </p:nvSpPr>
        <p:spPr>
          <a:xfrm>
            <a:off x="904875" y="4676932"/>
            <a:ext cx="361950" cy="369332"/>
          </a:xfrm>
          <a:prstGeom prst="rect">
            <a:avLst/>
          </a:prstGeom>
          <a:noFill/>
        </p:spPr>
        <p:txBody>
          <a:bodyPr wrap="square" rtlCol="0">
            <a:spAutoFit/>
          </a:bodyPr>
          <a:lstStyle/>
          <a:p>
            <a:r>
              <a:rPr lang="en-US" b="1" dirty="0"/>
              <a:t>7</a:t>
            </a:r>
            <a:r>
              <a:rPr lang="en-US" b="1" dirty="0" smtClean="0"/>
              <a:t>.</a:t>
            </a:r>
            <a:endParaRPr lang="en-US" b="1" dirty="0"/>
          </a:p>
        </p:txBody>
      </p:sp>
      <p:sp>
        <p:nvSpPr>
          <p:cNvPr id="75" name="TextBox 74"/>
          <p:cNvSpPr txBox="1"/>
          <p:nvPr/>
        </p:nvSpPr>
        <p:spPr>
          <a:xfrm>
            <a:off x="904875" y="5137506"/>
            <a:ext cx="361950" cy="369332"/>
          </a:xfrm>
          <a:prstGeom prst="rect">
            <a:avLst/>
          </a:prstGeom>
          <a:noFill/>
        </p:spPr>
        <p:txBody>
          <a:bodyPr wrap="square" rtlCol="0">
            <a:spAutoFit/>
          </a:bodyPr>
          <a:lstStyle/>
          <a:p>
            <a:r>
              <a:rPr lang="en-US" b="1" dirty="0"/>
              <a:t>8</a:t>
            </a:r>
            <a:r>
              <a:rPr lang="en-US" b="1" dirty="0" smtClean="0"/>
              <a:t>.</a:t>
            </a:r>
            <a:endParaRPr lang="en-US" b="1" dirty="0"/>
          </a:p>
        </p:txBody>
      </p:sp>
      <p:sp>
        <p:nvSpPr>
          <p:cNvPr id="76" name="TextBox 75"/>
          <p:cNvSpPr txBox="1"/>
          <p:nvPr/>
        </p:nvSpPr>
        <p:spPr>
          <a:xfrm>
            <a:off x="904875" y="5598081"/>
            <a:ext cx="361950" cy="369332"/>
          </a:xfrm>
          <a:prstGeom prst="rect">
            <a:avLst/>
          </a:prstGeom>
          <a:noFill/>
        </p:spPr>
        <p:txBody>
          <a:bodyPr wrap="square" rtlCol="0">
            <a:spAutoFit/>
          </a:bodyPr>
          <a:lstStyle/>
          <a:p>
            <a:r>
              <a:rPr lang="en-US" b="1" dirty="0"/>
              <a:t>9</a:t>
            </a:r>
            <a:r>
              <a:rPr lang="en-US" b="1" dirty="0" smtClean="0"/>
              <a:t>.</a:t>
            </a:r>
            <a:endParaRPr lang="en-US" b="1" dirty="0"/>
          </a:p>
        </p:txBody>
      </p:sp>
    </p:spTree>
    <p:extLst>
      <p:ext uri="{BB962C8B-B14F-4D97-AF65-F5344CB8AC3E}">
        <p14:creationId xmlns:p14="http://schemas.microsoft.com/office/powerpoint/2010/main" val="1967202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4" y="104775"/>
            <a:ext cx="6892926" cy="369332"/>
          </a:xfrm>
          <a:prstGeom prst="rect">
            <a:avLst/>
          </a:prstGeom>
          <a:noFill/>
        </p:spPr>
        <p:txBody>
          <a:bodyPr wrap="square" rtlCol="0">
            <a:spAutoFit/>
          </a:bodyPr>
          <a:lstStyle/>
          <a:p>
            <a:r>
              <a:rPr lang="en-US" b="1" u="sng" dirty="0" smtClean="0"/>
              <a:t>4: CHARACTERISTICS AT DR-TB DIAGNOSIS</a:t>
            </a:r>
            <a:r>
              <a:rPr lang="en-US" dirty="0" smtClean="0"/>
              <a:t> </a:t>
            </a:r>
            <a:r>
              <a:rPr lang="en-US" b="1" i="1" dirty="0" smtClean="0">
                <a:solidFill>
                  <a:srgbClr val="0000FF"/>
                </a:solidFill>
              </a:rPr>
              <a:t>(continued on next slide)</a:t>
            </a:r>
            <a:endParaRPr lang="en-US" b="1" i="1" u="sng" dirty="0">
              <a:solidFill>
                <a:srgbClr val="0000FF"/>
              </a:solidFill>
            </a:endParaRPr>
          </a:p>
        </p:txBody>
      </p:sp>
      <p:sp>
        <p:nvSpPr>
          <p:cNvPr id="6" name="TextBox 5"/>
          <p:cNvSpPr txBox="1"/>
          <p:nvPr/>
        </p:nvSpPr>
        <p:spPr>
          <a:xfrm>
            <a:off x="466725" y="1367495"/>
            <a:ext cx="3952874" cy="369332"/>
          </a:xfrm>
          <a:prstGeom prst="rect">
            <a:avLst/>
          </a:prstGeom>
          <a:noFill/>
        </p:spPr>
        <p:txBody>
          <a:bodyPr wrap="square" rtlCol="0">
            <a:spAutoFit/>
          </a:bodyPr>
          <a:lstStyle/>
          <a:p>
            <a:r>
              <a:rPr lang="en-US" b="1" dirty="0" smtClean="0"/>
              <a:t>Previous TB diagnosis and treatment:</a:t>
            </a:r>
          </a:p>
        </p:txBody>
      </p:sp>
      <p:sp>
        <p:nvSpPr>
          <p:cNvPr id="9" name="TextBox 8"/>
          <p:cNvSpPr txBox="1"/>
          <p:nvPr/>
        </p:nvSpPr>
        <p:spPr>
          <a:xfrm>
            <a:off x="4997454" y="678418"/>
            <a:ext cx="1600184" cy="369332"/>
          </a:xfrm>
          <a:prstGeom prst="rect">
            <a:avLst/>
          </a:prstGeom>
          <a:noFill/>
        </p:spPr>
        <p:txBody>
          <a:bodyPr wrap="square" rtlCol="0">
            <a:spAutoFit/>
          </a:bodyPr>
          <a:lstStyle/>
          <a:p>
            <a:r>
              <a:rPr lang="en-US" b="1" dirty="0" smtClean="0"/>
              <a:t>Height (cm):</a:t>
            </a:r>
            <a:endParaRPr lang="en-US" b="1" dirty="0"/>
          </a:p>
        </p:txBody>
      </p:sp>
      <p:sp>
        <p:nvSpPr>
          <p:cNvPr id="10" name="Rectangle 9"/>
          <p:cNvSpPr/>
          <p:nvPr/>
        </p:nvSpPr>
        <p:spPr>
          <a:xfrm>
            <a:off x="6291738" y="722723"/>
            <a:ext cx="464650" cy="325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200" dirty="0">
              <a:solidFill>
                <a:schemeClr val="tx1"/>
              </a:solidFill>
            </a:endParaRPr>
          </a:p>
        </p:txBody>
      </p:sp>
      <p:sp>
        <p:nvSpPr>
          <p:cNvPr id="11" name="TextBox 10"/>
          <p:cNvSpPr txBox="1"/>
          <p:nvPr/>
        </p:nvSpPr>
        <p:spPr>
          <a:xfrm>
            <a:off x="6839266" y="678418"/>
            <a:ext cx="1679255" cy="369332"/>
          </a:xfrm>
          <a:prstGeom prst="rect">
            <a:avLst/>
          </a:prstGeom>
          <a:noFill/>
        </p:spPr>
        <p:txBody>
          <a:bodyPr wrap="square" rtlCol="0">
            <a:spAutoFit/>
          </a:bodyPr>
          <a:lstStyle/>
          <a:p>
            <a:r>
              <a:rPr lang="en-US" b="1" dirty="0" smtClean="0"/>
              <a:t>Weight (kg):</a:t>
            </a:r>
            <a:endParaRPr lang="en-US" b="1" dirty="0"/>
          </a:p>
        </p:txBody>
      </p:sp>
      <p:sp>
        <p:nvSpPr>
          <p:cNvPr id="13" name="TextBox 12"/>
          <p:cNvSpPr txBox="1"/>
          <p:nvPr/>
        </p:nvSpPr>
        <p:spPr>
          <a:xfrm>
            <a:off x="466725" y="678418"/>
            <a:ext cx="3043918" cy="369332"/>
          </a:xfrm>
          <a:prstGeom prst="rect">
            <a:avLst/>
          </a:prstGeom>
          <a:noFill/>
        </p:spPr>
        <p:txBody>
          <a:bodyPr wrap="square" rtlCol="0">
            <a:spAutoFit/>
          </a:bodyPr>
          <a:lstStyle/>
          <a:p>
            <a:r>
              <a:rPr lang="en-US" b="1" dirty="0" smtClean="0"/>
              <a:t>Date of diagnostic evaluation:</a:t>
            </a:r>
            <a:endParaRPr lang="en-US" b="1" dirty="0"/>
          </a:p>
        </p:txBody>
      </p:sp>
      <p:sp>
        <p:nvSpPr>
          <p:cNvPr id="14" name="Rectangle 13"/>
          <p:cNvSpPr/>
          <p:nvPr/>
        </p:nvSpPr>
        <p:spPr>
          <a:xfrm>
            <a:off x="3500610" y="722722"/>
            <a:ext cx="1160683"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380414" y="155433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80414" y="18789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38172" y="1650208"/>
            <a:ext cx="4438654" cy="584775"/>
          </a:xfrm>
          <a:prstGeom prst="rect">
            <a:avLst/>
          </a:prstGeom>
          <a:noFill/>
        </p:spPr>
        <p:txBody>
          <a:bodyPr wrap="square" rtlCol="0">
            <a:spAutoFit/>
          </a:bodyPr>
          <a:lstStyle/>
          <a:p>
            <a:r>
              <a:rPr lang="en-US" sz="1600" i="1" dirty="0" smtClean="0"/>
              <a:t>(</a:t>
            </a:r>
            <a:r>
              <a:rPr lang="en-US" sz="1600" i="1" dirty="0"/>
              <a:t>≥1 month of treatment </a:t>
            </a:r>
            <a:r>
              <a:rPr lang="en-US" sz="1600" i="1" dirty="0" smtClean="0"/>
              <a:t>received</a:t>
            </a:r>
            <a:r>
              <a:rPr lang="en-US" sz="1600" i="1" dirty="0"/>
              <a:t> </a:t>
            </a:r>
            <a:r>
              <a:rPr lang="en-US" sz="1600" i="1" dirty="0" smtClean="0"/>
              <a:t>AND</a:t>
            </a:r>
          </a:p>
          <a:p>
            <a:r>
              <a:rPr lang="en-US" sz="1600" i="1" dirty="0" smtClean="0"/>
              <a:t>≥</a:t>
            </a:r>
            <a:r>
              <a:rPr lang="en-US" sz="1600" i="1" dirty="0"/>
              <a:t>6 symptom-free months before current episode) </a:t>
            </a:r>
          </a:p>
        </p:txBody>
      </p:sp>
      <p:sp>
        <p:nvSpPr>
          <p:cNvPr id="29" name="TextBox 28"/>
          <p:cNvSpPr txBox="1"/>
          <p:nvPr/>
        </p:nvSpPr>
        <p:spPr>
          <a:xfrm>
            <a:off x="5614977" y="1489683"/>
            <a:ext cx="504825" cy="661720"/>
          </a:xfrm>
          <a:prstGeom prst="rect">
            <a:avLst/>
          </a:prstGeom>
          <a:noFill/>
        </p:spPr>
        <p:txBody>
          <a:bodyPr wrap="square" rtlCol="0">
            <a:spAutoFit/>
          </a:bodyPr>
          <a:lstStyle/>
          <a:p>
            <a:pPr>
              <a:spcAft>
                <a:spcPts val="600"/>
              </a:spcAft>
            </a:pPr>
            <a:r>
              <a:rPr lang="en-US" sz="1600" dirty="0" smtClean="0"/>
              <a:t>Yes</a:t>
            </a:r>
          </a:p>
          <a:p>
            <a:pPr>
              <a:spcAft>
                <a:spcPts val="600"/>
              </a:spcAft>
            </a:pPr>
            <a:r>
              <a:rPr lang="en-US" sz="1600" dirty="0" smtClean="0"/>
              <a:t>No</a:t>
            </a:r>
          </a:p>
        </p:txBody>
      </p:sp>
      <p:sp>
        <p:nvSpPr>
          <p:cNvPr id="30" name="TextBox 29"/>
          <p:cNvSpPr txBox="1"/>
          <p:nvPr/>
        </p:nvSpPr>
        <p:spPr>
          <a:xfrm>
            <a:off x="6402863" y="1466529"/>
            <a:ext cx="1306827" cy="338554"/>
          </a:xfrm>
          <a:prstGeom prst="rect">
            <a:avLst/>
          </a:prstGeom>
          <a:noFill/>
        </p:spPr>
        <p:txBody>
          <a:bodyPr wrap="square" rtlCol="0">
            <a:spAutoFit/>
          </a:bodyPr>
          <a:lstStyle/>
          <a:p>
            <a:r>
              <a:rPr lang="en-US" sz="1600" dirty="0" smtClean="0"/>
              <a:t>If yes, year:</a:t>
            </a:r>
          </a:p>
        </p:txBody>
      </p:sp>
      <p:sp>
        <p:nvSpPr>
          <p:cNvPr id="31" name="Rectangle 30"/>
          <p:cNvSpPr/>
          <p:nvPr/>
        </p:nvSpPr>
        <p:spPr>
          <a:xfrm>
            <a:off x="7576823" y="1480055"/>
            <a:ext cx="1054890"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p:cNvSpPr>
          <p:nvPr/>
        </p:nvSpPr>
        <p:spPr>
          <a:xfrm>
            <a:off x="466725" y="1323192"/>
            <a:ext cx="8229600" cy="97017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6725" y="555433"/>
            <a:ext cx="4314825" cy="6292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924422" y="555433"/>
            <a:ext cx="3771903" cy="6292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613534" y="2442517"/>
            <a:ext cx="4496828" cy="369332"/>
          </a:xfrm>
          <a:prstGeom prst="rect">
            <a:avLst/>
          </a:prstGeom>
          <a:noFill/>
        </p:spPr>
        <p:txBody>
          <a:bodyPr wrap="square" rtlCol="0">
            <a:spAutoFit/>
          </a:bodyPr>
          <a:lstStyle/>
          <a:p>
            <a:r>
              <a:rPr lang="en-US" b="1" dirty="0" smtClean="0"/>
              <a:t>Signs of malnutrition present at diagnosis:</a:t>
            </a:r>
            <a:endParaRPr lang="en-US" b="1" dirty="0"/>
          </a:p>
        </p:txBody>
      </p:sp>
      <p:sp>
        <p:nvSpPr>
          <p:cNvPr id="38" name="Rectangle 37"/>
          <p:cNvSpPr/>
          <p:nvPr/>
        </p:nvSpPr>
        <p:spPr>
          <a:xfrm>
            <a:off x="3613534" y="2443809"/>
            <a:ext cx="5082792" cy="83326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42925" y="2442517"/>
            <a:ext cx="3613788" cy="369332"/>
          </a:xfrm>
          <a:prstGeom prst="rect">
            <a:avLst/>
          </a:prstGeom>
          <a:noFill/>
        </p:spPr>
        <p:txBody>
          <a:bodyPr wrap="square" rtlCol="0">
            <a:spAutoFit/>
          </a:bodyPr>
          <a:lstStyle/>
          <a:p>
            <a:r>
              <a:rPr lang="en-US" b="1" dirty="0" smtClean="0"/>
              <a:t>HIV status at diagnosis:</a:t>
            </a:r>
            <a:endParaRPr lang="en-US" b="1" dirty="0"/>
          </a:p>
        </p:txBody>
      </p:sp>
      <p:sp>
        <p:nvSpPr>
          <p:cNvPr id="46" name="Rectangle 45"/>
          <p:cNvSpPr/>
          <p:nvPr/>
        </p:nvSpPr>
        <p:spPr>
          <a:xfrm>
            <a:off x="466725" y="2443809"/>
            <a:ext cx="3033885" cy="23217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97279" y="2724117"/>
            <a:ext cx="990600" cy="1200329"/>
          </a:xfrm>
          <a:prstGeom prst="rect">
            <a:avLst/>
          </a:prstGeom>
          <a:noFill/>
        </p:spPr>
        <p:txBody>
          <a:bodyPr wrap="square" rtlCol="0">
            <a:spAutoFit/>
          </a:bodyPr>
          <a:lstStyle/>
          <a:p>
            <a:pPr>
              <a:lnSpc>
                <a:spcPct val="150000"/>
              </a:lnSpc>
            </a:pPr>
            <a:r>
              <a:rPr lang="en-US" sz="1600" dirty="0" smtClean="0"/>
              <a:t>Positive</a:t>
            </a:r>
          </a:p>
          <a:p>
            <a:pPr>
              <a:lnSpc>
                <a:spcPct val="150000"/>
              </a:lnSpc>
            </a:pPr>
            <a:r>
              <a:rPr lang="en-US" sz="1600" dirty="0" smtClean="0"/>
              <a:t>Negative</a:t>
            </a:r>
          </a:p>
          <a:p>
            <a:pPr>
              <a:lnSpc>
                <a:spcPct val="150000"/>
              </a:lnSpc>
            </a:pPr>
            <a:r>
              <a:rPr lang="en-US" sz="1600" dirty="0" smtClean="0"/>
              <a:t>Unknown</a:t>
            </a:r>
          </a:p>
        </p:txBody>
      </p:sp>
      <p:sp>
        <p:nvSpPr>
          <p:cNvPr id="51" name="TextBox 50"/>
          <p:cNvSpPr txBox="1"/>
          <p:nvPr/>
        </p:nvSpPr>
        <p:spPr>
          <a:xfrm>
            <a:off x="813909" y="3908219"/>
            <a:ext cx="1883567" cy="461665"/>
          </a:xfrm>
          <a:prstGeom prst="rect">
            <a:avLst/>
          </a:prstGeom>
          <a:noFill/>
        </p:spPr>
        <p:txBody>
          <a:bodyPr wrap="square" rtlCol="0">
            <a:spAutoFit/>
          </a:bodyPr>
          <a:lstStyle/>
          <a:p>
            <a:pPr>
              <a:lnSpc>
                <a:spcPct val="150000"/>
              </a:lnSpc>
            </a:pPr>
            <a:r>
              <a:rPr lang="en-US" sz="1600" dirty="0" smtClean="0"/>
              <a:t>If positive, on ART?</a:t>
            </a:r>
          </a:p>
        </p:txBody>
      </p:sp>
      <p:sp>
        <p:nvSpPr>
          <p:cNvPr id="54" name="Rectangle 53"/>
          <p:cNvSpPr/>
          <p:nvPr/>
        </p:nvSpPr>
        <p:spPr>
          <a:xfrm>
            <a:off x="914400" y="289208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14400" y="325878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14400" y="362548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887979" y="3928486"/>
            <a:ext cx="990600" cy="792781"/>
          </a:xfrm>
          <a:prstGeom prst="rect">
            <a:avLst/>
          </a:prstGeom>
          <a:noFill/>
        </p:spPr>
        <p:txBody>
          <a:bodyPr wrap="square" rtlCol="0">
            <a:spAutoFit/>
          </a:bodyPr>
          <a:lstStyle/>
          <a:p>
            <a:pPr>
              <a:lnSpc>
                <a:spcPct val="150000"/>
              </a:lnSpc>
            </a:pPr>
            <a:r>
              <a:rPr lang="en-US" sz="1600" dirty="0" smtClean="0"/>
              <a:t>Yes</a:t>
            </a:r>
          </a:p>
          <a:p>
            <a:pPr>
              <a:lnSpc>
                <a:spcPct val="150000"/>
              </a:lnSpc>
            </a:pPr>
            <a:r>
              <a:rPr lang="en-US" sz="1600" dirty="0" smtClean="0"/>
              <a:t>No</a:t>
            </a:r>
          </a:p>
        </p:txBody>
      </p:sp>
      <p:sp>
        <p:nvSpPr>
          <p:cNvPr id="58" name="Rectangle 57"/>
          <p:cNvSpPr/>
          <p:nvPr/>
        </p:nvSpPr>
        <p:spPr>
          <a:xfrm>
            <a:off x="2705100" y="4096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705100" y="44631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087421" y="29461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11864" y="29461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750879" y="29461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227008" y="2853845"/>
            <a:ext cx="607444" cy="338554"/>
          </a:xfrm>
          <a:prstGeom prst="rect">
            <a:avLst/>
          </a:prstGeom>
          <a:noFill/>
        </p:spPr>
        <p:txBody>
          <a:bodyPr wrap="square" rtlCol="0">
            <a:spAutoFit/>
          </a:bodyPr>
          <a:lstStyle/>
          <a:p>
            <a:r>
              <a:rPr lang="en-US" sz="1600" dirty="0" smtClean="0"/>
              <a:t>Yes</a:t>
            </a:r>
          </a:p>
        </p:txBody>
      </p:sp>
      <p:sp>
        <p:nvSpPr>
          <p:cNvPr id="60" name="TextBox 59"/>
          <p:cNvSpPr txBox="1"/>
          <p:nvPr/>
        </p:nvSpPr>
        <p:spPr>
          <a:xfrm>
            <a:off x="4888420" y="2853845"/>
            <a:ext cx="607444" cy="338554"/>
          </a:xfrm>
          <a:prstGeom prst="rect">
            <a:avLst/>
          </a:prstGeom>
          <a:noFill/>
        </p:spPr>
        <p:txBody>
          <a:bodyPr wrap="square" rtlCol="0">
            <a:spAutoFit/>
          </a:bodyPr>
          <a:lstStyle/>
          <a:p>
            <a:r>
              <a:rPr lang="en-US" sz="1600" dirty="0" smtClean="0"/>
              <a:t>No</a:t>
            </a:r>
          </a:p>
        </p:txBody>
      </p:sp>
      <p:sp>
        <p:nvSpPr>
          <p:cNvPr id="61" name="TextBox 60"/>
          <p:cNvSpPr txBox="1"/>
          <p:nvPr/>
        </p:nvSpPr>
        <p:spPr>
          <a:xfrm>
            <a:off x="5551783" y="2853845"/>
            <a:ext cx="1058943" cy="338554"/>
          </a:xfrm>
          <a:prstGeom prst="rect">
            <a:avLst/>
          </a:prstGeom>
          <a:noFill/>
        </p:spPr>
        <p:txBody>
          <a:bodyPr wrap="square" rtlCol="0">
            <a:spAutoFit/>
          </a:bodyPr>
          <a:lstStyle/>
          <a:p>
            <a:r>
              <a:rPr lang="en-US" sz="1600" dirty="0" smtClean="0"/>
              <a:t>Unknown</a:t>
            </a:r>
          </a:p>
        </p:txBody>
      </p:sp>
      <p:sp>
        <p:nvSpPr>
          <p:cNvPr id="62" name="TextBox 61"/>
          <p:cNvSpPr txBox="1"/>
          <p:nvPr/>
        </p:nvSpPr>
        <p:spPr>
          <a:xfrm>
            <a:off x="3613532" y="3466602"/>
            <a:ext cx="4870853" cy="369332"/>
          </a:xfrm>
          <a:prstGeom prst="rect">
            <a:avLst/>
          </a:prstGeom>
          <a:noFill/>
        </p:spPr>
        <p:txBody>
          <a:bodyPr wrap="square" rtlCol="0">
            <a:spAutoFit/>
          </a:bodyPr>
          <a:lstStyle/>
          <a:p>
            <a:r>
              <a:rPr lang="en-US" b="1" dirty="0" smtClean="0"/>
              <a:t>Other chronic conditions present at diagnosis:</a:t>
            </a:r>
            <a:endParaRPr lang="en-US" b="1" dirty="0"/>
          </a:p>
        </p:txBody>
      </p:sp>
      <p:sp>
        <p:nvSpPr>
          <p:cNvPr id="63" name="Rectangle 62"/>
          <p:cNvSpPr/>
          <p:nvPr/>
        </p:nvSpPr>
        <p:spPr>
          <a:xfrm>
            <a:off x="3613533" y="3406405"/>
            <a:ext cx="5082792" cy="13591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087420" y="38965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11863" y="38965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750878" y="38965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227007" y="3804326"/>
            <a:ext cx="607444" cy="338554"/>
          </a:xfrm>
          <a:prstGeom prst="rect">
            <a:avLst/>
          </a:prstGeom>
          <a:noFill/>
        </p:spPr>
        <p:txBody>
          <a:bodyPr wrap="square" rtlCol="0">
            <a:spAutoFit/>
          </a:bodyPr>
          <a:lstStyle/>
          <a:p>
            <a:r>
              <a:rPr lang="en-US" sz="1600" dirty="0" smtClean="0"/>
              <a:t>Yes</a:t>
            </a:r>
          </a:p>
        </p:txBody>
      </p:sp>
      <p:sp>
        <p:nvSpPr>
          <p:cNvPr id="68" name="TextBox 67"/>
          <p:cNvSpPr txBox="1"/>
          <p:nvPr/>
        </p:nvSpPr>
        <p:spPr>
          <a:xfrm>
            <a:off x="4888419" y="3804326"/>
            <a:ext cx="607444" cy="338554"/>
          </a:xfrm>
          <a:prstGeom prst="rect">
            <a:avLst/>
          </a:prstGeom>
          <a:noFill/>
        </p:spPr>
        <p:txBody>
          <a:bodyPr wrap="square" rtlCol="0">
            <a:spAutoFit/>
          </a:bodyPr>
          <a:lstStyle/>
          <a:p>
            <a:r>
              <a:rPr lang="en-US" sz="1600" dirty="0" smtClean="0"/>
              <a:t>No</a:t>
            </a:r>
          </a:p>
        </p:txBody>
      </p:sp>
      <p:sp>
        <p:nvSpPr>
          <p:cNvPr id="69" name="TextBox 68"/>
          <p:cNvSpPr txBox="1"/>
          <p:nvPr/>
        </p:nvSpPr>
        <p:spPr>
          <a:xfrm>
            <a:off x="5551782" y="3804326"/>
            <a:ext cx="1058943" cy="338554"/>
          </a:xfrm>
          <a:prstGeom prst="rect">
            <a:avLst/>
          </a:prstGeom>
          <a:noFill/>
        </p:spPr>
        <p:txBody>
          <a:bodyPr wrap="square" rtlCol="0">
            <a:spAutoFit/>
          </a:bodyPr>
          <a:lstStyle/>
          <a:p>
            <a:r>
              <a:rPr lang="en-US" sz="1600" dirty="0" smtClean="0"/>
              <a:t>Unknown</a:t>
            </a:r>
          </a:p>
        </p:txBody>
      </p:sp>
      <p:sp>
        <p:nvSpPr>
          <p:cNvPr id="70" name="TextBox 69"/>
          <p:cNvSpPr txBox="1"/>
          <p:nvPr/>
        </p:nvSpPr>
        <p:spPr>
          <a:xfrm>
            <a:off x="3978380" y="4200530"/>
            <a:ext cx="1883567" cy="461665"/>
          </a:xfrm>
          <a:prstGeom prst="rect">
            <a:avLst/>
          </a:prstGeom>
          <a:noFill/>
        </p:spPr>
        <p:txBody>
          <a:bodyPr wrap="square" rtlCol="0">
            <a:spAutoFit/>
          </a:bodyPr>
          <a:lstStyle/>
          <a:p>
            <a:pPr>
              <a:lnSpc>
                <a:spcPct val="150000"/>
              </a:lnSpc>
            </a:pPr>
            <a:r>
              <a:rPr lang="en-US" sz="1600" dirty="0" smtClean="0"/>
              <a:t>If yes, specify:</a:t>
            </a:r>
          </a:p>
        </p:txBody>
      </p:sp>
      <p:sp>
        <p:nvSpPr>
          <p:cNvPr id="71" name="Rectangle 70"/>
          <p:cNvSpPr/>
          <p:nvPr/>
        </p:nvSpPr>
        <p:spPr>
          <a:xfrm>
            <a:off x="5411864" y="4310108"/>
            <a:ext cx="3219849"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75804" y="4901838"/>
            <a:ext cx="4419600" cy="369332"/>
          </a:xfrm>
          <a:prstGeom prst="rect">
            <a:avLst/>
          </a:prstGeom>
          <a:noFill/>
        </p:spPr>
        <p:txBody>
          <a:bodyPr wrap="square" rtlCol="0">
            <a:spAutoFit/>
          </a:bodyPr>
          <a:lstStyle/>
          <a:p>
            <a:r>
              <a:rPr lang="en-US" b="1" dirty="0" smtClean="0"/>
              <a:t>Site of disease </a:t>
            </a:r>
            <a:r>
              <a:rPr lang="en-US" i="1" dirty="0" smtClean="0"/>
              <a:t>(check all that apply)</a:t>
            </a:r>
            <a:r>
              <a:rPr lang="en-US" b="1" dirty="0" smtClean="0"/>
              <a:t>:</a:t>
            </a:r>
            <a:endParaRPr lang="en-US" b="1" dirty="0"/>
          </a:p>
        </p:txBody>
      </p:sp>
      <p:sp>
        <p:nvSpPr>
          <p:cNvPr id="72" name="Rectangle 71"/>
          <p:cNvSpPr/>
          <p:nvPr/>
        </p:nvSpPr>
        <p:spPr>
          <a:xfrm>
            <a:off x="694879" y="536495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94879" y="56966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877758" y="5179075"/>
            <a:ext cx="1798321" cy="1454757"/>
          </a:xfrm>
          <a:prstGeom prst="rect">
            <a:avLst/>
          </a:prstGeom>
          <a:noFill/>
        </p:spPr>
        <p:txBody>
          <a:bodyPr wrap="square" rtlCol="0">
            <a:spAutoFit/>
          </a:bodyPr>
          <a:lstStyle/>
          <a:p>
            <a:pPr>
              <a:lnSpc>
                <a:spcPct val="140000"/>
              </a:lnSpc>
            </a:pPr>
            <a:r>
              <a:rPr lang="en-US" sz="1600" dirty="0" smtClean="0"/>
              <a:t>Pulmonary</a:t>
            </a:r>
          </a:p>
          <a:p>
            <a:pPr>
              <a:lnSpc>
                <a:spcPct val="140000"/>
              </a:lnSpc>
            </a:pPr>
            <a:r>
              <a:rPr lang="en-US" sz="1600" dirty="0" smtClean="0"/>
              <a:t>Pleural</a:t>
            </a:r>
          </a:p>
          <a:p>
            <a:pPr>
              <a:lnSpc>
                <a:spcPct val="140000"/>
              </a:lnSpc>
            </a:pPr>
            <a:r>
              <a:rPr lang="en-US" sz="1600" dirty="0" smtClean="0"/>
              <a:t>Laryngeal</a:t>
            </a:r>
          </a:p>
          <a:p>
            <a:pPr>
              <a:lnSpc>
                <a:spcPct val="140000"/>
              </a:lnSpc>
            </a:pPr>
            <a:r>
              <a:rPr lang="en-US" sz="1600" dirty="0" smtClean="0"/>
              <a:t>Meningeal</a:t>
            </a:r>
          </a:p>
        </p:txBody>
      </p:sp>
      <p:sp>
        <p:nvSpPr>
          <p:cNvPr id="75" name="Rectangle 74"/>
          <p:cNvSpPr/>
          <p:nvPr/>
        </p:nvSpPr>
        <p:spPr>
          <a:xfrm>
            <a:off x="694879" y="602837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4879" y="63600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705100" y="536495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2705100" y="56966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909588" y="5179075"/>
            <a:ext cx="2752094" cy="1454757"/>
          </a:xfrm>
          <a:prstGeom prst="rect">
            <a:avLst/>
          </a:prstGeom>
          <a:noFill/>
        </p:spPr>
        <p:txBody>
          <a:bodyPr wrap="square" rtlCol="0">
            <a:spAutoFit/>
          </a:bodyPr>
          <a:lstStyle/>
          <a:p>
            <a:pPr>
              <a:lnSpc>
                <a:spcPct val="140000"/>
              </a:lnSpc>
            </a:pPr>
            <a:r>
              <a:rPr lang="en-US" sz="1600" dirty="0" smtClean="0"/>
              <a:t>Lymphatic: </a:t>
            </a:r>
            <a:r>
              <a:rPr lang="en-US" sz="1600" dirty="0" err="1" smtClean="0"/>
              <a:t>Intrathoracic</a:t>
            </a:r>
            <a:endParaRPr lang="en-US" sz="1600" dirty="0" smtClean="0"/>
          </a:p>
          <a:p>
            <a:pPr>
              <a:lnSpc>
                <a:spcPct val="140000"/>
              </a:lnSpc>
            </a:pPr>
            <a:r>
              <a:rPr lang="en-US" sz="1600" dirty="0" smtClean="0"/>
              <a:t>Lymphatic: Cervical</a:t>
            </a:r>
          </a:p>
          <a:p>
            <a:pPr>
              <a:lnSpc>
                <a:spcPct val="140000"/>
              </a:lnSpc>
            </a:pPr>
            <a:r>
              <a:rPr lang="en-US" sz="1600" dirty="0" smtClean="0"/>
              <a:t>Lymphatic: Axillary</a:t>
            </a:r>
          </a:p>
          <a:p>
            <a:pPr>
              <a:lnSpc>
                <a:spcPct val="140000"/>
              </a:lnSpc>
            </a:pPr>
            <a:r>
              <a:rPr lang="en-US" sz="1600" dirty="0" smtClean="0"/>
              <a:t>Bone and/or joint</a:t>
            </a:r>
          </a:p>
        </p:txBody>
      </p:sp>
      <p:sp>
        <p:nvSpPr>
          <p:cNvPr id="80" name="Rectangle 79"/>
          <p:cNvSpPr/>
          <p:nvPr/>
        </p:nvSpPr>
        <p:spPr>
          <a:xfrm>
            <a:off x="2705100" y="602837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705100" y="63600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411863" y="536495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411863" y="56966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5574064" y="5179075"/>
            <a:ext cx="2752094" cy="1799467"/>
          </a:xfrm>
          <a:prstGeom prst="rect">
            <a:avLst/>
          </a:prstGeom>
          <a:noFill/>
        </p:spPr>
        <p:txBody>
          <a:bodyPr wrap="square" rtlCol="0">
            <a:spAutoFit/>
          </a:bodyPr>
          <a:lstStyle/>
          <a:p>
            <a:pPr>
              <a:lnSpc>
                <a:spcPct val="140000"/>
              </a:lnSpc>
            </a:pPr>
            <a:r>
              <a:rPr lang="en-US" sz="1600" dirty="0" smtClean="0"/>
              <a:t>Genitourinary</a:t>
            </a:r>
          </a:p>
          <a:p>
            <a:pPr>
              <a:lnSpc>
                <a:spcPct val="140000"/>
              </a:lnSpc>
            </a:pPr>
            <a:r>
              <a:rPr lang="en-US" sz="1600" dirty="0" smtClean="0"/>
              <a:t>Peritoneal</a:t>
            </a:r>
          </a:p>
          <a:p>
            <a:pPr>
              <a:lnSpc>
                <a:spcPct val="140000"/>
              </a:lnSpc>
            </a:pPr>
            <a:r>
              <a:rPr lang="en-US" sz="1600" dirty="0" smtClean="0"/>
              <a:t>Other site 1:</a:t>
            </a:r>
          </a:p>
          <a:p>
            <a:pPr>
              <a:lnSpc>
                <a:spcPct val="140000"/>
              </a:lnSpc>
            </a:pPr>
            <a:r>
              <a:rPr lang="en-US" sz="1600" dirty="0" smtClean="0"/>
              <a:t>Other site 2:</a:t>
            </a:r>
          </a:p>
          <a:p>
            <a:pPr>
              <a:lnSpc>
                <a:spcPct val="140000"/>
              </a:lnSpc>
            </a:pPr>
            <a:endParaRPr lang="en-US" sz="1600" dirty="0" smtClean="0"/>
          </a:p>
        </p:txBody>
      </p:sp>
      <p:sp>
        <p:nvSpPr>
          <p:cNvPr id="85" name="Rectangle 84"/>
          <p:cNvSpPr/>
          <p:nvPr/>
        </p:nvSpPr>
        <p:spPr>
          <a:xfrm>
            <a:off x="5411863" y="602837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923445" y="5942868"/>
            <a:ext cx="17082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75804" y="4901839"/>
            <a:ext cx="8229600" cy="18508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923445" y="6337808"/>
            <a:ext cx="17082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411863" y="63600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167063" y="722723"/>
            <a:ext cx="464650" cy="325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200" dirty="0">
              <a:solidFill>
                <a:schemeClr val="tx1"/>
              </a:solidFill>
            </a:endParaRPr>
          </a:p>
        </p:txBody>
      </p:sp>
    </p:spTree>
    <p:extLst>
      <p:ext uri="{BB962C8B-B14F-4D97-AF65-F5344CB8AC3E}">
        <p14:creationId xmlns:p14="http://schemas.microsoft.com/office/powerpoint/2010/main" val="1738949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627" y="298793"/>
            <a:ext cx="3731541" cy="369332"/>
          </a:xfrm>
          <a:prstGeom prst="rect">
            <a:avLst/>
          </a:prstGeom>
          <a:noFill/>
        </p:spPr>
        <p:txBody>
          <a:bodyPr wrap="square" rtlCol="0">
            <a:spAutoFit/>
          </a:bodyPr>
          <a:lstStyle/>
          <a:p>
            <a:r>
              <a:rPr lang="en-US" b="1" dirty="0" smtClean="0"/>
              <a:t>Initial chest radiograph:</a:t>
            </a:r>
          </a:p>
        </p:txBody>
      </p:sp>
      <p:sp>
        <p:nvSpPr>
          <p:cNvPr id="7" name="Rounded Rectangle 6"/>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 name="TextBox 7"/>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26" name="Rectangle 25"/>
          <p:cNvSpPr/>
          <p:nvPr/>
        </p:nvSpPr>
        <p:spPr>
          <a:xfrm>
            <a:off x="685800" y="84822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521727" y="84822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21727" y="12027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6736" y="1510174"/>
            <a:ext cx="8031048" cy="584776"/>
          </a:xfrm>
          <a:prstGeom prst="rect">
            <a:avLst/>
          </a:prstGeom>
          <a:noFill/>
        </p:spPr>
        <p:txBody>
          <a:bodyPr wrap="square" rtlCol="0">
            <a:spAutoFit/>
          </a:bodyPr>
          <a:lstStyle/>
          <a:p>
            <a:r>
              <a:rPr lang="en-US" sz="1600" dirty="0" smtClean="0"/>
              <a:t>If </a:t>
            </a:r>
            <a:r>
              <a:rPr lang="en-US" sz="1600" i="1" dirty="0" smtClean="0"/>
              <a:t>abnormal and consistent with TB</a:t>
            </a:r>
            <a:r>
              <a:rPr lang="en-US" sz="1600" dirty="0" smtClean="0"/>
              <a:t>, indicate whether radiographic features in table below were present.</a:t>
            </a:r>
          </a:p>
        </p:txBody>
      </p:sp>
      <p:sp>
        <p:nvSpPr>
          <p:cNvPr id="49" name="Rectangle 48"/>
          <p:cNvSpPr/>
          <p:nvPr/>
        </p:nvSpPr>
        <p:spPr>
          <a:xfrm>
            <a:off x="466725" y="295366"/>
            <a:ext cx="8229600" cy="587775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68677" y="658201"/>
            <a:ext cx="3443068" cy="810478"/>
          </a:xfrm>
          <a:prstGeom prst="rect">
            <a:avLst/>
          </a:prstGeom>
          <a:noFill/>
        </p:spPr>
        <p:txBody>
          <a:bodyPr wrap="square" rtlCol="0">
            <a:spAutoFit/>
          </a:bodyPr>
          <a:lstStyle/>
          <a:p>
            <a:pPr>
              <a:lnSpc>
                <a:spcPct val="150000"/>
              </a:lnSpc>
            </a:pPr>
            <a:r>
              <a:rPr lang="en-US" sz="1600" dirty="0" smtClean="0"/>
              <a:t>Abnormal and consistent with TB</a:t>
            </a:r>
          </a:p>
          <a:p>
            <a:pPr>
              <a:lnSpc>
                <a:spcPct val="150000"/>
              </a:lnSpc>
            </a:pPr>
            <a:r>
              <a:rPr lang="en-US" sz="1600" dirty="0" smtClean="0"/>
              <a:t>Abnormal and NOT consistent with TB</a:t>
            </a:r>
          </a:p>
        </p:txBody>
      </p:sp>
      <p:sp>
        <p:nvSpPr>
          <p:cNvPr id="52" name="TextBox 51"/>
          <p:cNvSpPr txBox="1"/>
          <p:nvPr/>
        </p:nvSpPr>
        <p:spPr>
          <a:xfrm>
            <a:off x="4698567" y="658201"/>
            <a:ext cx="2354399" cy="810478"/>
          </a:xfrm>
          <a:prstGeom prst="rect">
            <a:avLst/>
          </a:prstGeom>
          <a:noFill/>
        </p:spPr>
        <p:txBody>
          <a:bodyPr wrap="square" rtlCol="0">
            <a:spAutoFit/>
          </a:bodyPr>
          <a:lstStyle/>
          <a:p>
            <a:pPr>
              <a:lnSpc>
                <a:spcPct val="150000"/>
              </a:lnSpc>
            </a:pPr>
            <a:r>
              <a:rPr lang="en-US" sz="1600" dirty="0" smtClean="0"/>
              <a:t>Normal</a:t>
            </a:r>
          </a:p>
          <a:p>
            <a:pPr>
              <a:lnSpc>
                <a:spcPct val="150000"/>
              </a:lnSpc>
            </a:pPr>
            <a:r>
              <a:rPr lang="en-US" sz="1600" dirty="0" smtClean="0"/>
              <a:t>Not done</a:t>
            </a:r>
          </a:p>
        </p:txBody>
      </p:sp>
      <p:sp>
        <p:nvSpPr>
          <p:cNvPr id="50" name="Rectangle 49"/>
          <p:cNvSpPr/>
          <p:nvPr/>
        </p:nvSpPr>
        <p:spPr>
          <a:xfrm>
            <a:off x="685797" y="12027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26195607"/>
              </p:ext>
            </p:extLst>
          </p:nvPr>
        </p:nvGraphicFramePr>
        <p:xfrm>
          <a:off x="557528" y="2217355"/>
          <a:ext cx="8050914" cy="3875597"/>
        </p:xfrm>
        <a:graphic>
          <a:graphicData uri="http://schemas.openxmlformats.org/drawingml/2006/table">
            <a:tbl>
              <a:tblPr firstRow="1" bandRow="1">
                <a:tableStyleId>{5C22544A-7EE6-4342-B048-85BDC9FD1C3A}</a:tableStyleId>
              </a:tblPr>
              <a:tblGrid>
                <a:gridCol w="3938568"/>
                <a:gridCol w="4112346"/>
              </a:tblGrid>
              <a:tr h="370840">
                <a:tc>
                  <a:txBody>
                    <a:bodyPr/>
                    <a:lstStyle/>
                    <a:p>
                      <a:r>
                        <a:rPr lang="en-US" sz="1600" dirty="0" smtClean="0">
                          <a:solidFill>
                            <a:schemeClr val="tx1"/>
                          </a:solidFill>
                        </a:rPr>
                        <a:t>Principal disease entity</a:t>
                      </a: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r>
                        <a:rPr lang="en-US" sz="1600" dirty="0" smtClean="0">
                          <a:solidFill>
                            <a:schemeClr val="tx1"/>
                          </a:solidFill>
                        </a:rPr>
                        <a:t>Complications</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657925">
                <a:tc>
                  <a:txBody>
                    <a:bodyPr/>
                    <a:lstStyle/>
                    <a:p>
                      <a:pPr marL="731520" lvl="0">
                        <a:lnSpc>
                          <a:spcPct val="110000"/>
                        </a:lnSpc>
                      </a:pPr>
                      <a:r>
                        <a:rPr lang="en-US" sz="1400" dirty="0" smtClean="0">
                          <a:solidFill>
                            <a:schemeClr val="tx1"/>
                          </a:solidFill>
                        </a:rPr>
                        <a:t>Lung parenchyma</a:t>
                      </a:r>
                      <a:r>
                        <a:rPr lang="en-US" sz="1400" baseline="0" dirty="0" smtClean="0">
                          <a:solidFill>
                            <a:schemeClr val="tx1"/>
                          </a:solidFill>
                        </a:rPr>
                        <a:t> – </a:t>
                      </a:r>
                      <a:r>
                        <a:rPr lang="en-US" sz="1400" baseline="0" dirty="0" err="1" smtClean="0">
                          <a:solidFill>
                            <a:schemeClr val="tx1"/>
                          </a:solidFill>
                        </a:rPr>
                        <a:t>Ghon</a:t>
                      </a:r>
                      <a:r>
                        <a:rPr lang="en-US" sz="1400" baseline="0" dirty="0" smtClean="0">
                          <a:solidFill>
                            <a:schemeClr val="tx1"/>
                          </a:solidFill>
                        </a:rPr>
                        <a:t> focus</a:t>
                      </a:r>
                    </a:p>
                    <a:p>
                      <a:pPr marL="731520" lvl="0">
                        <a:lnSpc>
                          <a:spcPct val="110000"/>
                        </a:lnSpc>
                      </a:pPr>
                      <a:r>
                        <a:rPr lang="en-US" sz="1400" baseline="0" dirty="0" smtClean="0">
                          <a:solidFill>
                            <a:schemeClr val="tx1"/>
                          </a:solidFill>
                        </a:rPr>
                        <a:t>Lung parenchyma – Adult-type disease</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lnSpc>
                          <a:spcPct val="110000"/>
                        </a:lnSpc>
                      </a:pPr>
                      <a:r>
                        <a:rPr lang="en-US" sz="1400" dirty="0" smtClean="0">
                          <a:solidFill>
                            <a:schemeClr val="tx1"/>
                          </a:solidFill>
                        </a:rPr>
                        <a:t>Cavitation</a:t>
                      </a:r>
                    </a:p>
                    <a:p>
                      <a:pPr marL="731520">
                        <a:lnSpc>
                          <a:spcPct val="110000"/>
                        </a:lnSpc>
                      </a:pPr>
                      <a:r>
                        <a:rPr lang="en-US" sz="1400" dirty="0" err="1" smtClean="0">
                          <a:solidFill>
                            <a:schemeClr val="tx1"/>
                          </a:solidFill>
                        </a:rPr>
                        <a:t>Bronchopneumonic</a:t>
                      </a:r>
                      <a:r>
                        <a:rPr lang="en-US" sz="1400" baseline="0" dirty="0" smtClean="0">
                          <a:solidFill>
                            <a:schemeClr val="tx1"/>
                          </a:solidFill>
                        </a:rPr>
                        <a:t> consolidation</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lnSpc>
                          <a:spcPct val="110000"/>
                        </a:lnSpc>
                      </a:pPr>
                      <a:r>
                        <a:rPr lang="en-US" sz="1400" dirty="0" smtClean="0">
                          <a:solidFill>
                            <a:schemeClr val="tx1"/>
                          </a:solidFill>
                        </a:rPr>
                        <a:t>Lymph</a:t>
                      </a:r>
                      <a:r>
                        <a:rPr lang="en-US" sz="1400" baseline="0" dirty="0" smtClean="0">
                          <a:solidFill>
                            <a:schemeClr val="tx1"/>
                          </a:solidFill>
                        </a:rPr>
                        <a:t> node disease</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lnSpc>
                          <a:spcPct val="110000"/>
                        </a:lnSpc>
                      </a:pPr>
                      <a:r>
                        <a:rPr lang="en-US" sz="1400" dirty="0" smtClean="0">
                          <a:solidFill>
                            <a:schemeClr val="tx1"/>
                          </a:solidFill>
                        </a:rPr>
                        <a:t>Bronchial</a:t>
                      </a:r>
                      <a:r>
                        <a:rPr lang="en-US" sz="1400" baseline="0" dirty="0" smtClean="0">
                          <a:solidFill>
                            <a:schemeClr val="tx1"/>
                          </a:solidFill>
                        </a:rPr>
                        <a:t> and/or tracheal compression</a:t>
                      </a:r>
                    </a:p>
                    <a:p>
                      <a:pPr marL="731520">
                        <a:lnSpc>
                          <a:spcPct val="110000"/>
                        </a:lnSpc>
                      </a:pPr>
                      <a:r>
                        <a:rPr lang="en-US" sz="1400" baseline="0" dirty="0" smtClean="0">
                          <a:solidFill>
                            <a:schemeClr val="tx1"/>
                          </a:solidFill>
                        </a:rPr>
                        <a:t>Hyperinflation or collapse</a:t>
                      </a:r>
                    </a:p>
                    <a:p>
                      <a:pPr marL="731520">
                        <a:lnSpc>
                          <a:spcPct val="110000"/>
                        </a:lnSpc>
                      </a:pPr>
                      <a:r>
                        <a:rPr lang="en-US" sz="1400" baseline="0" dirty="0" err="1" smtClean="0">
                          <a:solidFill>
                            <a:schemeClr val="tx1"/>
                          </a:solidFill>
                        </a:rPr>
                        <a:t>Tracheo</a:t>
                      </a:r>
                      <a:r>
                        <a:rPr lang="en-US" sz="1400" baseline="0" dirty="0" smtClean="0">
                          <a:solidFill>
                            <a:schemeClr val="tx1"/>
                          </a:solidFill>
                        </a:rPr>
                        <a:t>- or </a:t>
                      </a:r>
                      <a:r>
                        <a:rPr lang="en-US" sz="1400" baseline="0" dirty="0" err="1" smtClean="0">
                          <a:solidFill>
                            <a:schemeClr val="tx1"/>
                          </a:solidFill>
                        </a:rPr>
                        <a:t>broncheo-oesophageal</a:t>
                      </a:r>
                      <a:r>
                        <a:rPr lang="en-US" sz="1400" baseline="0" dirty="0" smtClean="0">
                          <a:solidFill>
                            <a:schemeClr val="tx1"/>
                          </a:solidFill>
                        </a:rPr>
                        <a:t> fistula</a:t>
                      </a:r>
                    </a:p>
                    <a:p>
                      <a:pPr marL="731520">
                        <a:lnSpc>
                          <a:spcPct val="110000"/>
                        </a:lnSpc>
                      </a:pPr>
                      <a:r>
                        <a:rPr lang="en-US" sz="1400" baseline="0" dirty="0" err="1" smtClean="0">
                          <a:solidFill>
                            <a:schemeClr val="tx1"/>
                          </a:solidFill>
                        </a:rPr>
                        <a:t>Chylothorax</a:t>
                      </a:r>
                      <a:endParaRPr lang="en-US" sz="1400" baseline="0" dirty="0" smtClean="0">
                        <a:solidFill>
                          <a:schemeClr val="tx1"/>
                        </a:solidFill>
                      </a:endParaRPr>
                    </a:p>
                    <a:p>
                      <a:pPr marL="731520">
                        <a:lnSpc>
                          <a:spcPct val="110000"/>
                        </a:lnSpc>
                      </a:pPr>
                      <a:r>
                        <a:rPr lang="en-US" sz="1400" baseline="0" dirty="0" smtClean="0">
                          <a:solidFill>
                            <a:schemeClr val="tx1"/>
                          </a:solidFill>
                        </a:rPr>
                        <a:t>Diaphragmatic palsy</a:t>
                      </a:r>
                    </a:p>
                    <a:p>
                      <a:pPr marL="731520">
                        <a:lnSpc>
                          <a:spcPct val="110000"/>
                        </a:lnSpc>
                      </a:pPr>
                      <a:r>
                        <a:rPr lang="en-US" sz="1400" baseline="0" dirty="0" smtClean="0">
                          <a:solidFill>
                            <a:schemeClr val="tx1"/>
                          </a:solidFill>
                        </a:rPr>
                        <a:t>Alveolar consolidation</a:t>
                      </a:r>
                    </a:p>
                    <a:p>
                      <a:pPr marL="731520">
                        <a:lnSpc>
                          <a:spcPct val="110000"/>
                        </a:lnSpc>
                      </a:pPr>
                      <a:r>
                        <a:rPr lang="en-US" sz="1400" baseline="0" dirty="0" err="1" smtClean="0">
                          <a:solidFill>
                            <a:schemeClr val="tx1"/>
                          </a:solidFill>
                        </a:rPr>
                        <a:t>Bronchopneumonic</a:t>
                      </a:r>
                      <a:r>
                        <a:rPr lang="en-US" sz="1400" baseline="0" dirty="0" smtClean="0">
                          <a:solidFill>
                            <a:schemeClr val="tx1"/>
                          </a:solidFill>
                        </a:rPr>
                        <a:t> consolidation</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r>
                        <a:rPr lang="en-US" sz="1400" dirty="0" smtClean="0">
                          <a:solidFill>
                            <a:schemeClr val="tx1"/>
                          </a:solidFill>
                        </a:rPr>
                        <a:t>Pleural effusion</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r>
                        <a:rPr lang="en-US" sz="1400" dirty="0" err="1" smtClean="0">
                          <a:solidFill>
                            <a:schemeClr val="tx1"/>
                          </a:solidFill>
                        </a:rPr>
                        <a:t>Tuberculous</a:t>
                      </a:r>
                      <a:r>
                        <a:rPr lang="en-US" sz="1400" dirty="0" smtClean="0">
                          <a:solidFill>
                            <a:schemeClr val="tx1"/>
                          </a:solidFill>
                        </a:rPr>
                        <a:t> empyema</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r>
                        <a:rPr lang="en-US" sz="1400" dirty="0" smtClean="0">
                          <a:solidFill>
                            <a:schemeClr val="tx1"/>
                          </a:solidFill>
                        </a:rPr>
                        <a:t>Pericardial</a:t>
                      </a:r>
                      <a:r>
                        <a:rPr lang="en-US" sz="1400" baseline="0" dirty="0" smtClean="0">
                          <a:solidFill>
                            <a:schemeClr val="tx1"/>
                          </a:solidFill>
                        </a:rPr>
                        <a:t> effusion</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r>
                        <a:rPr lang="en-US" sz="1400" dirty="0" smtClean="0">
                          <a:solidFill>
                            <a:schemeClr val="tx1"/>
                          </a:solidFill>
                        </a:rPr>
                        <a:t>Pneumothorax</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r>
                        <a:rPr lang="en-US" sz="1400" dirty="0" smtClean="0">
                          <a:solidFill>
                            <a:schemeClr val="tx1"/>
                          </a:solidFill>
                        </a:rPr>
                        <a:t>Disseminated (</a:t>
                      </a:r>
                      <a:r>
                        <a:rPr lang="en-US" sz="1400" dirty="0" err="1" smtClean="0">
                          <a:solidFill>
                            <a:schemeClr val="tx1"/>
                          </a:solidFill>
                        </a:rPr>
                        <a:t>miliary</a:t>
                      </a:r>
                      <a:r>
                        <a:rPr lang="en-US" sz="1400" dirty="0" smtClean="0">
                          <a:solidFill>
                            <a:schemeClr val="tx1"/>
                          </a:solidFill>
                        </a:rPr>
                        <a:t>)</a:t>
                      </a:r>
                      <a:r>
                        <a:rPr lang="en-US" sz="1400" baseline="0" dirty="0" smtClean="0">
                          <a:solidFill>
                            <a:schemeClr val="tx1"/>
                          </a:solidFill>
                        </a:rPr>
                        <a:t> disease</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Rectangle 31"/>
          <p:cNvSpPr/>
          <p:nvPr/>
        </p:nvSpPr>
        <p:spPr>
          <a:xfrm>
            <a:off x="5888499" y="8511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01641" y="658201"/>
            <a:ext cx="2354399" cy="441146"/>
          </a:xfrm>
          <a:prstGeom prst="rect">
            <a:avLst/>
          </a:prstGeom>
          <a:noFill/>
        </p:spPr>
        <p:txBody>
          <a:bodyPr wrap="square" rtlCol="0">
            <a:spAutoFit/>
          </a:bodyPr>
          <a:lstStyle/>
          <a:p>
            <a:pPr>
              <a:lnSpc>
                <a:spcPct val="150000"/>
              </a:lnSpc>
            </a:pPr>
            <a:r>
              <a:rPr lang="en-US" sz="1600" dirty="0" smtClean="0"/>
              <a:t>Done but result unknown</a:t>
            </a:r>
          </a:p>
        </p:txBody>
      </p:sp>
      <p:sp>
        <p:nvSpPr>
          <p:cNvPr id="34" name="TextBox 33"/>
          <p:cNvSpPr txBox="1"/>
          <p:nvPr/>
        </p:nvSpPr>
        <p:spPr>
          <a:xfrm>
            <a:off x="4705350" y="298793"/>
            <a:ext cx="2779202" cy="369332"/>
          </a:xfrm>
          <a:prstGeom prst="rect">
            <a:avLst/>
          </a:prstGeom>
          <a:noFill/>
        </p:spPr>
        <p:txBody>
          <a:bodyPr wrap="square" rtlCol="0">
            <a:spAutoFit/>
          </a:bodyPr>
          <a:lstStyle/>
          <a:p>
            <a:r>
              <a:rPr lang="en-US" dirty="0" smtClean="0"/>
              <a:t>Date of chest radiograph:</a:t>
            </a:r>
            <a:endParaRPr lang="en-US" dirty="0"/>
          </a:p>
        </p:txBody>
      </p:sp>
      <p:sp>
        <p:nvSpPr>
          <p:cNvPr id="35" name="Rectangle 34"/>
          <p:cNvSpPr/>
          <p:nvPr/>
        </p:nvSpPr>
        <p:spPr>
          <a:xfrm>
            <a:off x="7474519" y="343097"/>
            <a:ext cx="1160683"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657213" y="2631738"/>
            <a:ext cx="673100" cy="307777"/>
            <a:chOff x="660400" y="2492038"/>
            <a:chExt cx="673100" cy="307777"/>
          </a:xfrm>
        </p:grpSpPr>
        <p:sp>
          <p:nvSpPr>
            <p:cNvPr id="46" name="Rectangle 45"/>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 name="TextBox 1"/>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47" name="Group 46"/>
          <p:cNvGrpSpPr/>
          <p:nvPr/>
        </p:nvGrpSpPr>
        <p:grpSpPr>
          <a:xfrm>
            <a:off x="657213" y="2873038"/>
            <a:ext cx="673100" cy="307777"/>
            <a:chOff x="660400" y="2492038"/>
            <a:chExt cx="673100" cy="307777"/>
          </a:xfrm>
        </p:grpSpPr>
        <p:sp>
          <p:nvSpPr>
            <p:cNvPr id="48" name="Rectangle 47"/>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53" name="TextBox 52"/>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54" name="Group 53"/>
          <p:cNvGrpSpPr/>
          <p:nvPr/>
        </p:nvGrpSpPr>
        <p:grpSpPr>
          <a:xfrm>
            <a:off x="657213" y="3274579"/>
            <a:ext cx="673100" cy="307777"/>
            <a:chOff x="660400" y="2492038"/>
            <a:chExt cx="673100" cy="307777"/>
          </a:xfrm>
        </p:grpSpPr>
        <p:sp>
          <p:nvSpPr>
            <p:cNvPr id="70" name="Rectangle 69"/>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1" name="TextBox 70"/>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72" name="Group 71"/>
          <p:cNvGrpSpPr/>
          <p:nvPr/>
        </p:nvGrpSpPr>
        <p:grpSpPr>
          <a:xfrm>
            <a:off x="657213" y="5015746"/>
            <a:ext cx="673100" cy="307777"/>
            <a:chOff x="660400" y="2492038"/>
            <a:chExt cx="673100" cy="307777"/>
          </a:xfrm>
        </p:grpSpPr>
        <p:sp>
          <p:nvSpPr>
            <p:cNvPr id="73" name="Rectangle 72"/>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4" name="TextBox 73"/>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75" name="Group 74"/>
          <p:cNvGrpSpPr/>
          <p:nvPr/>
        </p:nvGrpSpPr>
        <p:grpSpPr>
          <a:xfrm>
            <a:off x="657213" y="5383549"/>
            <a:ext cx="673100" cy="307777"/>
            <a:chOff x="660400" y="2492038"/>
            <a:chExt cx="673100" cy="307777"/>
          </a:xfrm>
        </p:grpSpPr>
        <p:sp>
          <p:nvSpPr>
            <p:cNvPr id="76" name="Rectangle 75"/>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7" name="TextBox 76"/>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78" name="Group 77"/>
          <p:cNvGrpSpPr/>
          <p:nvPr/>
        </p:nvGrpSpPr>
        <p:grpSpPr>
          <a:xfrm>
            <a:off x="657213" y="5734218"/>
            <a:ext cx="673100" cy="307777"/>
            <a:chOff x="660400" y="2492038"/>
            <a:chExt cx="673100" cy="307777"/>
          </a:xfrm>
        </p:grpSpPr>
        <p:sp>
          <p:nvSpPr>
            <p:cNvPr id="79" name="Rectangle 78"/>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0" name="TextBox 79"/>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81" name="Group 80"/>
          <p:cNvGrpSpPr/>
          <p:nvPr/>
        </p:nvGrpSpPr>
        <p:grpSpPr>
          <a:xfrm>
            <a:off x="4547127" y="2631738"/>
            <a:ext cx="673100" cy="307777"/>
            <a:chOff x="660400" y="2492038"/>
            <a:chExt cx="673100" cy="307777"/>
          </a:xfrm>
        </p:grpSpPr>
        <p:sp>
          <p:nvSpPr>
            <p:cNvPr id="82" name="Rectangle 81"/>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3" name="TextBox 82"/>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84" name="Group 83"/>
          <p:cNvGrpSpPr/>
          <p:nvPr/>
        </p:nvGrpSpPr>
        <p:grpSpPr>
          <a:xfrm>
            <a:off x="4547127" y="2873038"/>
            <a:ext cx="673100" cy="307777"/>
            <a:chOff x="660400" y="2492038"/>
            <a:chExt cx="673100" cy="307777"/>
          </a:xfrm>
        </p:grpSpPr>
        <p:sp>
          <p:nvSpPr>
            <p:cNvPr id="85" name="Rectangle 84"/>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6" name="TextBox 85"/>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87" name="Group 86"/>
          <p:cNvGrpSpPr/>
          <p:nvPr/>
        </p:nvGrpSpPr>
        <p:grpSpPr>
          <a:xfrm>
            <a:off x="4547127" y="3274579"/>
            <a:ext cx="673100" cy="307777"/>
            <a:chOff x="660400" y="2492038"/>
            <a:chExt cx="673100" cy="307777"/>
          </a:xfrm>
        </p:grpSpPr>
        <p:sp>
          <p:nvSpPr>
            <p:cNvPr id="88" name="Rectangle 87"/>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9" name="TextBox 88"/>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90" name="Group 89"/>
          <p:cNvGrpSpPr/>
          <p:nvPr/>
        </p:nvGrpSpPr>
        <p:grpSpPr>
          <a:xfrm>
            <a:off x="4547127" y="5015746"/>
            <a:ext cx="673100" cy="307777"/>
            <a:chOff x="660400" y="2492038"/>
            <a:chExt cx="673100" cy="307777"/>
          </a:xfrm>
        </p:grpSpPr>
        <p:sp>
          <p:nvSpPr>
            <p:cNvPr id="91" name="Rectangle 90"/>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2" name="TextBox 91"/>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93" name="Group 92"/>
          <p:cNvGrpSpPr/>
          <p:nvPr/>
        </p:nvGrpSpPr>
        <p:grpSpPr>
          <a:xfrm>
            <a:off x="4547127" y="5383549"/>
            <a:ext cx="673100" cy="307777"/>
            <a:chOff x="660400" y="2492038"/>
            <a:chExt cx="673100" cy="307777"/>
          </a:xfrm>
        </p:grpSpPr>
        <p:sp>
          <p:nvSpPr>
            <p:cNvPr id="94" name="Rectangle 93"/>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5" name="TextBox 94"/>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99" name="Group 98"/>
          <p:cNvGrpSpPr/>
          <p:nvPr/>
        </p:nvGrpSpPr>
        <p:grpSpPr>
          <a:xfrm>
            <a:off x="4547127" y="3505792"/>
            <a:ext cx="673100" cy="307777"/>
            <a:chOff x="660400" y="2492038"/>
            <a:chExt cx="673100" cy="307777"/>
          </a:xfrm>
        </p:grpSpPr>
        <p:sp>
          <p:nvSpPr>
            <p:cNvPr id="100" name="Rectangle 99"/>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1" name="TextBox 100"/>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02" name="Group 101"/>
          <p:cNvGrpSpPr/>
          <p:nvPr/>
        </p:nvGrpSpPr>
        <p:grpSpPr>
          <a:xfrm>
            <a:off x="4547127" y="3737005"/>
            <a:ext cx="673100" cy="307777"/>
            <a:chOff x="660400" y="2492038"/>
            <a:chExt cx="673100" cy="307777"/>
          </a:xfrm>
        </p:grpSpPr>
        <p:sp>
          <p:nvSpPr>
            <p:cNvPr id="103" name="Rectangle 102"/>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4" name="TextBox 103"/>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05" name="Group 104"/>
          <p:cNvGrpSpPr/>
          <p:nvPr/>
        </p:nvGrpSpPr>
        <p:grpSpPr>
          <a:xfrm>
            <a:off x="4547127" y="3968218"/>
            <a:ext cx="673100" cy="307777"/>
            <a:chOff x="660400" y="2492038"/>
            <a:chExt cx="673100" cy="307777"/>
          </a:xfrm>
        </p:grpSpPr>
        <p:sp>
          <p:nvSpPr>
            <p:cNvPr id="106" name="Rectangle 105"/>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7" name="TextBox 106"/>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08" name="Group 107"/>
          <p:cNvGrpSpPr/>
          <p:nvPr/>
        </p:nvGrpSpPr>
        <p:grpSpPr>
          <a:xfrm>
            <a:off x="4547127" y="4199431"/>
            <a:ext cx="673100" cy="307777"/>
            <a:chOff x="660400" y="2492038"/>
            <a:chExt cx="673100" cy="307777"/>
          </a:xfrm>
        </p:grpSpPr>
        <p:sp>
          <p:nvSpPr>
            <p:cNvPr id="109" name="Rectangle 108"/>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0" name="TextBox 109"/>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11" name="Group 110"/>
          <p:cNvGrpSpPr/>
          <p:nvPr/>
        </p:nvGrpSpPr>
        <p:grpSpPr>
          <a:xfrm>
            <a:off x="4547127" y="4430644"/>
            <a:ext cx="673100" cy="307777"/>
            <a:chOff x="660400" y="2492038"/>
            <a:chExt cx="673100" cy="307777"/>
          </a:xfrm>
        </p:grpSpPr>
        <p:sp>
          <p:nvSpPr>
            <p:cNvPr id="112" name="Rectangle 111"/>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3" name="TextBox 112"/>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14" name="Group 113"/>
          <p:cNvGrpSpPr/>
          <p:nvPr/>
        </p:nvGrpSpPr>
        <p:grpSpPr>
          <a:xfrm>
            <a:off x="4547127" y="4661856"/>
            <a:ext cx="673100" cy="307777"/>
            <a:chOff x="660400" y="2492038"/>
            <a:chExt cx="673100" cy="307777"/>
          </a:xfrm>
        </p:grpSpPr>
        <p:sp>
          <p:nvSpPr>
            <p:cNvPr id="115" name="Rectangle 114"/>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6" name="TextBox 115"/>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sp>
        <p:nvSpPr>
          <p:cNvPr id="117" name="TextBox 116"/>
          <p:cNvSpPr txBox="1"/>
          <p:nvPr/>
        </p:nvSpPr>
        <p:spPr>
          <a:xfrm>
            <a:off x="408886" y="6219824"/>
            <a:ext cx="6385614" cy="646331"/>
          </a:xfrm>
          <a:prstGeom prst="rect">
            <a:avLst/>
          </a:prstGeom>
          <a:noFill/>
        </p:spPr>
        <p:txBody>
          <a:bodyPr wrap="square" rtlCol="0">
            <a:spAutoFit/>
          </a:bodyPr>
          <a:lstStyle/>
          <a:p>
            <a:r>
              <a:rPr lang="en-US" b="1" i="1" dirty="0" smtClean="0">
                <a:solidFill>
                  <a:srgbClr val="0000FF"/>
                </a:solidFill>
              </a:rPr>
              <a:t>Options on these drop-downs will be “present,” “not present,” “not determined” </a:t>
            </a:r>
            <a:endParaRPr lang="en-US" b="1" i="1" dirty="0">
              <a:solidFill>
                <a:srgbClr val="0000FF"/>
              </a:solidFill>
            </a:endParaRPr>
          </a:p>
        </p:txBody>
      </p:sp>
      <p:sp>
        <p:nvSpPr>
          <p:cNvPr id="118" name="Down Arrow 117"/>
          <p:cNvSpPr/>
          <p:nvPr/>
        </p:nvSpPr>
        <p:spPr>
          <a:xfrm>
            <a:off x="843277" y="6036744"/>
            <a:ext cx="276227" cy="310082"/>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554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3" y="104775"/>
            <a:ext cx="8515351" cy="369332"/>
          </a:xfrm>
          <a:prstGeom prst="rect">
            <a:avLst/>
          </a:prstGeom>
          <a:noFill/>
        </p:spPr>
        <p:txBody>
          <a:bodyPr wrap="square" rtlCol="0">
            <a:spAutoFit/>
          </a:bodyPr>
          <a:lstStyle/>
          <a:p>
            <a:r>
              <a:rPr lang="en-US" b="1" u="sng" dirty="0" smtClean="0"/>
              <a:t>5: INITIAL LABORATORY RESULTS</a:t>
            </a:r>
            <a:r>
              <a:rPr lang="en-US" b="1" dirty="0" smtClean="0"/>
              <a:t> </a:t>
            </a:r>
            <a:r>
              <a:rPr lang="en-US" b="1" i="1" dirty="0" smtClean="0">
                <a:solidFill>
                  <a:srgbClr val="0000FF"/>
                </a:solidFill>
              </a:rPr>
              <a:t>(continued on next slide)</a:t>
            </a:r>
            <a:endParaRPr lang="en-US" b="1" i="1" dirty="0">
              <a:solidFill>
                <a:srgbClr val="0000FF"/>
              </a:solidFill>
            </a:endParaRPr>
          </a:p>
        </p:txBody>
      </p:sp>
      <p:sp>
        <p:nvSpPr>
          <p:cNvPr id="10" name="TextBox 9"/>
          <p:cNvSpPr txBox="1"/>
          <p:nvPr/>
        </p:nvSpPr>
        <p:spPr>
          <a:xfrm>
            <a:off x="542925" y="678059"/>
            <a:ext cx="4238625" cy="369332"/>
          </a:xfrm>
          <a:prstGeom prst="rect">
            <a:avLst/>
          </a:prstGeom>
          <a:noFill/>
        </p:spPr>
        <p:txBody>
          <a:bodyPr wrap="square" rtlCol="0">
            <a:spAutoFit/>
          </a:bodyPr>
          <a:lstStyle/>
          <a:p>
            <a:r>
              <a:rPr lang="en-US" b="1" dirty="0" smtClean="0"/>
              <a:t>Smear:</a:t>
            </a:r>
            <a:endParaRPr lang="en-US" b="1" dirty="0"/>
          </a:p>
        </p:txBody>
      </p:sp>
      <p:sp>
        <p:nvSpPr>
          <p:cNvPr id="12" name="Rectangle 11"/>
          <p:cNvSpPr/>
          <p:nvPr/>
        </p:nvSpPr>
        <p:spPr>
          <a:xfrm>
            <a:off x="685800" y="1121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 y="1483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68679" y="931951"/>
            <a:ext cx="1166127" cy="1179810"/>
          </a:xfrm>
          <a:prstGeom prst="rect">
            <a:avLst/>
          </a:prstGeom>
          <a:noFill/>
        </p:spPr>
        <p:txBody>
          <a:bodyPr wrap="square" rtlCol="0">
            <a:spAutoFit/>
          </a:bodyPr>
          <a:lstStyle/>
          <a:p>
            <a:pPr>
              <a:lnSpc>
                <a:spcPct val="150000"/>
              </a:lnSpc>
            </a:pPr>
            <a:r>
              <a:rPr lang="en-US" sz="1600" dirty="0" smtClean="0"/>
              <a:t>Positive</a:t>
            </a:r>
          </a:p>
          <a:p>
            <a:pPr>
              <a:lnSpc>
                <a:spcPct val="150000"/>
              </a:lnSpc>
            </a:pPr>
            <a:r>
              <a:rPr lang="en-US" sz="1600" dirty="0" smtClean="0"/>
              <a:t>Negative</a:t>
            </a:r>
          </a:p>
          <a:p>
            <a:pPr>
              <a:lnSpc>
                <a:spcPct val="150000"/>
              </a:lnSpc>
            </a:pPr>
            <a:r>
              <a:rPr lang="en-US" sz="1600" dirty="0" smtClean="0"/>
              <a:t>Not done</a:t>
            </a:r>
          </a:p>
        </p:txBody>
      </p:sp>
      <p:sp>
        <p:nvSpPr>
          <p:cNvPr id="15" name="Rectangle 14"/>
          <p:cNvSpPr/>
          <p:nvPr/>
        </p:nvSpPr>
        <p:spPr>
          <a:xfrm>
            <a:off x="685800" y="18444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298924" y="931951"/>
            <a:ext cx="1714655" cy="441146"/>
          </a:xfrm>
          <a:prstGeom prst="rect">
            <a:avLst/>
          </a:prstGeom>
          <a:noFill/>
        </p:spPr>
        <p:txBody>
          <a:bodyPr wrap="square" rtlCol="0">
            <a:spAutoFit/>
          </a:bodyPr>
          <a:lstStyle/>
          <a:p>
            <a:pPr>
              <a:lnSpc>
                <a:spcPct val="150000"/>
              </a:lnSpc>
            </a:pPr>
            <a:r>
              <a:rPr lang="en-US" sz="1600" dirty="0" smtClean="0"/>
              <a:t>Specimen type:</a:t>
            </a:r>
          </a:p>
        </p:txBody>
      </p:sp>
      <p:sp>
        <p:nvSpPr>
          <p:cNvPr id="18" name="Rectangle 17"/>
          <p:cNvSpPr/>
          <p:nvPr/>
        </p:nvSpPr>
        <p:spPr>
          <a:xfrm>
            <a:off x="5505671" y="1483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05671" y="18444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688551" y="1301283"/>
            <a:ext cx="999315" cy="810478"/>
          </a:xfrm>
          <a:prstGeom prst="rect">
            <a:avLst/>
          </a:prstGeom>
          <a:noFill/>
        </p:spPr>
        <p:txBody>
          <a:bodyPr wrap="square" rtlCol="0">
            <a:spAutoFit/>
          </a:bodyPr>
          <a:lstStyle/>
          <a:p>
            <a:pPr>
              <a:lnSpc>
                <a:spcPct val="150000"/>
              </a:lnSpc>
            </a:pPr>
            <a:r>
              <a:rPr lang="en-US" sz="1600" dirty="0" smtClean="0"/>
              <a:t>Sputum</a:t>
            </a:r>
          </a:p>
          <a:p>
            <a:pPr>
              <a:lnSpc>
                <a:spcPct val="150000"/>
              </a:lnSpc>
            </a:pPr>
            <a:r>
              <a:rPr lang="en-US" sz="1600" dirty="0" smtClean="0"/>
              <a:t>BAL</a:t>
            </a:r>
          </a:p>
        </p:txBody>
      </p:sp>
      <p:sp>
        <p:nvSpPr>
          <p:cNvPr id="21" name="Rectangle 20"/>
          <p:cNvSpPr/>
          <p:nvPr/>
        </p:nvSpPr>
        <p:spPr>
          <a:xfrm>
            <a:off x="6566077" y="1483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66077" y="18444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748957" y="1301283"/>
            <a:ext cx="1814976" cy="810478"/>
          </a:xfrm>
          <a:prstGeom prst="rect">
            <a:avLst/>
          </a:prstGeom>
          <a:noFill/>
        </p:spPr>
        <p:txBody>
          <a:bodyPr wrap="square" rtlCol="0">
            <a:spAutoFit/>
          </a:bodyPr>
          <a:lstStyle/>
          <a:p>
            <a:pPr>
              <a:lnSpc>
                <a:spcPct val="150000"/>
              </a:lnSpc>
            </a:pPr>
            <a:r>
              <a:rPr lang="en-US" sz="1600" dirty="0" smtClean="0"/>
              <a:t>Gastric aspirate</a:t>
            </a:r>
          </a:p>
          <a:p>
            <a:pPr>
              <a:lnSpc>
                <a:spcPct val="150000"/>
              </a:lnSpc>
            </a:pPr>
            <a:r>
              <a:rPr lang="en-US" sz="1600" dirty="0" smtClean="0"/>
              <a:t>Other:</a:t>
            </a:r>
          </a:p>
        </p:txBody>
      </p:sp>
      <p:sp>
        <p:nvSpPr>
          <p:cNvPr id="24" name="Rectangle 23"/>
          <p:cNvSpPr/>
          <p:nvPr/>
        </p:nvSpPr>
        <p:spPr>
          <a:xfrm>
            <a:off x="7487448" y="1785208"/>
            <a:ext cx="1076485" cy="326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6725" y="656630"/>
            <a:ext cx="8229600" cy="162335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525460" y="931951"/>
            <a:ext cx="2424452" cy="441146"/>
          </a:xfrm>
          <a:prstGeom prst="rect">
            <a:avLst/>
          </a:prstGeom>
          <a:noFill/>
        </p:spPr>
        <p:txBody>
          <a:bodyPr wrap="square" rtlCol="0">
            <a:spAutoFit/>
          </a:bodyPr>
          <a:lstStyle/>
          <a:p>
            <a:pPr>
              <a:lnSpc>
                <a:spcPct val="150000"/>
              </a:lnSpc>
            </a:pPr>
            <a:r>
              <a:rPr lang="en-US" sz="1600" dirty="0" smtClean="0"/>
              <a:t>Date specimen collected:</a:t>
            </a:r>
          </a:p>
        </p:txBody>
      </p:sp>
      <p:sp>
        <p:nvSpPr>
          <p:cNvPr id="27" name="Rectangle 26"/>
          <p:cNvSpPr/>
          <p:nvPr/>
        </p:nvSpPr>
        <p:spPr>
          <a:xfrm>
            <a:off x="2655350" y="1442827"/>
            <a:ext cx="20203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2925" y="2461913"/>
            <a:ext cx="4238625" cy="369332"/>
          </a:xfrm>
          <a:prstGeom prst="rect">
            <a:avLst/>
          </a:prstGeom>
          <a:noFill/>
        </p:spPr>
        <p:txBody>
          <a:bodyPr wrap="square" rtlCol="0">
            <a:spAutoFit/>
          </a:bodyPr>
          <a:lstStyle/>
          <a:p>
            <a:r>
              <a:rPr lang="en-US" b="1" dirty="0" smtClean="0"/>
              <a:t>Culture:</a:t>
            </a:r>
            <a:endParaRPr lang="en-US" b="1" dirty="0"/>
          </a:p>
        </p:txBody>
      </p:sp>
      <p:sp>
        <p:nvSpPr>
          <p:cNvPr id="29" name="Rectangle 28"/>
          <p:cNvSpPr/>
          <p:nvPr/>
        </p:nvSpPr>
        <p:spPr>
          <a:xfrm>
            <a:off x="685800" y="2905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5800" y="32670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68679" y="2715805"/>
            <a:ext cx="1166127" cy="1179810"/>
          </a:xfrm>
          <a:prstGeom prst="rect">
            <a:avLst/>
          </a:prstGeom>
          <a:noFill/>
        </p:spPr>
        <p:txBody>
          <a:bodyPr wrap="square" rtlCol="0">
            <a:spAutoFit/>
          </a:bodyPr>
          <a:lstStyle/>
          <a:p>
            <a:pPr>
              <a:lnSpc>
                <a:spcPct val="150000"/>
              </a:lnSpc>
            </a:pPr>
            <a:r>
              <a:rPr lang="en-US" sz="1600" dirty="0" smtClean="0"/>
              <a:t>Positive</a:t>
            </a:r>
          </a:p>
          <a:p>
            <a:pPr>
              <a:lnSpc>
                <a:spcPct val="150000"/>
              </a:lnSpc>
            </a:pPr>
            <a:r>
              <a:rPr lang="en-US" sz="1600" dirty="0" smtClean="0"/>
              <a:t>Negative</a:t>
            </a:r>
          </a:p>
          <a:p>
            <a:pPr>
              <a:lnSpc>
                <a:spcPct val="150000"/>
              </a:lnSpc>
            </a:pPr>
            <a:r>
              <a:rPr lang="en-US" sz="1600" dirty="0" smtClean="0"/>
              <a:t>Not done</a:t>
            </a:r>
          </a:p>
        </p:txBody>
      </p:sp>
      <p:sp>
        <p:nvSpPr>
          <p:cNvPr id="32" name="Rectangle 31"/>
          <p:cNvSpPr/>
          <p:nvPr/>
        </p:nvSpPr>
        <p:spPr>
          <a:xfrm>
            <a:off x="685800" y="36283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298924" y="2715805"/>
            <a:ext cx="1714655" cy="441146"/>
          </a:xfrm>
          <a:prstGeom prst="rect">
            <a:avLst/>
          </a:prstGeom>
          <a:noFill/>
        </p:spPr>
        <p:txBody>
          <a:bodyPr wrap="square" rtlCol="0">
            <a:spAutoFit/>
          </a:bodyPr>
          <a:lstStyle/>
          <a:p>
            <a:pPr>
              <a:lnSpc>
                <a:spcPct val="150000"/>
              </a:lnSpc>
            </a:pPr>
            <a:r>
              <a:rPr lang="en-US" sz="1600" dirty="0" smtClean="0"/>
              <a:t>Specimen type:</a:t>
            </a:r>
          </a:p>
        </p:txBody>
      </p:sp>
      <p:sp>
        <p:nvSpPr>
          <p:cNvPr id="34" name="Rectangle 33"/>
          <p:cNvSpPr/>
          <p:nvPr/>
        </p:nvSpPr>
        <p:spPr>
          <a:xfrm>
            <a:off x="5505671" y="32670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505671" y="36283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688551" y="3085137"/>
            <a:ext cx="999315" cy="810478"/>
          </a:xfrm>
          <a:prstGeom prst="rect">
            <a:avLst/>
          </a:prstGeom>
          <a:noFill/>
        </p:spPr>
        <p:txBody>
          <a:bodyPr wrap="square" rtlCol="0">
            <a:spAutoFit/>
          </a:bodyPr>
          <a:lstStyle/>
          <a:p>
            <a:pPr>
              <a:lnSpc>
                <a:spcPct val="150000"/>
              </a:lnSpc>
            </a:pPr>
            <a:r>
              <a:rPr lang="en-US" sz="1600" dirty="0" smtClean="0"/>
              <a:t>Sputum</a:t>
            </a:r>
          </a:p>
          <a:p>
            <a:pPr>
              <a:lnSpc>
                <a:spcPct val="150000"/>
              </a:lnSpc>
            </a:pPr>
            <a:r>
              <a:rPr lang="en-US" sz="1600" dirty="0" smtClean="0"/>
              <a:t>BAL</a:t>
            </a:r>
          </a:p>
        </p:txBody>
      </p:sp>
      <p:sp>
        <p:nvSpPr>
          <p:cNvPr id="37" name="Rectangle 36"/>
          <p:cNvSpPr/>
          <p:nvPr/>
        </p:nvSpPr>
        <p:spPr>
          <a:xfrm>
            <a:off x="6566077" y="32670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66077" y="36283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748957" y="3085137"/>
            <a:ext cx="1814976" cy="810478"/>
          </a:xfrm>
          <a:prstGeom prst="rect">
            <a:avLst/>
          </a:prstGeom>
          <a:noFill/>
        </p:spPr>
        <p:txBody>
          <a:bodyPr wrap="square" rtlCol="0">
            <a:spAutoFit/>
          </a:bodyPr>
          <a:lstStyle/>
          <a:p>
            <a:pPr>
              <a:lnSpc>
                <a:spcPct val="150000"/>
              </a:lnSpc>
            </a:pPr>
            <a:r>
              <a:rPr lang="en-US" sz="1600" dirty="0" smtClean="0"/>
              <a:t>Gastric aspirate</a:t>
            </a:r>
          </a:p>
          <a:p>
            <a:pPr>
              <a:lnSpc>
                <a:spcPct val="150000"/>
              </a:lnSpc>
            </a:pPr>
            <a:r>
              <a:rPr lang="en-US" sz="1600" dirty="0" smtClean="0"/>
              <a:t>Other:</a:t>
            </a:r>
          </a:p>
        </p:txBody>
      </p:sp>
      <p:sp>
        <p:nvSpPr>
          <p:cNvPr id="40" name="Rectangle 39"/>
          <p:cNvSpPr/>
          <p:nvPr/>
        </p:nvSpPr>
        <p:spPr>
          <a:xfrm>
            <a:off x="7487448" y="3569062"/>
            <a:ext cx="1076485" cy="326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66725" y="2440484"/>
            <a:ext cx="8229600" cy="162335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525460" y="2715805"/>
            <a:ext cx="2424452" cy="441146"/>
          </a:xfrm>
          <a:prstGeom prst="rect">
            <a:avLst/>
          </a:prstGeom>
          <a:noFill/>
        </p:spPr>
        <p:txBody>
          <a:bodyPr wrap="square" rtlCol="0">
            <a:spAutoFit/>
          </a:bodyPr>
          <a:lstStyle/>
          <a:p>
            <a:pPr>
              <a:lnSpc>
                <a:spcPct val="150000"/>
              </a:lnSpc>
            </a:pPr>
            <a:r>
              <a:rPr lang="en-US" sz="1600" dirty="0" smtClean="0"/>
              <a:t>Date specimen collected:</a:t>
            </a:r>
          </a:p>
        </p:txBody>
      </p:sp>
      <p:sp>
        <p:nvSpPr>
          <p:cNvPr id="43" name="Rectangle 42"/>
          <p:cNvSpPr/>
          <p:nvPr/>
        </p:nvSpPr>
        <p:spPr>
          <a:xfrm>
            <a:off x="2655350" y="3226681"/>
            <a:ext cx="20203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42925" y="4273799"/>
            <a:ext cx="4238625" cy="369332"/>
          </a:xfrm>
          <a:prstGeom prst="rect">
            <a:avLst/>
          </a:prstGeom>
          <a:noFill/>
        </p:spPr>
        <p:txBody>
          <a:bodyPr wrap="square" rtlCol="0">
            <a:spAutoFit/>
          </a:bodyPr>
          <a:lstStyle/>
          <a:p>
            <a:r>
              <a:rPr lang="en-US" b="1" dirty="0" smtClean="0"/>
              <a:t>Other detection method (if done):</a:t>
            </a:r>
            <a:endParaRPr lang="en-US" b="1" dirty="0"/>
          </a:p>
        </p:txBody>
      </p:sp>
      <p:sp>
        <p:nvSpPr>
          <p:cNvPr id="45" name="Rectangle 44"/>
          <p:cNvSpPr/>
          <p:nvPr/>
        </p:nvSpPr>
        <p:spPr>
          <a:xfrm>
            <a:off x="685800" y="525162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85800" y="56128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8679" y="5061601"/>
            <a:ext cx="1404091" cy="1179810"/>
          </a:xfrm>
          <a:prstGeom prst="rect">
            <a:avLst/>
          </a:prstGeom>
          <a:noFill/>
        </p:spPr>
        <p:txBody>
          <a:bodyPr wrap="square" rtlCol="0">
            <a:spAutoFit/>
          </a:bodyPr>
          <a:lstStyle/>
          <a:p>
            <a:pPr>
              <a:lnSpc>
                <a:spcPct val="150000"/>
              </a:lnSpc>
            </a:pPr>
            <a:r>
              <a:rPr lang="en-US" sz="1600" dirty="0" smtClean="0"/>
              <a:t>Detected</a:t>
            </a:r>
          </a:p>
          <a:p>
            <a:pPr>
              <a:lnSpc>
                <a:spcPct val="150000"/>
              </a:lnSpc>
            </a:pPr>
            <a:r>
              <a:rPr lang="en-US" sz="1600" dirty="0" smtClean="0"/>
              <a:t>Not detected</a:t>
            </a:r>
          </a:p>
          <a:p>
            <a:pPr>
              <a:lnSpc>
                <a:spcPct val="150000"/>
              </a:lnSpc>
            </a:pPr>
            <a:r>
              <a:rPr lang="en-US" sz="1600" dirty="0" smtClean="0"/>
              <a:t>Indeterminate</a:t>
            </a:r>
          </a:p>
        </p:txBody>
      </p:sp>
      <p:sp>
        <p:nvSpPr>
          <p:cNvPr id="48" name="Rectangle 47"/>
          <p:cNvSpPr/>
          <p:nvPr/>
        </p:nvSpPr>
        <p:spPr>
          <a:xfrm>
            <a:off x="685800" y="59741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298924" y="5061601"/>
            <a:ext cx="1714655" cy="441146"/>
          </a:xfrm>
          <a:prstGeom prst="rect">
            <a:avLst/>
          </a:prstGeom>
          <a:noFill/>
        </p:spPr>
        <p:txBody>
          <a:bodyPr wrap="square" rtlCol="0">
            <a:spAutoFit/>
          </a:bodyPr>
          <a:lstStyle/>
          <a:p>
            <a:pPr>
              <a:lnSpc>
                <a:spcPct val="150000"/>
              </a:lnSpc>
            </a:pPr>
            <a:r>
              <a:rPr lang="en-US" sz="1600" dirty="0" smtClean="0"/>
              <a:t>Specimen type:</a:t>
            </a:r>
          </a:p>
        </p:txBody>
      </p:sp>
      <p:sp>
        <p:nvSpPr>
          <p:cNvPr id="50" name="Rectangle 49"/>
          <p:cNvSpPr/>
          <p:nvPr/>
        </p:nvSpPr>
        <p:spPr>
          <a:xfrm>
            <a:off x="5505671" y="56128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505671" y="59741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688551" y="5430933"/>
            <a:ext cx="999315" cy="810478"/>
          </a:xfrm>
          <a:prstGeom prst="rect">
            <a:avLst/>
          </a:prstGeom>
          <a:noFill/>
        </p:spPr>
        <p:txBody>
          <a:bodyPr wrap="square" rtlCol="0">
            <a:spAutoFit/>
          </a:bodyPr>
          <a:lstStyle/>
          <a:p>
            <a:pPr>
              <a:lnSpc>
                <a:spcPct val="150000"/>
              </a:lnSpc>
            </a:pPr>
            <a:r>
              <a:rPr lang="en-US" sz="1600" dirty="0" smtClean="0"/>
              <a:t>Sputum</a:t>
            </a:r>
          </a:p>
          <a:p>
            <a:pPr>
              <a:lnSpc>
                <a:spcPct val="150000"/>
              </a:lnSpc>
            </a:pPr>
            <a:r>
              <a:rPr lang="en-US" sz="1600" dirty="0" smtClean="0"/>
              <a:t>BAL</a:t>
            </a:r>
          </a:p>
        </p:txBody>
      </p:sp>
      <p:sp>
        <p:nvSpPr>
          <p:cNvPr id="53" name="Rectangle 52"/>
          <p:cNvSpPr/>
          <p:nvPr/>
        </p:nvSpPr>
        <p:spPr>
          <a:xfrm>
            <a:off x="6566077" y="56128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566077" y="59741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748957" y="5430933"/>
            <a:ext cx="1814976" cy="810478"/>
          </a:xfrm>
          <a:prstGeom prst="rect">
            <a:avLst/>
          </a:prstGeom>
          <a:noFill/>
        </p:spPr>
        <p:txBody>
          <a:bodyPr wrap="square" rtlCol="0">
            <a:spAutoFit/>
          </a:bodyPr>
          <a:lstStyle/>
          <a:p>
            <a:pPr>
              <a:lnSpc>
                <a:spcPct val="150000"/>
              </a:lnSpc>
            </a:pPr>
            <a:r>
              <a:rPr lang="en-US" sz="1600" dirty="0" smtClean="0"/>
              <a:t>Gastric aspirate</a:t>
            </a:r>
          </a:p>
          <a:p>
            <a:pPr>
              <a:lnSpc>
                <a:spcPct val="150000"/>
              </a:lnSpc>
            </a:pPr>
            <a:r>
              <a:rPr lang="en-US" sz="1600" dirty="0" smtClean="0"/>
              <a:t>Other:</a:t>
            </a:r>
          </a:p>
        </p:txBody>
      </p:sp>
      <p:sp>
        <p:nvSpPr>
          <p:cNvPr id="56" name="Rectangle 55"/>
          <p:cNvSpPr/>
          <p:nvPr/>
        </p:nvSpPr>
        <p:spPr>
          <a:xfrm>
            <a:off x="7487448" y="5914858"/>
            <a:ext cx="1076485" cy="326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6725" y="4252370"/>
            <a:ext cx="8229600" cy="208253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525460" y="5061601"/>
            <a:ext cx="2424452" cy="441146"/>
          </a:xfrm>
          <a:prstGeom prst="rect">
            <a:avLst/>
          </a:prstGeom>
          <a:noFill/>
        </p:spPr>
        <p:txBody>
          <a:bodyPr wrap="square" rtlCol="0">
            <a:spAutoFit/>
          </a:bodyPr>
          <a:lstStyle/>
          <a:p>
            <a:pPr>
              <a:lnSpc>
                <a:spcPct val="150000"/>
              </a:lnSpc>
            </a:pPr>
            <a:r>
              <a:rPr lang="en-US" sz="1600" dirty="0" smtClean="0"/>
              <a:t>Date specimen collected:</a:t>
            </a:r>
          </a:p>
        </p:txBody>
      </p:sp>
      <p:sp>
        <p:nvSpPr>
          <p:cNvPr id="59" name="Rectangle 58"/>
          <p:cNvSpPr/>
          <p:nvPr/>
        </p:nvSpPr>
        <p:spPr>
          <a:xfrm>
            <a:off x="2655350" y="5572477"/>
            <a:ext cx="20203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85800" y="4643131"/>
            <a:ext cx="973794" cy="338554"/>
          </a:xfrm>
          <a:prstGeom prst="rect">
            <a:avLst/>
          </a:prstGeom>
          <a:noFill/>
        </p:spPr>
        <p:txBody>
          <a:bodyPr wrap="square" rtlCol="0">
            <a:spAutoFit/>
          </a:bodyPr>
          <a:lstStyle/>
          <a:p>
            <a:r>
              <a:rPr lang="en-US" sz="1600" dirty="0" smtClean="0"/>
              <a:t>Method:</a:t>
            </a:r>
          </a:p>
        </p:txBody>
      </p:sp>
      <p:sp>
        <p:nvSpPr>
          <p:cNvPr id="78" name="TextBox 77"/>
          <p:cNvSpPr txBox="1"/>
          <p:nvPr/>
        </p:nvSpPr>
        <p:spPr>
          <a:xfrm>
            <a:off x="1580528" y="4643131"/>
            <a:ext cx="1377877" cy="338554"/>
          </a:xfrm>
          <a:prstGeom prst="rect">
            <a:avLst/>
          </a:prstGeom>
          <a:solidFill>
            <a:schemeClr val="bg1"/>
          </a:solidFill>
          <a:ln>
            <a:solidFill>
              <a:schemeClr val="tx1"/>
            </a:solidFill>
          </a:ln>
        </p:spPr>
        <p:txBody>
          <a:bodyPr wrap="square" rtlCol="0">
            <a:spAutoFit/>
          </a:bodyPr>
          <a:lstStyle/>
          <a:p>
            <a:pPr algn="ctr"/>
            <a:r>
              <a:rPr lang="en-US" sz="1600" i="1" dirty="0" smtClean="0">
                <a:solidFill>
                  <a:schemeClr val="bg1">
                    <a:lumMod val="65000"/>
                  </a:schemeClr>
                </a:solidFill>
              </a:rPr>
              <a:t>Drop down</a:t>
            </a:r>
          </a:p>
        </p:txBody>
      </p:sp>
      <p:sp>
        <p:nvSpPr>
          <p:cNvPr id="79" name="TextBox 78"/>
          <p:cNvSpPr txBox="1"/>
          <p:nvPr/>
        </p:nvSpPr>
        <p:spPr>
          <a:xfrm>
            <a:off x="3531296" y="4550198"/>
            <a:ext cx="5521450" cy="646331"/>
          </a:xfrm>
          <a:prstGeom prst="rect">
            <a:avLst/>
          </a:prstGeom>
          <a:noFill/>
        </p:spPr>
        <p:txBody>
          <a:bodyPr wrap="square" rtlCol="0">
            <a:spAutoFit/>
          </a:bodyPr>
          <a:lstStyle/>
          <a:p>
            <a:r>
              <a:rPr lang="en-US" b="1" i="1" dirty="0" smtClean="0">
                <a:solidFill>
                  <a:srgbClr val="0000FF"/>
                </a:solidFill>
              </a:rPr>
              <a:t>Will include </a:t>
            </a:r>
            <a:r>
              <a:rPr lang="en-US" b="1" i="1" dirty="0" err="1" smtClean="0">
                <a:solidFill>
                  <a:srgbClr val="0000FF"/>
                </a:solidFill>
              </a:rPr>
              <a:t>GeneXpert</a:t>
            </a:r>
            <a:r>
              <a:rPr lang="en-US" b="1" i="1" dirty="0" smtClean="0">
                <a:solidFill>
                  <a:srgbClr val="0000FF"/>
                </a:solidFill>
              </a:rPr>
              <a:t>, other NAAT, </a:t>
            </a:r>
            <a:r>
              <a:rPr lang="en-US" b="1" i="1" dirty="0" err="1" smtClean="0">
                <a:solidFill>
                  <a:srgbClr val="0000FF"/>
                </a:solidFill>
              </a:rPr>
              <a:t>etc</a:t>
            </a:r>
            <a:r>
              <a:rPr lang="en-US" b="1" i="1" dirty="0" smtClean="0">
                <a:solidFill>
                  <a:srgbClr val="0000FF"/>
                </a:solidFill>
              </a:rPr>
              <a:t>;</a:t>
            </a:r>
          </a:p>
          <a:p>
            <a:r>
              <a:rPr lang="en-US" b="1" i="1" dirty="0" smtClean="0">
                <a:solidFill>
                  <a:srgbClr val="0000FF"/>
                </a:solidFill>
              </a:rPr>
              <a:t>Options will change to match detection method</a:t>
            </a:r>
          </a:p>
        </p:txBody>
      </p:sp>
      <p:sp>
        <p:nvSpPr>
          <p:cNvPr id="60" name="Right Arrow 59"/>
          <p:cNvSpPr/>
          <p:nvPr/>
        </p:nvSpPr>
        <p:spPr>
          <a:xfrm>
            <a:off x="3105568" y="4678299"/>
            <a:ext cx="476250" cy="27610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815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 name="TextBox 7"/>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10" name="TextBox 9"/>
          <p:cNvSpPr txBox="1"/>
          <p:nvPr/>
        </p:nvSpPr>
        <p:spPr>
          <a:xfrm>
            <a:off x="257175" y="164304"/>
            <a:ext cx="4524375" cy="369332"/>
          </a:xfrm>
          <a:prstGeom prst="rect">
            <a:avLst/>
          </a:prstGeom>
          <a:noFill/>
        </p:spPr>
        <p:txBody>
          <a:bodyPr wrap="square" rtlCol="0">
            <a:spAutoFit/>
          </a:bodyPr>
          <a:lstStyle/>
          <a:p>
            <a:r>
              <a:rPr lang="en-US" b="1" dirty="0" smtClean="0"/>
              <a:t>Conventional DST:</a:t>
            </a:r>
            <a:endParaRPr lang="en-US" b="1" dirty="0"/>
          </a:p>
        </p:txBody>
      </p:sp>
      <p:sp>
        <p:nvSpPr>
          <p:cNvPr id="29" name="TextBox 28"/>
          <p:cNvSpPr txBox="1"/>
          <p:nvPr/>
        </p:nvSpPr>
        <p:spPr>
          <a:xfrm>
            <a:off x="6104570" y="43576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30" name="TextBox 29"/>
          <p:cNvSpPr txBox="1"/>
          <p:nvPr/>
        </p:nvSpPr>
        <p:spPr>
          <a:xfrm>
            <a:off x="7013255" y="43576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31" name="TextBox 30"/>
          <p:cNvSpPr txBox="1"/>
          <p:nvPr/>
        </p:nvSpPr>
        <p:spPr>
          <a:xfrm>
            <a:off x="7891461" y="43576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44" name="Rectangle 43"/>
          <p:cNvSpPr/>
          <p:nvPr/>
        </p:nvSpPr>
        <p:spPr>
          <a:xfrm>
            <a:off x="2028824" y="14904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028824" y="21349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028824" y="18127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28824" y="24572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922270" y="14904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22270" y="21349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922270" y="18127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922270" y="24572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15715" y="14904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15715" y="21349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5715" y="18127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15715" y="24572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583053" y="112840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57" name="TextBox 56"/>
          <p:cNvSpPr txBox="1"/>
          <p:nvPr/>
        </p:nvSpPr>
        <p:spPr>
          <a:xfrm>
            <a:off x="2491738" y="112840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58" name="TextBox 57"/>
          <p:cNvSpPr txBox="1"/>
          <p:nvPr/>
        </p:nvSpPr>
        <p:spPr>
          <a:xfrm>
            <a:off x="3369944" y="112840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59" name="TextBox 58"/>
          <p:cNvSpPr txBox="1"/>
          <p:nvPr/>
        </p:nvSpPr>
        <p:spPr>
          <a:xfrm>
            <a:off x="257175" y="1316228"/>
            <a:ext cx="1762125" cy="3074689"/>
          </a:xfrm>
          <a:prstGeom prst="rect">
            <a:avLst/>
          </a:prstGeom>
          <a:noFill/>
        </p:spPr>
        <p:txBody>
          <a:bodyPr wrap="square" rtlCol="0">
            <a:spAutoFit/>
          </a:bodyPr>
          <a:lstStyle/>
          <a:p>
            <a:pPr>
              <a:lnSpc>
                <a:spcPct val="120000"/>
              </a:lnSpc>
            </a:pPr>
            <a:r>
              <a:rPr lang="en-US" dirty="0" smtClean="0"/>
              <a:t>Isoniazid</a:t>
            </a:r>
          </a:p>
          <a:p>
            <a:pPr>
              <a:lnSpc>
                <a:spcPct val="120000"/>
              </a:lnSpc>
            </a:pPr>
            <a:r>
              <a:rPr lang="en-US" dirty="0" smtClean="0"/>
              <a:t>Rifampin</a:t>
            </a:r>
          </a:p>
          <a:p>
            <a:pPr>
              <a:lnSpc>
                <a:spcPct val="120000"/>
              </a:lnSpc>
            </a:pPr>
            <a:r>
              <a:rPr lang="en-US" dirty="0" smtClean="0"/>
              <a:t>Pyrazinamide</a:t>
            </a:r>
          </a:p>
          <a:p>
            <a:pPr>
              <a:lnSpc>
                <a:spcPct val="120000"/>
              </a:lnSpc>
            </a:pPr>
            <a:r>
              <a:rPr lang="en-US" dirty="0" err="1" smtClean="0"/>
              <a:t>Ethambutol</a:t>
            </a:r>
            <a:endParaRPr lang="en-US" dirty="0" smtClean="0"/>
          </a:p>
          <a:p>
            <a:pPr>
              <a:lnSpc>
                <a:spcPct val="120000"/>
              </a:lnSpc>
            </a:pPr>
            <a:endParaRPr lang="en-US" dirty="0"/>
          </a:p>
          <a:p>
            <a:pPr>
              <a:lnSpc>
                <a:spcPct val="120000"/>
              </a:lnSpc>
            </a:pPr>
            <a:r>
              <a:rPr lang="en-US" dirty="0" smtClean="0"/>
              <a:t>Streptomycin</a:t>
            </a:r>
          </a:p>
          <a:p>
            <a:pPr>
              <a:lnSpc>
                <a:spcPct val="120000"/>
              </a:lnSpc>
            </a:pPr>
            <a:r>
              <a:rPr lang="en-US" dirty="0" err="1" smtClean="0"/>
              <a:t>Amikacin</a:t>
            </a:r>
            <a:endParaRPr lang="en-US" dirty="0" smtClean="0"/>
          </a:p>
          <a:p>
            <a:pPr>
              <a:lnSpc>
                <a:spcPct val="120000"/>
              </a:lnSpc>
            </a:pPr>
            <a:r>
              <a:rPr lang="en-US" dirty="0" err="1" smtClean="0"/>
              <a:t>Capreomycin</a:t>
            </a:r>
            <a:endParaRPr lang="en-US" dirty="0" smtClean="0"/>
          </a:p>
          <a:p>
            <a:pPr>
              <a:lnSpc>
                <a:spcPct val="120000"/>
              </a:lnSpc>
            </a:pPr>
            <a:r>
              <a:rPr lang="en-US" dirty="0" smtClean="0"/>
              <a:t>Kanamycin</a:t>
            </a:r>
          </a:p>
        </p:txBody>
      </p:sp>
      <p:sp>
        <p:nvSpPr>
          <p:cNvPr id="60" name="Rectangle 59"/>
          <p:cNvSpPr/>
          <p:nvPr/>
        </p:nvSpPr>
        <p:spPr>
          <a:xfrm>
            <a:off x="5293993" y="3389197"/>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293993" y="371845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4581525" y="651431"/>
            <a:ext cx="1762125" cy="3739486"/>
          </a:xfrm>
          <a:prstGeom prst="rect">
            <a:avLst/>
          </a:prstGeom>
          <a:noFill/>
        </p:spPr>
        <p:txBody>
          <a:bodyPr wrap="square" rtlCol="0">
            <a:spAutoFit/>
          </a:bodyPr>
          <a:lstStyle/>
          <a:p>
            <a:pPr>
              <a:lnSpc>
                <a:spcPct val="120000"/>
              </a:lnSpc>
            </a:pPr>
            <a:r>
              <a:rPr lang="en-US" dirty="0" smtClean="0"/>
              <a:t>Ciprofloxacin</a:t>
            </a:r>
          </a:p>
          <a:p>
            <a:pPr>
              <a:lnSpc>
                <a:spcPct val="120000"/>
              </a:lnSpc>
            </a:pPr>
            <a:r>
              <a:rPr lang="en-US" dirty="0" smtClean="0"/>
              <a:t>Levofloxacin</a:t>
            </a:r>
          </a:p>
          <a:p>
            <a:pPr>
              <a:lnSpc>
                <a:spcPct val="120000"/>
              </a:lnSpc>
            </a:pPr>
            <a:r>
              <a:rPr lang="en-US" dirty="0" err="1" smtClean="0"/>
              <a:t>Moxifloxacin</a:t>
            </a:r>
            <a:endParaRPr lang="en-US" dirty="0" smtClean="0"/>
          </a:p>
          <a:p>
            <a:pPr>
              <a:lnSpc>
                <a:spcPct val="120000"/>
              </a:lnSpc>
            </a:pPr>
            <a:r>
              <a:rPr lang="en-US" dirty="0" err="1" smtClean="0"/>
              <a:t>Ofloxacin</a:t>
            </a:r>
            <a:endParaRPr lang="en-US" dirty="0" smtClean="0"/>
          </a:p>
          <a:p>
            <a:pPr>
              <a:lnSpc>
                <a:spcPct val="120000"/>
              </a:lnSpc>
            </a:pPr>
            <a:r>
              <a:rPr lang="en-US" dirty="0" err="1" smtClean="0"/>
              <a:t>Ethionamide</a:t>
            </a:r>
            <a:endParaRPr lang="en-US" dirty="0" smtClean="0"/>
          </a:p>
          <a:p>
            <a:pPr>
              <a:lnSpc>
                <a:spcPct val="120000"/>
              </a:lnSpc>
            </a:pPr>
            <a:r>
              <a:rPr lang="en-US" dirty="0" err="1" smtClean="0"/>
              <a:t>Cycloserine</a:t>
            </a:r>
            <a:endParaRPr lang="en-US" dirty="0" smtClean="0"/>
          </a:p>
          <a:p>
            <a:pPr>
              <a:lnSpc>
                <a:spcPct val="120000"/>
              </a:lnSpc>
            </a:pPr>
            <a:r>
              <a:rPr lang="en-US" dirty="0" smtClean="0"/>
              <a:t>PAS</a:t>
            </a:r>
          </a:p>
          <a:p>
            <a:pPr>
              <a:lnSpc>
                <a:spcPct val="120000"/>
              </a:lnSpc>
            </a:pPr>
            <a:endParaRPr lang="en-US" dirty="0"/>
          </a:p>
          <a:p>
            <a:pPr>
              <a:lnSpc>
                <a:spcPct val="120000"/>
              </a:lnSpc>
            </a:pPr>
            <a:r>
              <a:rPr lang="en-US" dirty="0" smtClean="0"/>
              <a:t>Other:</a:t>
            </a:r>
            <a:br>
              <a:rPr lang="en-US" dirty="0" smtClean="0"/>
            </a:br>
            <a:r>
              <a:rPr lang="en-US" dirty="0" smtClean="0"/>
              <a:t>Other:</a:t>
            </a:r>
          </a:p>
          <a:p>
            <a:pPr>
              <a:lnSpc>
                <a:spcPct val="120000"/>
              </a:lnSpc>
            </a:pPr>
            <a:r>
              <a:rPr lang="en-US" dirty="0" smtClean="0"/>
              <a:t>Other:</a:t>
            </a:r>
          </a:p>
        </p:txBody>
      </p:sp>
      <p:sp>
        <p:nvSpPr>
          <p:cNvPr id="140" name="Rectangle 139"/>
          <p:cNvSpPr/>
          <p:nvPr/>
        </p:nvSpPr>
        <p:spPr>
          <a:xfrm>
            <a:off x="2028824" y="3106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028824" y="37503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2028824" y="3428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2028824" y="40722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2922270" y="3106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2922270" y="37503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2922270" y="3428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2922270" y="40722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3815715" y="3106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3815715" y="37503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815715" y="3428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3815715" y="40722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564629" y="797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6564629" y="14583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6564629" y="11280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6564629" y="17886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7458075" y="797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7458075" y="14583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458075" y="11280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7458075" y="17886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8351520" y="797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8351520" y="14583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8351520" y="11280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8351520" y="17886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6564629" y="21189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6564629" y="27794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6564629" y="244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7458075" y="21189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7458075" y="27794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7458075" y="244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8351520" y="21189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8351520" y="27794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8351520" y="244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6564629" y="37403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6564629" y="34101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458075" y="37403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458075" y="34101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8351520" y="37403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8351520" y="34101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180974" y="164305"/>
            <a:ext cx="8762999" cy="432928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245516" y="551201"/>
            <a:ext cx="3182151" cy="369332"/>
          </a:xfrm>
          <a:prstGeom prst="rect">
            <a:avLst/>
          </a:prstGeom>
          <a:noFill/>
        </p:spPr>
        <p:txBody>
          <a:bodyPr wrap="square" rtlCol="0">
            <a:spAutoFit/>
          </a:bodyPr>
          <a:lstStyle/>
          <a:p>
            <a:r>
              <a:rPr lang="en-US" dirty="0" smtClean="0"/>
              <a:t>Date specimen collected:</a:t>
            </a:r>
            <a:endParaRPr lang="en-US" dirty="0"/>
          </a:p>
        </p:txBody>
      </p:sp>
      <p:sp>
        <p:nvSpPr>
          <p:cNvPr id="185" name="Rectangle 184"/>
          <p:cNvSpPr/>
          <p:nvPr/>
        </p:nvSpPr>
        <p:spPr>
          <a:xfrm>
            <a:off x="2770801" y="551201"/>
            <a:ext cx="151528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5287652" y="405844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6558288" y="40803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7451734" y="40803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8345179" y="40803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4781551" y="4717183"/>
            <a:ext cx="1323020" cy="369332"/>
          </a:xfrm>
          <a:prstGeom prst="rect">
            <a:avLst/>
          </a:prstGeom>
          <a:noFill/>
        </p:spPr>
        <p:txBody>
          <a:bodyPr wrap="square" rtlCol="0">
            <a:spAutoFit/>
          </a:bodyPr>
          <a:lstStyle/>
          <a:p>
            <a:r>
              <a:rPr lang="en-US" b="1" dirty="0" smtClean="0"/>
              <a:t>Gene </a:t>
            </a:r>
            <a:r>
              <a:rPr lang="en-US" b="1" dirty="0" err="1" smtClean="0"/>
              <a:t>Xpert</a:t>
            </a:r>
            <a:r>
              <a:rPr lang="en-US" b="1" dirty="0" smtClean="0"/>
              <a:t>:</a:t>
            </a:r>
            <a:endParaRPr lang="en-US" b="1" dirty="0"/>
          </a:p>
        </p:txBody>
      </p:sp>
      <p:sp>
        <p:nvSpPr>
          <p:cNvPr id="192" name="TextBox 191"/>
          <p:cNvSpPr txBox="1"/>
          <p:nvPr/>
        </p:nvSpPr>
        <p:spPr>
          <a:xfrm>
            <a:off x="4949920" y="5091606"/>
            <a:ext cx="2825950" cy="369332"/>
          </a:xfrm>
          <a:prstGeom prst="rect">
            <a:avLst/>
          </a:prstGeom>
          <a:noFill/>
        </p:spPr>
        <p:txBody>
          <a:bodyPr wrap="square" rtlCol="0">
            <a:spAutoFit/>
          </a:bodyPr>
          <a:lstStyle/>
          <a:p>
            <a:r>
              <a:rPr lang="en-US" dirty="0" smtClean="0"/>
              <a:t>Date specimen collected:</a:t>
            </a:r>
            <a:endParaRPr lang="en-US" dirty="0"/>
          </a:p>
        </p:txBody>
      </p:sp>
      <p:sp>
        <p:nvSpPr>
          <p:cNvPr id="193" name="Rectangle 192"/>
          <p:cNvSpPr/>
          <p:nvPr/>
        </p:nvSpPr>
        <p:spPr>
          <a:xfrm>
            <a:off x="7640955" y="509160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4949920" y="5555568"/>
            <a:ext cx="1791248" cy="369332"/>
          </a:xfrm>
          <a:prstGeom prst="rect">
            <a:avLst/>
          </a:prstGeom>
          <a:noFill/>
        </p:spPr>
        <p:txBody>
          <a:bodyPr wrap="square" rtlCol="0">
            <a:spAutoFit/>
          </a:bodyPr>
          <a:lstStyle/>
          <a:p>
            <a:r>
              <a:rPr lang="en-US" dirty="0" err="1" smtClean="0"/>
              <a:t>RpoB</a:t>
            </a:r>
            <a:r>
              <a:rPr lang="en-US" dirty="0" smtClean="0"/>
              <a:t> mutation:</a:t>
            </a:r>
            <a:endParaRPr lang="en-US" dirty="0"/>
          </a:p>
        </p:txBody>
      </p:sp>
      <p:sp>
        <p:nvSpPr>
          <p:cNvPr id="195" name="Rectangle 194"/>
          <p:cNvSpPr/>
          <p:nvPr/>
        </p:nvSpPr>
        <p:spPr>
          <a:xfrm>
            <a:off x="6558288" y="56786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329603" y="56786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6713455" y="5586346"/>
            <a:ext cx="607444" cy="338554"/>
          </a:xfrm>
          <a:prstGeom prst="rect">
            <a:avLst/>
          </a:prstGeom>
          <a:noFill/>
        </p:spPr>
        <p:txBody>
          <a:bodyPr wrap="square" rtlCol="0">
            <a:spAutoFit/>
          </a:bodyPr>
          <a:lstStyle/>
          <a:p>
            <a:r>
              <a:rPr lang="en-US" sz="1600" dirty="0" smtClean="0"/>
              <a:t>Yes</a:t>
            </a:r>
          </a:p>
        </p:txBody>
      </p:sp>
      <p:sp>
        <p:nvSpPr>
          <p:cNvPr id="198" name="TextBox 197"/>
          <p:cNvSpPr txBox="1"/>
          <p:nvPr/>
        </p:nvSpPr>
        <p:spPr>
          <a:xfrm>
            <a:off x="7467144" y="5586346"/>
            <a:ext cx="607444" cy="338554"/>
          </a:xfrm>
          <a:prstGeom prst="rect">
            <a:avLst/>
          </a:prstGeom>
          <a:noFill/>
        </p:spPr>
        <p:txBody>
          <a:bodyPr wrap="square" rtlCol="0">
            <a:spAutoFit/>
          </a:bodyPr>
          <a:lstStyle/>
          <a:p>
            <a:r>
              <a:rPr lang="en-US" sz="1600" dirty="0" smtClean="0"/>
              <a:t>No</a:t>
            </a:r>
          </a:p>
        </p:txBody>
      </p:sp>
      <p:sp>
        <p:nvSpPr>
          <p:cNvPr id="199" name="Rectangle 198"/>
          <p:cNvSpPr/>
          <p:nvPr/>
        </p:nvSpPr>
        <p:spPr>
          <a:xfrm>
            <a:off x="4781549" y="4646555"/>
            <a:ext cx="4162423" cy="14647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80976" y="4717183"/>
            <a:ext cx="2310762" cy="369332"/>
          </a:xfrm>
          <a:prstGeom prst="rect">
            <a:avLst/>
          </a:prstGeom>
          <a:noFill/>
        </p:spPr>
        <p:txBody>
          <a:bodyPr wrap="square" rtlCol="0">
            <a:spAutoFit/>
          </a:bodyPr>
          <a:lstStyle/>
          <a:p>
            <a:r>
              <a:rPr lang="en-US" b="1" dirty="0" smtClean="0"/>
              <a:t>Line probe assay:</a:t>
            </a:r>
            <a:endParaRPr lang="en-US" b="1" dirty="0"/>
          </a:p>
        </p:txBody>
      </p:sp>
      <p:sp>
        <p:nvSpPr>
          <p:cNvPr id="201" name="TextBox 200"/>
          <p:cNvSpPr txBox="1"/>
          <p:nvPr/>
        </p:nvSpPr>
        <p:spPr>
          <a:xfrm>
            <a:off x="349345" y="5091606"/>
            <a:ext cx="2825950" cy="369332"/>
          </a:xfrm>
          <a:prstGeom prst="rect">
            <a:avLst/>
          </a:prstGeom>
          <a:noFill/>
        </p:spPr>
        <p:txBody>
          <a:bodyPr wrap="square" rtlCol="0">
            <a:spAutoFit/>
          </a:bodyPr>
          <a:lstStyle/>
          <a:p>
            <a:r>
              <a:rPr lang="en-US" dirty="0" smtClean="0"/>
              <a:t>Date specimen collected:</a:t>
            </a:r>
            <a:endParaRPr lang="en-US" dirty="0"/>
          </a:p>
        </p:txBody>
      </p:sp>
      <p:sp>
        <p:nvSpPr>
          <p:cNvPr id="202" name="Rectangle 201"/>
          <p:cNvSpPr/>
          <p:nvPr/>
        </p:nvSpPr>
        <p:spPr>
          <a:xfrm>
            <a:off x="3040380" y="509160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49345" y="5555568"/>
            <a:ext cx="1791248" cy="1080296"/>
          </a:xfrm>
          <a:prstGeom prst="rect">
            <a:avLst/>
          </a:prstGeom>
          <a:noFill/>
        </p:spPr>
        <p:txBody>
          <a:bodyPr wrap="square" rtlCol="0">
            <a:spAutoFit/>
          </a:bodyPr>
          <a:lstStyle/>
          <a:p>
            <a:pPr>
              <a:lnSpc>
                <a:spcPct val="120000"/>
              </a:lnSpc>
            </a:pPr>
            <a:r>
              <a:rPr lang="en-US" dirty="0" err="1" smtClean="0"/>
              <a:t>RpoB</a:t>
            </a:r>
            <a:r>
              <a:rPr lang="en-US" dirty="0" smtClean="0"/>
              <a:t> mutation:</a:t>
            </a:r>
          </a:p>
          <a:p>
            <a:pPr>
              <a:lnSpc>
                <a:spcPct val="120000"/>
              </a:lnSpc>
            </a:pPr>
            <a:r>
              <a:rPr lang="en-US" dirty="0" err="1" smtClean="0"/>
              <a:t>KatG</a:t>
            </a:r>
            <a:r>
              <a:rPr lang="en-US" dirty="0" smtClean="0"/>
              <a:t> mutation:</a:t>
            </a:r>
          </a:p>
          <a:p>
            <a:pPr>
              <a:lnSpc>
                <a:spcPct val="120000"/>
              </a:lnSpc>
            </a:pPr>
            <a:r>
              <a:rPr lang="en-US" dirty="0" err="1" smtClean="0"/>
              <a:t>InhA</a:t>
            </a:r>
            <a:r>
              <a:rPr lang="en-US" dirty="0" smtClean="0"/>
              <a:t> mutation:</a:t>
            </a:r>
            <a:endParaRPr lang="en-US" dirty="0"/>
          </a:p>
        </p:txBody>
      </p:sp>
      <p:sp>
        <p:nvSpPr>
          <p:cNvPr id="204" name="Rectangle 203"/>
          <p:cNvSpPr/>
          <p:nvPr/>
        </p:nvSpPr>
        <p:spPr>
          <a:xfrm>
            <a:off x="2029868" y="57074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2801183" y="57074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2185035" y="5615206"/>
            <a:ext cx="607444" cy="338554"/>
          </a:xfrm>
          <a:prstGeom prst="rect">
            <a:avLst/>
          </a:prstGeom>
          <a:noFill/>
        </p:spPr>
        <p:txBody>
          <a:bodyPr wrap="square" rtlCol="0">
            <a:spAutoFit/>
          </a:bodyPr>
          <a:lstStyle/>
          <a:p>
            <a:r>
              <a:rPr lang="en-US" sz="1600" dirty="0" smtClean="0"/>
              <a:t>Yes</a:t>
            </a:r>
          </a:p>
        </p:txBody>
      </p:sp>
      <p:sp>
        <p:nvSpPr>
          <p:cNvPr id="207" name="TextBox 206"/>
          <p:cNvSpPr txBox="1"/>
          <p:nvPr/>
        </p:nvSpPr>
        <p:spPr>
          <a:xfrm>
            <a:off x="2967586" y="5615206"/>
            <a:ext cx="607444" cy="338554"/>
          </a:xfrm>
          <a:prstGeom prst="rect">
            <a:avLst/>
          </a:prstGeom>
          <a:noFill/>
        </p:spPr>
        <p:txBody>
          <a:bodyPr wrap="square" rtlCol="0">
            <a:spAutoFit/>
          </a:bodyPr>
          <a:lstStyle/>
          <a:p>
            <a:r>
              <a:rPr lang="en-US" sz="1600" dirty="0" smtClean="0"/>
              <a:t>No</a:t>
            </a:r>
          </a:p>
        </p:txBody>
      </p:sp>
      <p:sp>
        <p:nvSpPr>
          <p:cNvPr id="208" name="Rectangle 207"/>
          <p:cNvSpPr/>
          <p:nvPr/>
        </p:nvSpPr>
        <p:spPr>
          <a:xfrm>
            <a:off x="180974" y="4646555"/>
            <a:ext cx="4400551" cy="203047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2029868" y="603303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2801183" y="603303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2185035" y="5940766"/>
            <a:ext cx="607444" cy="338554"/>
          </a:xfrm>
          <a:prstGeom prst="rect">
            <a:avLst/>
          </a:prstGeom>
          <a:noFill/>
        </p:spPr>
        <p:txBody>
          <a:bodyPr wrap="square" rtlCol="0">
            <a:spAutoFit/>
          </a:bodyPr>
          <a:lstStyle/>
          <a:p>
            <a:r>
              <a:rPr lang="en-US" sz="1600" dirty="0" smtClean="0"/>
              <a:t>Yes</a:t>
            </a:r>
          </a:p>
        </p:txBody>
      </p:sp>
      <p:sp>
        <p:nvSpPr>
          <p:cNvPr id="212" name="TextBox 211"/>
          <p:cNvSpPr txBox="1"/>
          <p:nvPr/>
        </p:nvSpPr>
        <p:spPr>
          <a:xfrm>
            <a:off x="2967586" y="5940766"/>
            <a:ext cx="607444" cy="338554"/>
          </a:xfrm>
          <a:prstGeom prst="rect">
            <a:avLst/>
          </a:prstGeom>
          <a:noFill/>
        </p:spPr>
        <p:txBody>
          <a:bodyPr wrap="square" rtlCol="0">
            <a:spAutoFit/>
          </a:bodyPr>
          <a:lstStyle/>
          <a:p>
            <a:r>
              <a:rPr lang="en-US" sz="1600" dirty="0" smtClean="0"/>
              <a:t>No</a:t>
            </a:r>
          </a:p>
        </p:txBody>
      </p:sp>
      <p:sp>
        <p:nvSpPr>
          <p:cNvPr id="213" name="Rectangle 212"/>
          <p:cNvSpPr/>
          <p:nvPr/>
        </p:nvSpPr>
        <p:spPr>
          <a:xfrm>
            <a:off x="2029868" y="63649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2801183" y="63649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2185035" y="6272656"/>
            <a:ext cx="607444" cy="338554"/>
          </a:xfrm>
          <a:prstGeom prst="rect">
            <a:avLst/>
          </a:prstGeom>
          <a:noFill/>
        </p:spPr>
        <p:txBody>
          <a:bodyPr wrap="square" rtlCol="0">
            <a:spAutoFit/>
          </a:bodyPr>
          <a:lstStyle/>
          <a:p>
            <a:r>
              <a:rPr lang="en-US" sz="1600" dirty="0" smtClean="0"/>
              <a:t>Yes</a:t>
            </a:r>
          </a:p>
        </p:txBody>
      </p:sp>
      <p:sp>
        <p:nvSpPr>
          <p:cNvPr id="216" name="TextBox 215"/>
          <p:cNvSpPr txBox="1"/>
          <p:nvPr/>
        </p:nvSpPr>
        <p:spPr>
          <a:xfrm>
            <a:off x="2967586" y="6272656"/>
            <a:ext cx="607444" cy="338554"/>
          </a:xfrm>
          <a:prstGeom prst="rect">
            <a:avLst/>
          </a:prstGeom>
          <a:noFill/>
        </p:spPr>
        <p:txBody>
          <a:bodyPr wrap="square" rtlCol="0">
            <a:spAutoFit/>
          </a:bodyPr>
          <a:lstStyle/>
          <a:p>
            <a:r>
              <a:rPr lang="en-US" sz="1600" dirty="0" smtClean="0"/>
              <a:t>No</a:t>
            </a:r>
          </a:p>
        </p:txBody>
      </p:sp>
    </p:spTree>
    <p:extLst>
      <p:ext uri="{BB962C8B-B14F-4D97-AF65-F5344CB8AC3E}">
        <p14:creationId xmlns:p14="http://schemas.microsoft.com/office/powerpoint/2010/main" val="3618831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7105650" cy="369332"/>
          </a:xfrm>
          <a:prstGeom prst="rect">
            <a:avLst/>
          </a:prstGeom>
          <a:noFill/>
        </p:spPr>
        <p:txBody>
          <a:bodyPr wrap="square" rtlCol="0">
            <a:spAutoFit/>
          </a:bodyPr>
          <a:lstStyle/>
          <a:p>
            <a:r>
              <a:rPr lang="en-US" b="1" u="sng" dirty="0" smtClean="0"/>
              <a:t>ENTER IDENTIFYING INFORMATION TO FIND EXISTING PATIENT</a:t>
            </a:r>
            <a:endParaRPr lang="en-US" b="1" u="sng" dirty="0"/>
          </a:p>
        </p:txBody>
      </p:sp>
      <p:sp>
        <p:nvSpPr>
          <p:cNvPr id="3" name="TextBox 2"/>
          <p:cNvSpPr txBox="1"/>
          <p:nvPr/>
        </p:nvSpPr>
        <p:spPr>
          <a:xfrm>
            <a:off x="466725" y="678418"/>
            <a:ext cx="2762250" cy="369332"/>
          </a:xfrm>
          <a:prstGeom prst="rect">
            <a:avLst/>
          </a:prstGeom>
          <a:noFill/>
        </p:spPr>
        <p:txBody>
          <a:bodyPr wrap="square" rtlCol="0">
            <a:spAutoFit/>
          </a:bodyPr>
          <a:lstStyle/>
          <a:p>
            <a:r>
              <a:rPr lang="en-US" b="1" dirty="0" smtClean="0"/>
              <a:t>Last (family) name:</a:t>
            </a:r>
            <a:endParaRPr lang="en-US" b="1" dirty="0"/>
          </a:p>
        </p:txBody>
      </p:sp>
      <p:sp>
        <p:nvSpPr>
          <p:cNvPr id="4" name="TextBox 3"/>
          <p:cNvSpPr txBox="1"/>
          <p:nvPr/>
        </p:nvSpPr>
        <p:spPr>
          <a:xfrm>
            <a:off x="466725" y="2672834"/>
            <a:ext cx="2762250" cy="369332"/>
          </a:xfrm>
          <a:prstGeom prst="rect">
            <a:avLst/>
          </a:prstGeom>
          <a:noFill/>
        </p:spPr>
        <p:txBody>
          <a:bodyPr wrap="square" rtlCol="0">
            <a:spAutoFit/>
          </a:bodyPr>
          <a:lstStyle/>
          <a:p>
            <a:r>
              <a:rPr lang="en-US" b="1" dirty="0" smtClean="0"/>
              <a:t>Date of birth:</a:t>
            </a:r>
            <a:endParaRPr lang="en-US" b="1" dirty="0"/>
          </a:p>
        </p:txBody>
      </p:sp>
      <p:sp>
        <p:nvSpPr>
          <p:cNvPr id="5" name="TextBox 4"/>
          <p:cNvSpPr txBox="1"/>
          <p:nvPr/>
        </p:nvSpPr>
        <p:spPr>
          <a:xfrm>
            <a:off x="466725" y="3598783"/>
            <a:ext cx="757237" cy="369332"/>
          </a:xfrm>
          <a:prstGeom prst="rect">
            <a:avLst/>
          </a:prstGeom>
          <a:noFill/>
        </p:spPr>
        <p:txBody>
          <a:bodyPr wrap="square" rtlCol="0">
            <a:spAutoFit/>
          </a:bodyPr>
          <a:lstStyle/>
          <a:p>
            <a:r>
              <a:rPr lang="en-US" b="1" dirty="0" smtClean="0"/>
              <a:t>Sex:</a:t>
            </a:r>
            <a:endParaRPr lang="en-US" b="1" dirty="0"/>
          </a:p>
        </p:txBody>
      </p:sp>
      <p:sp>
        <p:nvSpPr>
          <p:cNvPr id="6" name="Rectangle 5"/>
          <p:cNvSpPr/>
          <p:nvPr/>
        </p:nvSpPr>
        <p:spPr>
          <a:xfrm>
            <a:off x="2462213"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62213" y="2667000"/>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23963" y="368629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07807" y="3593068"/>
            <a:ext cx="813436" cy="369332"/>
          </a:xfrm>
          <a:prstGeom prst="rect">
            <a:avLst/>
          </a:prstGeom>
          <a:noFill/>
        </p:spPr>
        <p:txBody>
          <a:bodyPr wrap="square" rtlCol="0">
            <a:spAutoFit/>
          </a:bodyPr>
          <a:lstStyle/>
          <a:p>
            <a:r>
              <a:rPr lang="en-US" dirty="0" smtClean="0"/>
              <a:t>Male</a:t>
            </a:r>
            <a:endParaRPr lang="en-US" dirty="0"/>
          </a:p>
        </p:txBody>
      </p:sp>
      <p:sp>
        <p:nvSpPr>
          <p:cNvPr id="10" name="TextBox 9"/>
          <p:cNvSpPr txBox="1"/>
          <p:nvPr/>
        </p:nvSpPr>
        <p:spPr>
          <a:xfrm>
            <a:off x="1507807" y="4040743"/>
            <a:ext cx="1184911" cy="369332"/>
          </a:xfrm>
          <a:prstGeom prst="rect">
            <a:avLst/>
          </a:prstGeom>
          <a:noFill/>
        </p:spPr>
        <p:txBody>
          <a:bodyPr wrap="square" rtlCol="0">
            <a:spAutoFit/>
          </a:bodyPr>
          <a:lstStyle/>
          <a:p>
            <a:r>
              <a:rPr lang="en-US" dirty="0" smtClean="0"/>
              <a:t>Female</a:t>
            </a:r>
            <a:endParaRPr lang="en-US" dirty="0"/>
          </a:p>
        </p:txBody>
      </p:sp>
      <p:sp>
        <p:nvSpPr>
          <p:cNvPr id="11" name="Rectangle 10"/>
          <p:cNvSpPr/>
          <p:nvPr/>
        </p:nvSpPr>
        <p:spPr>
          <a:xfrm>
            <a:off x="1223963" y="41339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725" y="1218426"/>
            <a:ext cx="2762250" cy="369332"/>
          </a:xfrm>
          <a:prstGeom prst="rect">
            <a:avLst/>
          </a:prstGeom>
          <a:noFill/>
        </p:spPr>
        <p:txBody>
          <a:bodyPr wrap="square" rtlCol="0">
            <a:spAutoFit/>
          </a:bodyPr>
          <a:lstStyle/>
          <a:p>
            <a:r>
              <a:rPr lang="en-US" b="1" dirty="0" smtClean="0"/>
              <a:t>First name:</a:t>
            </a:r>
            <a:endParaRPr lang="en-US" b="1" dirty="0"/>
          </a:p>
        </p:txBody>
      </p:sp>
      <p:sp>
        <p:nvSpPr>
          <p:cNvPr id="16" name="Rectangle 15"/>
          <p:cNvSpPr/>
          <p:nvPr/>
        </p:nvSpPr>
        <p:spPr>
          <a:xfrm>
            <a:off x="2462213" y="1218426"/>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6725" y="1758434"/>
            <a:ext cx="2762250" cy="369332"/>
          </a:xfrm>
          <a:prstGeom prst="rect">
            <a:avLst/>
          </a:prstGeom>
          <a:noFill/>
        </p:spPr>
        <p:txBody>
          <a:bodyPr wrap="square" rtlCol="0">
            <a:spAutoFit/>
          </a:bodyPr>
          <a:lstStyle/>
          <a:p>
            <a:r>
              <a:rPr lang="en-US" b="1" dirty="0" smtClean="0"/>
              <a:t>Middle name:</a:t>
            </a:r>
            <a:endParaRPr lang="en-US" b="1" dirty="0"/>
          </a:p>
        </p:txBody>
      </p:sp>
      <p:sp>
        <p:nvSpPr>
          <p:cNvPr id="18" name="Rectangle 17"/>
          <p:cNvSpPr/>
          <p:nvPr/>
        </p:nvSpPr>
        <p:spPr>
          <a:xfrm>
            <a:off x="2462213" y="1758434"/>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5358203"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5" name="TextBox 24"/>
          <p:cNvSpPr txBox="1"/>
          <p:nvPr/>
        </p:nvSpPr>
        <p:spPr>
          <a:xfrm>
            <a:off x="5358203" y="6307693"/>
            <a:ext cx="1352548" cy="369332"/>
          </a:xfrm>
          <a:prstGeom prst="rect">
            <a:avLst/>
          </a:prstGeom>
          <a:noFill/>
        </p:spPr>
        <p:txBody>
          <a:bodyPr wrap="square" rtlCol="0">
            <a:spAutoFit/>
          </a:bodyPr>
          <a:lstStyle/>
          <a:p>
            <a:pPr algn="ctr"/>
            <a:r>
              <a:rPr lang="en-US" b="1" dirty="0" smtClean="0">
                <a:solidFill>
                  <a:schemeClr val="bg1"/>
                </a:solidFill>
              </a:rPr>
              <a:t>Find</a:t>
            </a:r>
            <a:endParaRPr lang="en-US" b="1" dirty="0">
              <a:solidFill>
                <a:schemeClr val="bg1"/>
              </a:solidFill>
            </a:endParaRPr>
          </a:p>
        </p:txBody>
      </p:sp>
      <p:sp>
        <p:nvSpPr>
          <p:cNvPr id="23" name="TextBox 22"/>
          <p:cNvSpPr txBox="1"/>
          <p:nvPr/>
        </p:nvSpPr>
        <p:spPr>
          <a:xfrm>
            <a:off x="466725" y="5512104"/>
            <a:ext cx="4640352" cy="1200329"/>
          </a:xfrm>
          <a:prstGeom prst="rect">
            <a:avLst/>
          </a:prstGeom>
          <a:noFill/>
        </p:spPr>
        <p:txBody>
          <a:bodyPr wrap="square" rtlCol="0">
            <a:spAutoFit/>
          </a:bodyPr>
          <a:lstStyle/>
          <a:p>
            <a:pPr algn="ctr"/>
            <a:r>
              <a:rPr lang="en-US" b="1" i="1" dirty="0" smtClean="0">
                <a:solidFill>
                  <a:srgbClr val="0000FF"/>
                </a:solidFill>
              </a:rPr>
              <a:t>User can enter as much information as desired and click “Find” to search for patient, or click “View All Patients” to open a pop-up menu showing all patients in the system at that site.</a:t>
            </a:r>
          </a:p>
        </p:txBody>
      </p:sp>
      <p:sp>
        <p:nvSpPr>
          <p:cNvPr id="22" name="TextBox 21"/>
          <p:cNvSpPr txBox="1"/>
          <p:nvPr/>
        </p:nvSpPr>
        <p:spPr>
          <a:xfrm>
            <a:off x="466725" y="4789413"/>
            <a:ext cx="3382175" cy="369332"/>
          </a:xfrm>
          <a:prstGeom prst="rect">
            <a:avLst/>
          </a:prstGeom>
          <a:noFill/>
        </p:spPr>
        <p:txBody>
          <a:bodyPr wrap="square" rtlCol="0">
            <a:spAutoFit/>
          </a:bodyPr>
          <a:lstStyle/>
          <a:p>
            <a:r>
              <a:rPr lang="en-US" b="1" dirty="0" smtClean="0"/>
              <a:t>Local record number </a:t>
            </a:r>
            <a:r>
              <a:rPr lang="en-US" i="1" dirty="0" smtClean="0"/>
              <a:t>(optional)</a:t>
            </a:r>
            <a:r>
              <a:rPr lang="en-US" b="1" dirty="0" smtClean="0"/>
              <a:t>:</a:t>
            </a:r>
            <a:endParaRPr lang="en-US" b="1" dirty="0"/>
          </a:p>
        </p:txBody>
      </p:sp>
      <p:sp>
        <p:nvSpPr>
          <p:cNvPr id="26" name="Rectangle 25"/>
          <p:cNvSpPr/>
          <p:nvPr/>
        </p:nvSpPr>
        <p:spPr>
          <a:xfrm>
            <a:off x="3794576" y="4783579"/>
            <a:ext cx="173355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05759" y="572095"/>
            <a:ext cx="4138241" cy="646331"/>
          </a:xfrm>
          <a:prstGeom prst="rect">
            <a:avLst/>
          </a:prstGeom>
          <a:noFill/>
        </p:spPr>
        <p:txBody>
          <a:bodyPr wrap="square" rtlCol="0">
            <a:spAutoFit/>
          </a:bodyPr>
          <a:lstStyle/>
          <a:p>
            <a:r>
              <a:rPr lang="en-US" b="1" i="1" dirty="0">
                <a:solidFill>
                  <a:srgbClr val="0000FF"/>
                </a:solidFill>
              </a:rPr>
              <a:t>This form will show up if user selects “Update patient” at the beginning</a:t>
            </a:r>
            <a:r>
              <a:rPr lang="en-US" b="1" i="1" dirty="0" smtClean="0">
                <a:solidFill>
                  <a:srgbClr val="0000FF"/>
                </a:solidFill>
              </a:rPr>
              <a:t>.</a:t>
            </a:r>
            <a:endParaRPr lang="en-US" b="1" i="1" dirty="0">
              <a:solidFill>
                <a:srgbClr val="0000FF"/>
              </a:solidFill>
            </a:endParaRPr>
          </a:p>
        </p:txBody>
      </p:sp>
      <p:sp>
        <p:nvSpPr>
          <p:cNvPr id="27" name="Rounded Rectangle 26"/>
          <p:cNvSpPr/>
          <p:nvPr/>
        </p:nvSpPr>
        <p:spPr>
          <a:xfrm>
            <a:off x="6910606" y="6299125"/>
            <a:ext cx="2067274"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8" name="TextBox 27"/>
          <p:cNvSpPr txBox="1"/>
          <p:nvPr/>
        </p:nvSpPr>
        <p:spPr>
          <a:xfrm>
            <a:off x="6910606" y="6296025"/>
            <a:ext cx="2067273" cy="369332"/>
          </a:xfrm>
          <a:prstGeom prst="rect">
            <a:avLst/>
          </a:prstGeom>
          <a:noFill/>
        </p:spPr>
        <p:txBody>
          <a:bodyPr wrap="square" rtlCol="0">
            <a:spAutoFit/>
          </a:bodyPr>
          <a:lstStyle/>
          <a:p>
            <a:pPr algn="ctr"/>
            <a:r>
              <a:rPr lang="en-US" b="1" dirty="0" smtClean="0">
                <a:solidFill>
                  <a:schemeClr val="bg1"/>
                </a:solidFill>
              </a:rPr>
              <a:t>View all patients</a:t>
            </a:r>
            <a:endParaRPr lang="en-US" b="1" dirty="0">
              <a:solidFill>
                <a:schemeClr val="bg1"/>
              </a:solidFill>
            </a:endParaRPr>
          </a:p>
        </p:txBody>
      </p:sp>
    </p:spTree>
    <p:extLst>
      <p:ext uri="{BB962C8B-B14F-4D97-AF65-F5344CB8AC3E}">
        <p14:creationId xmlns:p14="http://schemas.microsoft.com/office/powerpoint/2010/main" val="34135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208901" y="3675996"/>
            <a:ext cx="2305051" cy="646331"/>
          </a:xfrm>
          <a:prstGeom prst="rect">
            <a:avLst/>
          </a:prstGeom>
          <a:noFill/>
        </p:spPr>
        <p:txBody>
          <a:bodyPr wrap="square" rtlCol="0">
            <a:spAutoFit/>
          </a:bodyPr>
          <a:lstStyle/>
          <a:p>
            <a:pPr algn="ctr"/>
            <a:r>
              <a:rPr lang="en-US" b="1" i="1" dirty="0" smtClean="0">
                <a:solidFill>
                  <a:srgbClr val="0000FF"/>
                </a:solidFill>
              </a:rPr>
              <a:t>Go to Form 10</a:t>
            </a:r>
          </a:p>
          <a:p>
            <a:pPr algn="ctr"/>
            <a:r>
              <a:rPr lang="en-US" b="1" i="1" dirty="0">
                <a:solidFill>
                  <a:srgbClr val="0000FF"/>
                </a:solidFill>
              </a:rPr>
              <a:t>(</a:t>
            </a:r>
            <a:r>
              <a:rPr lang="en-US" b="1" i="1" dirty="0" smtClean="0">
                <a:solidFill>
                  <a:srgbClr val="0000FF"/>
                </a:solidFill>
              </a:rPr>
              <a:t>Slide 20)</a:t>
            </a:r>
            <a:endParaRPr lang="en-US" b="1" i="1" dirty="0">
              <a:solidFill>
                <a:srgbClr val="0000FF"/>
              </a:solidFill>
            </a:endParaRPr>
          </a:p>
        </p:txBody>
      </p:sp>
      <p:sp>
        <p:nvSpPr>
          <p:cNvPr id="13" name="Down Arrow 12"/>
          <p:cNvSpPr/>
          <p:nvPr/>
        </p:nvSpPr>
        <p:spPr>
          <a:xfrm>
            <a:off x="4488960" y="3285351"/>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65022" y="3675996"/>
            <a:ext cx="2305051" cy="369332"/>
          </a:xfrm>
          <a:prstGeom prst="rect">
            <a:avLst/>
          </a:prstGeom>
          <a:noFill/>
        </p:spPr>
        <p:txBody>
          <a:bodyPr wrap="square" rtlCol="0">
            <a:spAutoFit/>
          </a:bodyPr>
          <a:lstStyle/>
          <a:p>
            <a:pPr algn="ctr"/>
            <a:r>
              <a:rPr lang="en-US" b="1" i="1" dirty="0" smtClean="0">
                <a:solidFill>
                  <a:srgbClr val="0000FF"/>
                </a:solidFill>
              </a:rPr>
              <a:t>Go to next slide</a:t>
            </a:r>
            <a:endParaRPr lang="en-US" b="1" i="1" dirty="0">
              <a:solidFill>
                <a:srgbClr val="0000FF"/>
              </a:solidFill>
            </a:endParaRPr>
          </a:p>
        </p:txBody>
      </p:sp>
      <p:sp>
        <p:nvSpPr>
          <p:cNvPr id="15" name="Down Arrow 14"/>
          <p:cNvSpPr/>
          <p:nvPr/>
        </p:nvSpPr>
        <p:spPr>
          <a:xfrm>
            <a:off x="7223313" y="3285351"/>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569801"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7" name="TextBox 16"/>
          <p:cNvSpPr txBox="1"/>
          <p:nvPr/>
        </p:nvSpPr>
        <p:spPr>
          <a:xfrm>
            <a:off x="3569801" y="2587109"/>
            <a:ext cx="2038349" cy="369332"/>
          </a:xfrm>
          <a:prstGeom prst="rect">
            <a:avLst/>
          </a:prstGeom>
          <a:noFill/>
        </p:spPr>
        <p:txBody>
          <a:bodyPr wrap="square" rtlCol="0">
            <a:spAutoFit/>
          </a:bodyPr>
          <a:lstStyle/>
          <a:p>
            <a:pPr algn="ctr"/>
            <a:r>
              <a:rPr lang="en-US" b="1" dirty="0" smtClean="0">
                <a:solidFill>
                  <a:schemeClr val="bg1"/>
                </a:solidFill>
              </a:rPr>
              <a:t>Update regimen</a:t>
            </a:r>
            <a:endParaRPr lang="en-US" b="1" dirty="0">
              <a:solidFill>
                <a:schemeClr val="bg1"/>
              </a:solidFill>
            </a:endParaRPr>
          </a:p>
        </p:txBody>
      </p:sp>
      <p:sp>
        <p:nvSpPr>
          <p:cNvPr id="18" name="Rounded Rectangle 17"/>
          <p:cNvSpPr/>
          <p:nvPr/>
        </p:nvSpPr>
        <p:spPr>
          <a:xfrm>
            <a:off x="6313678"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9" name="TextBox 18"/>
          <p:cNvSpPr txBox="1"/>
          <p:nvPr/>
        </p:nvSpPr>
        <p:spPr>
          <a:xfrm>
            <a:off x="6313678" y="2587109"/>
            <a:ext cx="2038349" cy="369332"/>
          </a:xfrm>
          <a:prstGeom prst="rect">
            <a:avLst/>
          </a:prstGeom>
          <a:noFill/>
        </p:spPr>
        <p:txBody>
          <a:bodyPr wrap="square" rtlCol="0">
            <a:spAutoFit/>
          </a:bodyPr>
          <a:lstStyle/>
          <a:p>
            <a:pPr algn="ctr"/>
            <a:r>
              <a:rPr lang="en-US" b="1" dirty="0" smtClean="0">
                <a:solidFill>
                  <a:schemeClr val="bg1"/>
                </a:solidFill>
              </a:rPr>
              <a:t>Update outcome</a:t>
            </a:r>
            <a:endParaRPr lang="en-US" b="1" dirty="0">
              <a:solidFill>
                <a:schemeClr val="bg1"/>
              </a:solidFill>
            </a:endParaRPr>
          </a:p>
        </p:txBody>
      </p:sp>
      <p:sp>
        <p:nvSpPr>
          <p:cNvPr id="10" name="TextBox 9"/>
          <p:cNvSpPr txBox="1"/>
          <p:nvPr/>
        </p:nvSpPr>
        <p:spPr>
          <a:xfrm>
            <a:off x="1087367" y="3675996"/>
            <a:ext cx="1541019" cy="646331"/>
          </a:xfrm>
          <a:prstGeom prst="rect">
            <a:avLst/>
          </a:prstGeom>
          <a:noFill/>
        </p:spPr>
        <p:txBody>
          <a:bodyPr wrap="square" rtlCol="0">
            <a:spAutoFit/>
          </a:bodyPr>
          <a:lstStyle/>
          <a:p>
            <a:pPr algn="ctr"/>
            <a:r>
              <a:rPr lang="en-US" b="1" i="1" dirty="0" smtClean="0">
                <a:solidFill>
                  <a:srgbClr val="0000FF"/>
                </a:solidFill>
              </a:rPr>
              <a:t>Go to Form 1 (Slide 6) </a:t>
            </a:r>
            <a:endParaRPr lang="en-US" b="1" i="1" dirty="0">
              <a:solidFill>
                <a:srgbClr val="0000FF"/>
              </a:solidFill>
            </a:endParaRPr>
          </a:p>
        </p:txBody>
      </p:sp>
      <p:sp>
        <p:nvSpPr>
          <p:cNvPr id="12" name="Down Arrow 11"/>
          <p:cNvSpPr/>
          <p:nvPr/>
        </p:nvSpPr>
        <p:spPr>
          <a:xfrm>
            <a:off x="1717863" y="3285351"/>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08228" y="2416466"/>
            <a:ext cx="2038349" cy="7283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TextBox 20"/>
          <p:cNvSpPr txBox="1"/>
          <p:nvPr/>
        </p:nvSpPr>
        <p:spPr>
          <a:xfrm>
            <a:off x="808228" y="2454197"/>
            <a:ext cx="2038349" cy="646331"/>
          </a:xfrm>
          <a:prstGeom prst="rect">
            <a:avLst/>
          </a:prstGeom>
          <a:noFill/>
        </p:spPr>
        <p:txBody>
          <a:bodyPr wrap="square" rtlCol="0">
            <a:spAutoFit/>
          </a:bodyPr>
          <a:lstStyle/>
          <a:p>
            <a:pPr algn="ctr"/>
            <a:r>
              <a:rPr lang="en-US" b="1" dirty="0" smtClean="0">
                <a:solidFill>
                  <a:schemeClr val="bg1"/>
                </a:solidFill>
              </a:rPr>
              <a:t>Update baseline information</a:t>
            </a:r>
            <a:endParaRPr lang="en-US" b="1" dirty="0">
              <a:solidFill>
                <a:schemeClr val="bg1"/>
              </a:solidFill>
            </a:endParaRPr>
          </a:p>
        </p:txBody>
      </p:sp>
    </p:spTree>
    <p:extLst>
      <p:ext uri="{BB962C8B-B14F-4D97-AF65-F5344CB8AC3E}">
        <p14:creationId xmlns:p14="http://schemas.microsoft.com/office/powerpoint/2010/main" val="2581157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a:t>6</a:t>
            </a:r>
            <a:r>
              <a:rPr lang="en-US" b="1" u="sng" dirty="0" smtClean="0"/>
              <a:t>: NEW REGIMEN</a:t>
            </a:r>
            <a:endParaRPr lang="en-US" b="1" u="sng" dirty="0"/>
          </a:p>
        </p:txBody>
      </p:sp>
      <p:sp>
        <p:nvSpPr>
          <p:cNvPr id="6" name="TextBox 5"/>
          <p:cNvSpPr txBox="1"/>
          <p:nvPr/>
        </p:nvSpPr>
        <p:spPr>
          <a:xfrm>
            <a:off x="466725" y="678418"/>
            <a:ext cx="2762250" cy="369332"/>
          </a:xfrm>
          <a:prstGeom prst="rect">
            <a:avLst/>
          </a:prstGeom>
          <a:noFill/>
        </p:spPr>
        <p:txBody>
          <a:bodyPr wrap="square" rtlCol="0">
            <a:spAutoFit/>
          </a:bodyPr>
          <a:lstStyle/>
          <a:p>
            <a:r>
              <a:rPr lang="en-US" dirty="0" smtClean="0"/>
              <a:t>Date started:</a:t>
            </a:r>
            <a:endParaRPr lang="en-US" dirty="0"/>
          </a:p>
        </p:txBody>
      </p:sp>
      <p:sp>
        <p:nvSpPr>
          <p:cNvPr id="7" name="Rectangle 6"/>
          <p:cNvSpPr/>
          <p:nvPr/>
        </p:nvSpPr>
        <p:spPr>
          <a:xfrm>
            <a:off x="2097882"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2623" y="2733675"/>
            <a:ext cx="1314447" cy="369332"/>
          </a:xfrm>
          <a:prstGeom prst="rect">
            <a:avLst/>
          </a:prstGeom>
          <a:noFill/>
        </p:spPr>
        <p:txBody>
          <a:bodyPr wrap="square" rtlCol="0">
            <a:spAutoFit/>
          </a:bodyPr>
          <a:lstStyle/>
          <a:p>
            <a:pPr algn="ctr"/>
            <a:r>
              <a:rPr lang="en-US" b="1" dirty="0" smtClean="0"/>
              <a:t>Drug</a:t>
            </a:r>
            <a:endParaRPr lang="en-US" b="1" dirty="0"/>
          </a:p>
        </p:txBody>
      </p:sp>
      <p:sp>
        <p:nvSpPr>
          <p:cNvPr id="41" name="TextBox 40"/>
          <p:cNvSpPr txBox="1"/>
          <p:nvPr/>
        </p:nvSpPr>
        <p:spPr>
          <a:xfrm>
            <a:off x="1997070" y="2737438"/>
            <a:ext cx="1314447" cy="369332"/>
          </a:xfrm>
          <a:prstGeom prst="rect">
            <a:avLst/>
          </a:prstGeom>
          <a:noFill/>
        </p:spPr>
        <p:txBody>
          <a:bodyPr wrap="square" rtlCol="0">
            <a:spAutoFit/>
          </a:bodyPr>
          <a:lstStyle/>
          <a:p>
            <a:pPr algn="ctr"/>
            <a:r>
              <a:rPr lang="en-US" b="1" dirty="0" smtClean="0"/>
              <a:t>Dose</a:t>
            </a:r>
            <a:endParaRPr lang="en-US" b="1" dirty="0"/>
          </a:p>
        </p:txBody>
      </p:sp>
      <p:sp>
        <p:nvSpPr>
          <p:cNvPr id="42" name="TextBox 41"/>
          <p:cNvSpPr txBox="1"/>
          <p:nvPr/>
        </p:nvSpPr>
        <p:spPr>
          <a:xfrm>
            <a:off x="3467104" y="2733675"/>
            <a:ext cx="1314447" cy="369332"/>
          </a:xfrm>
          <a:prstGeom prst="rect">
            <a:avLst/>
          </a:prstGeom>
          <a:noFill/>
        </p:spPr>
        <p:txBody>
          <a:bodyPr wrap="square" rtlCol="0">
            <a:spAutoFit/>
          </a:bodyPr>
          <a:lstStyle/>
          <a:p>
            <a:pPr algn="ctr"/>
            <a:r>
              <a:rPr lang="en-US" b="1" dirty="0" smtClean="0"/>
              <a:t>Route</a:t>
            </a:r>
            <a:endParaRPr lang="en-US" b="1" dirty="0"/>
          </a:p>
        </p:txBody>
      </p:sp>
      <p:sp>
        <p:nvSpPr>
          <p:cNvPr id="43" name="TextBox 42"/>
          <p:cNvSpPr txBox="1"/>
          <p:nvPr/>
        </p:nvSpPr>
        <p:spPr>
          <a:xfrm>
            <a:off x="5194304" y="2728945"/>
            <a:ext cx="1314447" cy="369332"/>
          </a:xfrm>
          <a:prstGeom prst="rect">
            <a:avLst/>
          </a:prstGeom>
          <a:noFill/>
        </p:spPr>
        <p:txBody>
          <a:bodyPr wrap="square" rtlCol="0">
            <a:spAutoFit/>
          </a:bodyPr>
          <a:lstStyle/>
          <a:p>
            <a:pPr algn="ctr"/>
            <a:r>
              <a:rPr lang="en-US" b="1" dirty="0" smtClean="0"/>
              <a:t>Frequency</a:t>
            </a:r>
            <a:endParaRPr lang="en-US" b="1" dirty="0"/>
          </a:p>
        </p:txBody>
      </p:sp>
      <p:sp>
        <p:nvSpPr>
          <p:cNvPr id="44" name="TextBox 43"/>
          <p:cNvSpPr txBox="1"/>
          <p:nvPr/>
        </p:nvSpPr>
        <p:spPr>
          <a:xfrm>
            <a:off x="603249" y="3106770"/>
            <a:ext cx="6145214" cy="369332"/>
          </a:xfrm>
          <a:prstGeom prst="rect">
            <a:avLst/>
          </a:prstGeom>
          <a:noFill/>
        </p:spPr>
        <p:txBody>
          <a:bodyPr wrap="square" rtlCol="0">
            <a:spAutoFit/>
          </a:bodyPr>
          <a:lstStyle/>
          <a:p>
            <a:r>
              <a:rPr lang="en-US" dirty="0" smtClean="0"/>
              <a:t>1. </a:t>
            </a:r>
            <a:r>
              <a:rPr lang="en-US" i="1" dirty="0" smtClean="0"/>
              <a:t>[Drug 1 information from last regimen entered will show up]</a:t>
            </a:r>
            <a:endParaRPr lang="en-US" i="1" dirty="0"/>
          </a:p>
        </p:txBody>
      </p:sp>
      <p:sp>
        <p:nvSpPr>
          <p:cNvPr id="45" name="TextBox 44"/>
          <p:cNvSpPr txBox="1"/>
          <p:nvPr/>
        </p:nvSpPr>
        <p:spPr>
          <a:xfrm>
            <a:off x="603249" y="3543075"/>
            <a:ext cx="7210428" cy="369332"/>
          </a:xfrm>
          <a:prstGeom prst="rect">
            <a:avLst/>
          </a:prstGeom>
          <a:noFill/>
        </p:spPr>
        <p:txBody>
          <a:bodyPr wrap="square" rtlCol="0">
            <a:spAutoFit/>
          </a:bodyPr>
          <a:lstStyle/>
          <a:p>
            <a:r>
              <a:rPr lang="en-US" dirty="0" smtClean="0"/>
              <a:t>2. </a:t>
            </a:r>
            <a:r>
              <a:rPr lang="en-US" i="1" dirty="0"/>
              <a:t>[Drug </a:t>
            </a:r>
            <a:r>
              <a:rPr lang="en-US" i="1" dirty="0" smtClean="0"/>
              <a:t>2 information  </a:t>
            </a:r>
            <a:r>
              <a:rPr lang="en-US" i="1" dirty="0"/>
              <a:t>from last regimen entered will show up</a:t>
            </a:r>
            <a:r>
              <a:rPr lang="en-US" i="1" dirty="0" smtClean="0"/>
              <a:t>]</a:t>
            </a:r>
            <a:endParaRPr lang="en-US" i="1" dirty="0"/>
          </a:p>
        </p:txBody>
      </p:sp>
      <p:sp>
        <p:nvSpPr>
          <p:cNvPr id="46" name="TextBox 45"/>
          <p:cNvSpPr txBox="1"/>
          <p:nvPr/>
        </p:nvSpPr>
        <p:spPr>
          <a:xfrm>
            <a:off x="603250" y="3979380"/>
            <a:ext cx="7159624" cy="369332"/>
          </a:xfrm>
          <a:prstGeom prst="rect">
            <a:avLst/>
          </a:prstGeom>
          <a:noFill/>
        </p:spPr>
        <p:txBody>
          <a:bodyPr wrap="square" rtlCol="0">
            <a:spAutoFit/>
          </a:bodyPr>
          <a:lstStyle/>
          <a:p>
            <a:r>
              <a:rPr lang="en-US" dirty="0" smtClean="0"/>
              <a:t>3. </a:t>
            </a:r>
            <a:r>
              <a:rPr lang="en-US" i="1" dirty="0"/>
              <a:t>[Drug </a:t>
            </a:r>
            <a:r>
              <a:rPr lang="en-US" i="1" dirty="0" smtClean="0"/>
              <a:t>3 information  </a:t>
            </a:r>
            <a:r>
              <a:rPr lang="en-US" i="1" dirty="0"/>
              <a:t>from last regimen entered will show up</a:t>
            </a:r>
            <a:r>
              <a:rPr lang="en-US" i="1" dirty="0" smtClean="0"/>
              <a:t>]</a:t>
            </a:r>
            <a:endParaRPr lang="en-US" i="1" dirty="0"/>
          </a:p>
        </p:txBody>
      </p:sp>
      <p:sp>
        <p:nvSpPr>
          <p:cNvPr id="47" name="TextBox 46"/>
          <p:cNvSpPr txBox="1"/>
          <p:nvPr/>
        </p:nvSpPr>
        <p:spPr>
          <a:xfrm>
            <a:off x="603250" y="4415685"/>
            <a:ext cx="7159624" cy="369332"/>
          </a:xfrm>
          <a:prstGeom prst="rect">
            <a:avLst/>
          </a:prstGeom>
          <a:noFill/>
        </p:spPr>
        <p:txBody>
          <a:bodyPr wrap="square" rtlCol="0">
            <a:spAutoFit/>
          </a:bodyPr>
          <a:lstStyle/>
          <a:p>
            <a:r>
              <a:rPr lang="en-US" dirty="0" smtClean="0"/>
              <a:t>4. </a:t>
            </a:r>
            <a:r>
              <a:rPr lang="en-US" i="1" dirty="0"/>
              <a:t>[Drug </a:t>
            </a:r>
            <a:r>
              <a:rPr lang="en-US" i="1" dirty="0" smtClean="0"/>
              <a:t>4 information from </a:t>
            </a:r>
            <a:r>
              <a:rPr lang="en-US" i="1" dirty="0"/>
              <a:t>last regimen entered will show up</a:t>
            </a:r>
            <a:r>
              <a:rPr lang="en-US" i="1" dirty="0" smtClean="0"/>
              <a:t>]</a:t>
            </a:r>
            <a:endParaRPr lang="en-US" i="1" dirty="0"/>
          </a:p>
        </p:txBody>
      </p:sp>
      <p:sp>
        <p:nvSpPr>
          <p:cNvPr id="48" name="TextBox 47"/>
          <p:cNvSpPr txBox="1"/>
          <p:nvPr/>
        </p:nvSpPr>
        <p:spPr>
          <a:xfrm>
            <a:off x="603250" y="4851988"/>
            <a:ext cx="6145214" cy="369332"/>
          </a:xfrm>
          <a:prstGeom prst="rect">
            <a:avLst/>
          </a:prstGeom>
          <a:noFill/>
        </p:spPr>
        <p:txBody>
          <a:bodyPr wrap="square" rtlCol="0">
            <a:spAutoFit/>
          </a:bodyPr>
          <a:lstStyle/>
          <a:p>
            <a:r>
              <a:rPr lang="en-US" dirty="0" smtClean="0"/>
              <a:t>5. </a:t>
            </a:r>
            <a:r>
              <a:rPr lang="en-US" i="1" dirty="0"/>
              <a:t>[Drug </a:t>
            </a:r>
            <a:r>
              <a:rPr lang="en-US" i="1" dirty="0" smtClean="0"/>
              <a:t>1 information from </a:t>
            </a:r>
            <a:r>
              <a:rPr lang="en-US" i="1" dirty="0"/>
              <a:t>last regimen entered will show up</a:t>
            </a:r>
            <a:r>
              <a:rPr lang="en-US" i="1" dirty="0" smtClean="0"/>
              <a:t>]</a:t>
            </a:r>
            <a:endParaRPr lang="en-US" i="1" dirty="0"/>
          </a:p>
        </p:txBody>
      </p:sp>
      <p:sp>
        <p:nvSpPr>
          <p:cNvPr id="51" name="Rounded Rectangle 50"/>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2" name="TextBox 51"/>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53" name="TextBox 52"/>
          <p:cNvSpPr txBox="1"/>
          <p:nvPr/>
        </p:nvSpPr>
        <p:spPr>
          <a:xfrm>
            <a:off x="4419599" y="678418"/>
            <a:ext cx="1981197" cy="369332"/>
          </a:xfrm>
          <a:prstGeom prst="rect">
            <a:avLst/>
          </a:prstGeom>
          <a:noFill/>
        </p:spPr>
        <p:txBody>
          <a:bodyPr wrap="square" rtlCol="0">
            <a:spAutoFit/>
          </a:bodyPr>
          <a:lstStyle/>
          <a:p>
            <a:r>
              <a:rPr lang="en-US" dirty="0" smtClean="0"/>
              <a:t>Height:</a:t>
            </a:r>
            <a:endParaRPr lang="en-US" dirty="0"/>
          </a:p>
        </p:txBody>
      </p:sp>
      <p:sp>
        <p:nvSpPr>
          <p:cNvPr id="54" name="Rectangle 53"/>
          <p:cNvSpPr/>
          <p:nvPr/>
        </p:nvSpPr>
        <p:spPr>
          <a:xfrm>
            <a:off x="5345906" y="678418"/>
            <a:ext cx="105489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505574" y="678418"/>
            <a:ext cx="1981197" cy="369332"/>
          </a:xfrm>
          <a:prstGeom prst="rect">
            <a:avLst/>
          </a:prstGeom>
          <a:noFill/>
        </p:spPr>
        <p:txBody>
          <a:bodyPr wrap="square" rtlCol="0">
            <a:spAutoFit/>
          </a:bodyPr>
          <a:lstStyle/>
          <a:p>
            <a:r>
              <a:rPr lang="en-US" dirty="0" smtClean="0"/>
              <a:t>Weight:</a:t>
            </a:r>
            <a:endParaRPr lang="en-US" dirty="0"/>
          </a:p>
        </p:txBody>
      </p:sp>
      <p:sp>
        <p:nvSpPr>
          <p:cNvPr id="56" name="Rectangle 55"/>
          <p:cNvSpPr/>
          <p:nvPr/>
        </p:nvSpPr>
        <p:spPr>
          <a:xfrm>
            <a:off x="7431881" y="678418"/>
            <a:ext cx="105489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66725" y="1193951"/>
            <a:ext cx="6281738" cy="369332"/>
          </a:xfrm>
          <a:prstGeom prst="rect">
            <a:avLst/>
          </a:prstGeom>
          <a:noFill/>
        </p:spPr>
        <p:txBody>
          <a:bodyPr wrap="square" rtlCol="0">
            <a:spAutoFit/>
          </a:bodyPr>
          <a:lstStyle/>
          <a:p>
            <a:r>
              <a:rPr lang="en-US" dirty="0" smtClean="0"/>
              <a:t>Reason for regimen change </a:t>
            </a:r>
            <a:r>
              <a:rPr lang="en-US" i="1" dirty="0" smtClean="0"/>
              <a:t>(check all that apply)</a:t>
            </a:r>
            <a:r>
              <a:rPr lang="en-US" dirty="0" smtClean="0"/>
              <a:t>: </a:t>
            </a:r>
            <a:endParaRPr lang="en-US" dirty="0"/>
          </a:p>
        </p:txBody>
      </p:sp>
      <p:sp>
        <p:nvSpPr>
          <p:cNvPr id="58" name="Rectangle 57"/>
          <p:cNvSpPr/>
          <p:nvPr/>
        </p:nvSpPr>
        <p:spPr>
          <a:xfrm>
            <a:off x="902970" y="161459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902970" y="23661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902970" y="200179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247774" y="1905948"/>
            <a:ext cx="3533777" cy="369332"/>
          </a:xfrm>
          <a:prstGeom prst="rect">
            <a:avLst/>
          </a:prstGeom>
          <a:noFill/>
        </p:spPr>
        <p:txBody>
          <a:bodyPr wrap="square" rtlCol="0">
            <a:spAutoFit/>
          </a:bodyPr>
          <a:lstStyle/>
          <a:p>
            <a:r>
              <a:rPr lang="en-US" dirty="0" smtClean="0"/>
              <a:t>New drug susceptibility test results</a:t>
            </a:r>
            <a:endParaRPr lang="en-US" dirty="0"/>
          </a:p>
        </p:txBody>
      </p:sp>
      <p:sp>
        <p:nvSpPr>
          <p:cNvPr id="62" name="TextBox 61"/>
          <p:cNvSpPr txBox="1"/>
          <p:nvPr/>
        </p:nvSpPr>
        <p:spPr>
          <a:xfrm>
            <a:off x="1247775" y="1538994"/>
            <a:ext cx="3533776" cy="369332"/>
          </a:xfrm>
          <a:prstGeom prst="rect">
            <a:avLst/>
          </a:prstGeom>
          <a:noFill/>
        </p:spPr>
        <p:txBody>
          <a:bodyPr wrap="square" rtlCol="0">
            <a:spAutoFit/>
          </a:bodyPr>
          <a:lstStyle/>
          <a:p>
            <a:r>
              <a:rPr lang="en-US" dirty="0" smtClean="0"/>
              <a:t>Adjusting dose for weight</a:t>
            </a:r>
            <a:endParaRPr lang="en-US" dirty="0"/>
          </a:p>
        </p:txBody>
      </p:sp>
      <p:sp>
        <p:nvSpPr>
          <p:cNvPr id="63" name="TextBox 62"/>
          <p:cNvSpPr txBox="1"/>
          <p:nvPr/>
        </p:nvSpPr>
        <p:spPr>
          <a:xfrm>
            <a:off x="1247775" y="2272903"/>
            <a:ext cx="3324226" cy="369332"/>
          </a:xfrm>
          <a:prstGeom prst="rect">
            <a:avLst/>
          </a:prstGeom>
          <a:noFill/>
        </p:spPr>
        <p:txBody>
          <a:bodyPr wrap="square" rtlCol="0">
            <a:spAutoFit/>
          </a:bodyPr>
          <a:lstStyle/>
          <a:p>
            <a:r>
              <a:rPr lang="en-US" dirty="0" smtClean="0"/>
              <a:t>Adverse reaction to drug</a:t>
            </a:r>
            <a:endParaRPr lang="en-US" dirty="0"/>
          </a:p>
        </p:txBody>
      </p:sp>
      <p:sp>
        <p:nvSpPr>
          <p:cNvPr id="64" name="Rectangle 63"/>
          <p:cNvSpPr/>
          <p:nvPr/>
        </p:nvSpPr>
        <p:spPr>
          <a:xfrm>
            <a:off x="5345906" y="161459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608637" y="1538994"/>
            <a:ext cx="792159" cy="369332"/>
          </a:xfrm>
          <a:prstGeom prst="rect">
            <a:avLst/>
          </a:prstGeom>
          <a:noFill/>
        </p:spPr>
        <p:txBody>
          <a:bodyPr wrap="square" rtlCol="0">
            <a:spAutoFit/>
          </a:bodyPr>
          <a:lstStyle/>
          <a:p>
            <a:r>
              <a:rPr lang="en-US" dirty="0" smtClean="0"/>
              <a:t>Other:</a:t>
            </a:r>
            <a:endParaRPr lang="en-US" dirty="0"/>
          </a:p>
        </p:txBody>
      </p:sp>
      <p:sp>
        <p:nvSpPr>
          <p:cNvPr id="66" name="Rectangle 65"/>
          <p:cNvSpPr/>
          <p:nvPr/>
        </p:nvSpPr>
        <p:spPr>
          <a:xfrm>
            <a:off x="6387703" y="1612805"/>
            <a:ext cx="1841892" cy="93620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66725" y="1193952"/>
            <a:ext cx="8229600" cy="144828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66725" y="573583"/>
            <a:ext cx="3838575" cy="52185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457700" y="573583"/>
            <a:ext cx="4238625" cy="53131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66725" y="2733675"/>
            <a:ext cx="8229600" cy="333607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787217" y="639264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168808" y="639264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499659" y="639264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926804" y="6300374"/>
            <a:ext cx="607444" cy="338554"/>
          </a:xfrm>
          <a:prstGeom prst="rect">
            <a:avLst/>
          </a:prstGeom>
          <a:noFill/>
        </p:spPr>
        <p:txBody>
          <a:bodyPr wrap="square" rtlCol="0">
            <a:spAutoFit/>
          </a:bodyPr>
          <a:lstStyle/>
          <a:p>
            <a:r>
              <a:rPr lang="en-US" sz="1600" dirty="0" smtClean="0"/>
              <a:t>Yes</a:t>
            </a:r>
          </a:p>
        </p:txBody>
      </p:sp>
      <p:sp>
        <p:nvSpPr>
          <p:cNvPr id="75" name="TextBox 74"/>
          <p:cNvSpPr txBox="1"/>
          <p:nvPr/>
        </p:nvSpPr>
        <p:spPr>
          <a:xfrm>
            <a:off x="3637200" y="6300374"/>
            <a:ext cx="607444" cy="338554"/>
          </a:xfrm>
          <a:prstGeom prst="rect">
            <a:avLst/>
          </a:prstGeom>
          <a:noFill/>
        </p:spPr>
        <p:txBody>
          <a:bodyPr wrap="square" rtlCol="0">
            <a:spAutoFit/>
          </a:bodyPr>
          <a:lstStyle/>
          <a:p>
            <a:r>
              <a:rPr lang="en-US" sz="1600" dirty="0" smtClean="0"/>
              <a:t>No</a:t>
            </a:r>
          </a:p>
        </p:txBody>
      </p:sp>
      <p:sp>
        <p:nvSpPr>
          <p:cNvPr id="76" name="TextBox 75"/>
          <p:cNvSpPr txBox="1"/>
          <p:nvPr/>
        </p:nvSpPr>
        <p:spPr>
          <a:xfrm>
            <a:off x="4308727" y="6300374"/>
            <a:ext cx="1058943" cy="338554"/>
          </a:xfrm>
          <a:prstGeom prst="rect">
            <a:avLst/>
          </a:prstGeom>
          <a:noFill/>
        </p:spPr>
        <p:txBody>
          <a:bodyPr wrap="square" rtlCol="0">
            <a:spAutoFit/>
          </a:bodyPr>
          <a:lstStyle/>
          <a:p>
            <a:r>
              <a:rPr lang="en-US" sz="1600" dirty="0" smtClean="0"/>
              <a:t>Unknown</a:t>
            </a:r>
          </a:p>
        </p:txBody>
      </p:sp>
      <p:sp>
        <p:nvSpPr>
          <p:cNvPr id="77" name="TextBox 76"/>
          <p:cNvSpPr txBox="1"/>
          <p:nvPr/>
        </p:nvSpPr>
        <p:spPr>
          <a:xfrm>
            <a:off x="514546" y="6277644"/>
            <a:ext cx="2762250" cy="369332"/>
          </a:xfrm>
          <a:prstGeom prst="rect">
            <a:avLst/>
          </a:prstGeom>
          <a:noFill/>
        </p:spPr>
        <p:txBody>
          <a:bodyPr wrap="square" rtlCol="0">
            <a:spAutoFit/>
          </a:bodyPr>
          <a:lstStyle/>
          <a:p>
            <a:r>
              <a:rPr lang="en-US" b="1" dirty="0" smtClean="0"/>
              <a:t>Steroids prescribed?</a:t>
            </a:r>
            <a:endParaRPr lang="en-US" b="1" dirty="0"/>
          </a:p>
        </p:txBody>
      </p:sp>
      <p:sp>
        <p:nvSpPr>
          <p:cNvPr id="78" name="Rectangle 77"/>
          <p:cNvSpPr/>
          <p:nvPr/>
        </p:nvSpPr>
        <p:spPr>
          <a:xfrm>
            <a:off x="466725" y="6177881"/>
            <a:ext cx="5321647" cy="56197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6908007" y="3110054"/>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7" name="TextBox 86"/>
          <p:cNvSpPr txBox="1"/>
          <p:nvPr/>
        </p:nvSpPr>
        <p:spPr>
          <a:xfrm>
            <a:off x="6908007" y="3098277"/>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88" name="Rounded Rectangle 87"/>
          <p:cNvSpPr/>
          <p:nvPr/>
        </p:nvSpPr>
        <p:spPr>
          <a:xfrm>
            <a:off x="7813677" y="3110054"/>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9" name="TextBox 88"/>
          <p:cNvSpPr txBox="1"/>
          <p:nvPr/>
        </p:nvSpPr>
        <p:spPr>
          <a:xfrm>
            <a:off x="7813677" y="3098277"/>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90" name="Rounded Rectangle 89"/>
          <p:cNvSpPr/>
          <p:nvPr/>
        </p:nvSpPr>
        <p:spPr>
          <a:xfrm>
            <a:off x="6897683" y="3552920"/>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1" name="TextBox 90"/>
          <p:cNvSpPr txBox="1"/>
          <p:nvPr/>
        </p:nvSpPr>
        <p:spPr>
          <a:xfrm>
            <a:off x="6897683" y="3541143"/>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92" name="Rounded Rectangle 91"/>
          <p:cNvSpPr/>
          <p:nvPr/>
        </p:nvSpPr>
        <p:spPr>
          <a:xfrm>
            <a:off x="7803353" y="3552920"/>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3" name="TextBox 92"/>
          <p:cNvSpPr txBox="1"/>
          <p:nvPr/>
        </p:nvSpPr>
        <p:spPr>
          <a:xfrm>
            <a:off x="7803353" y="3541143"/>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94" name="Rounded Rectangle 93"/>
          <p:cNvSpPr/>
          <p:nvPr/>
        </p:nvSpPr>
        <p:spPr>
          <a:xfrm>
            <a:off x="6897683" y="398532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5" name="TextBox 94"/>
          <p:cNvSpPr txBox="1"/>
          <p:nvPr/>
        </p:nvSpPr>
        <p:spPr>
          <a:xfrm>
            <a:off x="6897683" y="3973544"/>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96" name="Rounded Rectangle 95"/>
          <p:cNvSpPr/>
          <p:nvPr/>
        </p:nvSpPr>
        <p:spPr>
          <a:xfrm>
            <a:off x="7803353" y="398532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7" name="TextBox 96"/>
          <p:cNvSpPr txBox="1"/>
          <p:nvPr/>
        </p:nvSpPr>
        <p:spPr>
          <a:xfrm>
            <a:off x="7803353" y="3973544"/>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98" name="Rounded Rectangle 97"/>
          <p:cNvSpPr/>
          <p:nvPr/>
        </p:nvSpPr>
        <p:spPr>
          <a:xfrm>
            <a:off x="6897683" y="4421625"/>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9" name="TextBox 98"/>
          <p:cNvSpPr txBox="1"/>
          <p:nvPr/>
        </p:nvSpPr>
        <p:spPr>
          <a:xfrm>
            <a:off x="6897683" y="4409848"/>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100" name="Rounded Rectangle 99"/>
          <p:cNvSpPr/>
          <p:nvPr/>
        </p:nvSpPr>
        <p:spPr>
          <a:xfrm>
            <a:off x="7803353" y="4421625"/>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1" name="TextBox 100"/>
          <p:cNvSpPr txBox="1"/>
          <p:nvPr/>
        </p:nvSpPr>
        <p:spPr>
          <a:xfrm>
            <a:off x="7803353" y="4409848"/>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102" name="Rounded Rectangle 101"/>
          <p:cNvSpPr/>
          <p:nvPr/>
        </p:nvSpPr>
        <p:spPr>
          <a:xfrm>
            <a:off x="6908007" y="485793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3" name="TextBox 102"/>
          <p:cNvSpPr txBox="1"/>
          <p:nvPr/>
        </p:nvSpPr>
        <p:spPr>
          <a:xfrm>
            <a:off x="6908007" y="4846154"/>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104" name="Rounded Rectangle 103"/>
          <p:cNvSpPr/>
          <p:nvPr/>
        </p:nvSpPr>
        <p:spPr>
          <a:xfrm>
            <a:off x="7813677" y="485793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5" name="TextBox 104"/>
          <p:cNvSpPr txBox="1"/>
          <p:nvPr/>
        </p:nvSpPr>
        <p:spPr>
          <a:xfrm>
            <a:off x="7813677" y="4846154"/>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106" name="Rounded Rectangle 105"/>
          <p:cNvSpPr/>
          <p:nvPr/>
        </p:nvSpPr>
        <p:spPr>
          <a:xfrm>
            <a:off x="3743324" y="5432425"/>
            <a:ext cx="2193925"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7" name="TextBox 106"/>
          <p:cNvSpPr txBox="1"/>
          <p:nvPr/>
        </p:nvSpPr>
        <p:spPr>
          <a:xfrm>
            <a:off x="3743324" y="5438259"/>
            <a:ext cx="2193925" cy="369332"/>
          </a:xfrm>
          <a:prstGeom prst="rect">
            <a:avLst/>
          </a:prstGeom>
          <a:noFill/>
        </p:spPr>
        <p:txBody>
          <a:bodyPr wrap="square" rtlCol="0">
            <a:spAutoFit/>
          </a:bodyPr>
          <a:lstStyle/>
          <a:p>
            <a:pPr algn="ctr"/>
            <a:r>
              <a:rPr lang="en-US" b="1" dirty="0" smtClean="0">
                <a:solidFill>
                  <a:schemeClr val="bg1"/>
                </a:solidFill>
              </a:rPr>
              <a:t>Add new drug</a:t>
            </a:r>
            <a:endParaRPr lang="en-US" b="1" dirty="0">
              <a:solidFill>
                <a:schemeClr val="bg1"/>
              </a:solidFill>
            </a:endParaRPr>
          </a:p>
        </p:txBody>
      </p:sp>
    </p:spTree>
    <p:extLst>
      <p:ext uri="{BB962C8B-B14F-4D97-AF65-F5344CB8AC3E}">
        <p14:creationId xmlns:p14="http://schemas.microsoft.com/office/powerpoint/2010/main" val="1403002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763"/>
            <a:ext cx="4819650" cy="369332"/>
          </a:xfrm>
          <a:prstGeom prst="rect">
            <a:avLst/>
          </a:prstGeom>
          <a:noFill/>
        </p:spPr>
        <p:txBody>
          <a:bodyPr wrap="square" rtlCol="0">
            <a:spAutoFit/>
          </a:bodyPr>
          <a:lstStyle/>
          <a:p>
            <a:r>
              <a:rPr lang="en-US" b="1" u="sng" dirty="0"/>
              <a:t>7</a:t>
            </a:r>
            <a:r>
              <a:rPr lang="en-US" b="1" u="sng" dirty="0" smtClean="0"/>
              <a:t>: NEW DST RESULTS</a:t>
            </a:r>
            <a:endParaRPr lang="en-US" b="1" u="sng" dirty="0"/>
          </a:p>
        </p:txBody>
      </p:sp>
      <p:sp>
        <p:nvSpPr>
          <p:cNvPr id="4" name="Rounded Rectangle 3"/>
          <p:cNvSpPr/>
          <p:nvPr/>
        </p:nvSpPr>
        <p:spPr>
          <a:xfrm>
            <a:off x="7591425" y="636817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7591425" y="637984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6" name="TextBox 5"/>
          <p:cNvSpPr txBox="1"/>
          <p:nvPr/>
        </p:nvSpPr>
        <p:spPr>
          <a:xfrm>
            <a:off x="257175" y="452904"/>
            <a:ext cx="4524375" cy="369332"/>
          </a:xfrm>
          <a:prstGeom prst="rect">
            <a:avLst/>
          </a:prstGeom>
          <a:noFill/>
        </p:spPr>
        <p:txBody>
          <a:bodyPr wrap="square" rtlCol="0">
            <a:spAutoFit/>
          </a:bodyPr>
          <a:lstStyle/>
          <a:p>
            <a:r>
              <a:rPr lang="en-US" b="1" dirty="0" smtClean="0"/>
              <a:t>Conventional DST:</a:t>
            </a:r>
            <a:endParaRPr lang="en-US" b="1" dirty="0"/>
          </a:p>
        </p:txBody>
      </p:sp>
      <p:sp>
        <p:nvSpPr>
          <p:cNvPr id="7" name="TextBox 6"/>
          <p:cNvSpPr txBox="1"/>
          <p:nvPr/>
        </p:nvSpPr>
        <p:spPr>
          <a:xfrm>
            <a:off x="6104570" y="72436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8" name="TextBox 7"/>
          <p:cNvSpPr txBox="1"/>
          <p:nvPr/>
        </p:nvSpPr>
        <p:spPr>
          <a:xfrm>
            <a:off x="7013255" y="72436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9" name="TextBox 8"/>
          <p:cNvSpPr txBox="1"/>
          <p:nvPr/>
        </p:nvSpPr>
        <p:spPr>
          <a:xfrm>
            <a:off x="7891461" y="72436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10" name="Rectangle 9"/>
          <p:cNvSpPr/>
          <p:nvPr/>
        </p:nvSpPr>
        <p:spPr>
          <a:xfrm>
            <a:off x="2028824" y="17790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28824" y="24235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28824" y="2101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28824" y="27458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22270" y="17790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22270" y="24235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22270" y="2101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2270" y="27458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15715" y="17790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15715" y="24235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15715" y="2101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5715" y="27458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83053" y="141700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23" name="TextBox 22"/>
          <p:cNvSpPr txBox="1"/>
          <p:nvPr/>
        </p:nvSpPr>
        <p:spPr>
          <a:xfrm>
            <a:off x="2491738" y="141700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24" name="TextBox 23"/>
          <p:cNvSpPr txBox="1"/>
          <p:nvPr/>
        </p:nvSpPr>
        <p:spPr>
          <a:xfrm>
            <a:off x="3369944" y="141700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25" name="TextBox 24"/>
          <p:cNvSpPr txBox="1"/>
          <p:nvPr/>
        </p:nvSpPr>
        <p:spPr>
          <a:xfrm>
            <a:off x="257175" y="1604828"/>
            <a:ext cx="1762125" cy="3074689"/>
          </a:xfrm>
          <a:prstGeom prst="rect">
            <a:avLst/>
          </a:prstGeom>
          <a:noFill/>
        </p:spPr>
        <p:txBody>
          <a:bodyPr wrap="square" rtlCol="0">
            <a:spAutoFit/>
          </a:bodyPr>
          <a:lstStyle/>
          <a:p>
            <a:pPr>
              <a:lnSpc>
                <a:spcPct val="120000"/>
              </a:lnSpc>
            </a:pPr>
            <a:r>
              <a:rPr lang="en-US" dirty="0" smtClean="0"/>
              <a:t>Isoniazid</a:t>
            </a:r>
          </a:p>
          <a:p>
            <a:pPr>
              <a:lnSpc>
                <a:spcPct val="120000"/>
              </a:lnSpc>
            </a:pPr>
            <a:r>
              <a:rPr lang="en-US" dirty="0" smtClean="0"/>
              <a:t>Rifampin</a:t>
            </a:r>
          </a:p>
          <a:p>
            <a:pPr>
              <a:lnSpc>
                <a:spcPct val="120000"/>
              </a:lnSpc>
            </a:pPr>
            <a:r>
              <a:rPr lang="en-US" dirty="0" smtClean="0"/>
              <a:t>Pyrazinamide</a:t>
            </a:r>
          </a:p>
          <a:p>
            <a:pPr>
              <a:lnSpc>
                <a:spcPct val="120000"/>
              </a:lnSpc>
            </a:pPr>
            <a:r>
              <a:rPr lang="en-US" dirty="0" err="1" smtClean="0"/>
              <a:t>Ethambutol</a:t>
            </a:r>
            <a:endParaRPr lang="en-US" dirty="0" smtClean="0"/>
          </a:p>
          <a:p>
            <a:pPr>
              <a:lnSpc>
                <a:spcPct val="120000"/>
              </a:lnSpc>
            </a:pPr>
            <a:endParaRPr lang="en-US" dirty="0"/>
          </a:p>
          <a:p>
            <a:pPr>
              <a:lnSpc>
                <a:spcPct val="120000"/>
              </a:lnSpc>
            </a:pPr>
            <a:r>
              <a:rPr lang="en-US" dirty="0" smtClean="0"/>
              <a:t>Streptomycin</a:t>
            </a:r>
          </a:p>
          <a:p>
            <a:pPr>
              <a:lnSpc>
                <a:spcPct val="120000"/>
              </a:lnSpc>
            </a:pPr>
            <a:r>
              <a:rPr lang="en-US" dirty="0" err="1" smtClean="0"/>
              <a:t>Amikacin</a:t>
            </a:r>
            <a:endParaRPr lang="en-US" dirty="0" smtClean="0"/>
          </a:p>
          <a:p>
            <a:pPr>
              <a:lnSpc>
                <a:spcPct val="120000"/>
              </a:lnSpc>
            </a:pPr>
            <a:r>
              <a:rPr lang="en-US" dirty="0" err="1" smtClean="0"/>
              <a:t>Capreomycin</a:t>
            </a:r>
            <a:endParaRPr lang="en-US" dirty="0" smtClean="0"/>
          </a:p>
          <a:p>
            <a:pPr>
              <a:lnSpc>
                <a:spcPct val="120000"/>
              </a:lnSpc>
            </a:pPr>
            <a:r>
              <a:rPr lang="en-US" dirty="0" smtClean="0"/>
              <a:t>Kanamycin</a:t>
            </a:r>
          </a:p>
        </p:txBody>
      </p:sp>
      <p:sp>
        <p:nvSpPr>
          <p:cNvPr id="26" name="Rectangle 25"/>
          <p:cNvSpPr/>
          <p:nvPr/>
        </p:nvSpPr>
        <p:spPr>
          <a:xfrm>
            <a:off x="5293993" y="3677797"/>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293993" y="400705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581525" y="940031"/>
            <a:ext cx="1762125" cy="3739486"/>
          </a:xfrm>
          <a:prstGeom prst="rect">
            <a:avLst/>
          </a:prstGeom>
          <a:noFill/>
        </p:spPr>
        <p:txBody>
          <a:bodyPr wrap="square" rtlCol="0">
            <a:spAutoFit/>
          </a:bodyPr>
          <a:lstStyle/>
          <a:p>
            <a:pPr>
              <a:lnSpc>
                <a:spcPct val="120000"/>
              </a:lnSpc>
            </a:pPr>
            <a:r>
              <a:rPr lang="en-US" dirty="0" smtClean="0"/>
              <a:t>Ciprofloxacin</a:t>
            </a:r>
          </a:p>
          <a:p>
            <a:pPr>
              <a:lnSpc>
                <a:spcPct val="120000"/>
              </a:lnSpc>
            </a:pPr>
            <a:r>
              <a:rPr lang="en-US" dirty="0" smtClean="0"/>
              <a:t>Levofloxacin</a:t>
            </a:r>
          </a:p>
          <a:p>
            <a:pPr>
              <a:lnSpc>
                <a:spcPct val="120000"/>
              </a:lnSpc>
            </a:pPr>
            <a:r>
              <a:rPr lang="en-US" dirty="0" err="1" smtClean="0"/>
              <a:t>Moxifloxacin</a:t>
            </a:r>
            <a:endParaRPr lang="en-US" dirty="0" smtClean="0"/>
          </a:p>
          <a:p>
            <a:pPr>
              <a:lnSpc>
                <a:spcPct val="120000"/>
              </a:lnSpc>
            </a:pPr>
            <a:r>
              <a:rPr lang="en-US" dirty="0" err="1" smtClean="0"/>
              <a:t>Ofloxacin</a:t>
            </a:r>
            <a:endParaRPr lang="en-US" dirty="0" smtClean="0"/>
          </a:p>
          <a:p>
            <a:pPr>
              <a:lnSpc>
                <a:spcPct val="120000"/>
              </a:lnSpc>
            </a:pPr>
            <a:r>
              <a:rPr lang="en-US" dirty="0" err="1" smtClean="0"/>
              <a:t>Ethionamide</a:t>
            </a:r>
            <a:endParaRPr lang="en-US" dirty="0" smtClean="0"/>
          </a:p>
          <a:p>
            <a:pPr>
              <a:lnSpc>
                <a:spcPct val="120000"/>
              </a:lnSpc>
            </a:pPr>
            <a:r>
              <a:rPr lang="en-US" dirty="0" err="1" smtClean="0"/>
              <a:t>Cycloserine</a:t>
            </a:r>
            <a:endParaRPr lang="en-US" dirty="0" smtClean="0"/>
          </a:p>
          <a:p>
            <a:pPr>
              <a:lnSpc>
                <a:spcPct val="120000"/>
              </a:lnSpc>
            </a:pPr>
            <a:r>
              <a:rPr lang="en-US" dirty="0" smtClean="0"/>
              <a:t>PAS</a:t>
            </a:r>
          </a:p>
          <a:p>
            <a:pPr>
              <a:lnSpc>
                <a:spcPct val="120000"/>
              </a:lnSpc>
            </a:pPr>
            <a:endParaRPr lang="en-US" dirty="0"/>
          </a:p>
          <a:p>
            <a:pPr>
              <a:lnSpc>
                <a:spcPct val="120000"/>
              </a:lnSpc>
            </a:pPr>
            <a:r>
              <a:rPr lang="en-US" dirty="0" smtClean="0"/>
              <a:t>Other:</a:t>
            </a:r>
            <a:br>
              <a:rPr lang="en-US" dirty="0" smtClean="0"/>
            </a:br>
            <a:r>
              <a:rPr lang="en-US" dirty="0" smtClean="0"/>
              <a:t>Other:</a:t>
            </a:r>
          </a:p>
          <a:p>
            <a:pPr>
              <a:lnSpc>
                <a:spcPct val="120000"/>
              </a:lnSpc>
            </a:pPr>
            <a:r>
              <a:rPr lang="en-US" dirty="0" smtClean="0"/>
              <a:t>Other:</a:t>
            </a:r>
          </a:p>
        </p:txBody>
      </p:sp>
      <p:sp>
        <p:nvSpPr>
          <p:cNvPr id="29" name="Rectangle 28"/>
          <p:cNvSpPr/>
          <p:nvPr/>
        </p:nvSpPr>
        <p:spPr>
          <a:xfrm>
            <a:off x="2028824" y="33951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28824" y="40389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28824" y="37170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028824" y="43608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922270" y="33951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922270" y="40389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22270" y="37170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922270" y="43608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15715" y="33951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15715" y="40389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15715" y="37170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15715" y="43608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64629" y="10864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564629" y="17469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564629" y="14166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564629" y="20772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458075" y="10864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458075" y="17469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458075" y="14166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458075" y="20772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351520" y="10864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351520" y="17469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351520" y="14166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351520" y="20772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564629" y="24075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564629" y="30680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64629" y="27377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458075" y="24075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58075" y="30680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58075" y="27377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351520" y="24075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351520" y="30680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351520" y="27377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564629" y="4028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564629" y="36987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458075" y="4028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458075" y="36987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351520" y="4028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351520" y="36987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80974" y="452905"/>
            <a:ext cx="8762999" cy="432928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45516" y="839801"/>
            <a:ext cx="3182151" cy="369332"/>
          </a:xfrm>
          <a:prstGeom prst="rect">
            <a:avLst/>
          </a:prstGeom>
          <a:noFill/>
        </p:spPr>
        <p:txBody>
          <a:bodyPr wrap="square" rtlCol="0">
            <a:spAutoFit/>
          </a:bodyPr>
          <a:lstStyle/>
          <a:p>
            <a:r>
              <a:rPr lang="en-US" dirty="0" smtClean="0"/>
              <a:t>Date specimen collected:</a:t>
            </a:r>
            <a:endParaRPr lang="en-US" dirty="0"/>
          </a:p>
        </p:txBody>
      </p:sp>
      <p:sp>
        <p:nvSpPr>
          <p:cNvPr id="70" name="Rectangle 69"/>
          <p:cNvSpPr/>
          <p:nvPr/>
        </p:nvSpPr>
        <p:spPr>
          <a:xfrm>
            <a:off x="2770801" y="839801"/>
            <a:ext cx="151528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287652" y="434704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558288" y="43689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1734" y="43689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345179" y="43689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4781551" y="4904773"/>
            <a:ext cx="1323020" cy="369332"/>
          </a:xfrm>
          <a:prstGeom prst="rect">
            <a:avLst/>
          </a:prstGeom>
          <a:noFill/>
        </p:spPr>
        <p:txBody>
          <a:bodyPr wrap="square" rtlCol="0">
            <a:spAutoFit/>
          </a:bodyPr>
          <a:lstStyle/>
          <a:p>
            <a:r>
              <a:rPr lang="en-US" b="1" dirty="0" smtClean="0"/>
              <a:t>Gene </a:t>
            </a:r>
            <a:r>
              <a:rPr lang="en-US" b="1" dirty="0" err="1" smtClean="0"/>
              <a:t>Xpert</a:t>
            </a:r>
            <a:r>
              <a:rPr lang="en-US" b="1" dirty="0" smtClean="0"/>
              <a:t>:</a:t>
            </a:r>
            <a:endParaRPr lang="en-US" b="1" dirty="0"/>
          </a:p>
        </p:txBody>
      </p:sp>
      <p:sp>
        <p:nvSpPr>
          <p:cNvPr id="76" name="TextBox 75"/>
          <p:cNvSpPr txBox="1"/>
          <p:nvPr/>
        </p:nvSpPr>
        <p:spPr>
          <a:xfrm>
            <a:off x="4949920" y="5264766"/>
            <a:ext cx="2825950" cy="369332"/>
          </a:xfrm>
          <a:prstGeom prst="rect">
            <a:avLst/>
          </a:prstGeom>
          <a:noFill/>
        </p:spPr>
        <p:txBody>
          <a:bodyPr wrap="square" rtlCol="0">
            <a:spAutoFit/>
          </a:bodyPr>
          <a:lstStyle/>
          <a:p>
            <a:r>
              <a:rPr lang="en-US" dirty="0" smtClean="0"/>
              <a:t>Date specimen collected:</a:t>
            </a:r>
            <a:endParaRPr lang="en-US" dirty="0"/>
          </a:p>
        </p:txBody>
      </p:sp>
      <p:sp>
        <p:nvSpPr>
          <p:cNvPr id="77" name="Rectangle 76"/>
          <p:cNvSpPr/>
          <p:nvPr/>
        </p:nvSpPr>
        <p:spPr>
          <a:xfrm>
            <a:off x="7640955" y="526476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949920" y="5627718"/>
            <a:ext cx="1791248" cy="369332"/>
          </a:xfrm>
          <a:prstGeom prst="rect">
            <a:avLst/>
          </a:prstGeom>
          <a:noFill/>
        </p:spPr>
        <p:txBody>
          <a:bodyPr wrap="square" rtlCol="0">
            <a:spAutoFit/>
          </a:bodyPr>
          <a:lstStyle/>
          <a:p>
            <a:r>
              <a:rPr lang="en-US" dirty="0" err="1" smtClean="0"/>
              <a:t>RpoB</a:t>
            </a:r>
            <a:r>
              <a:rPr lang="en-US" dirty="0" smtClean="0"/>
              <a:t> mutation:</a:t>
            </a:r>
            <a:endParaRPr lang="en-US" dirty="0"/>
          </a:p>
        </p:txBody>
      </p:sp>
      <p:sp>
        <p:nvSpPr>
          <p:cNvPr id="79" name="Rectangle 78"/>
          <p:cNvSpPr/>
          <p:nvPr/>
        </p:nvSpPr>
        <p:spPr>
          <a:xfrm>
            <a:off x="6558288" y="57507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329603" y="57507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713455" y="5658496"/>
            <a:ext cx="607444" cy="338554"/>
          </a:xfrm>
          <a:prstGeom prst="rect">
            <a:avLst/>
          </a:prstGeom>
          <a:noFill/>
        </p:spPr>
        <p:txBody>
          <a:bodyPr wrap="square" rtlCol="0">
            <a:spAutoFit/>
          </a:bodyPr>
          <a:lstStyle/>
          <a:p>
            <a:r>
              <a:rPr lang="en-US" sz="1600" dirty="0" smtClean="0"/>
              <a:t>Yes</a:t>
            </a:r>
          </a:p>
        </p:txBody>
      </p:sp>
      <p:sp>
        <p:nvSpPr>
          <p:cNvPr id="82" name="TextBox 81"/>
          <p:cNvSpPr txBox="1"/>
          <p:nvPr/>
        </p:nvSpPr>
        <p:spPr>
          <a:xfrm>
            <a:off x="7467144" y="5658496"/>
            <a:ext cx="607444" cy="338554"/>
          </a:xfrm>
          <a:prstGeom prst="rect">
            <a:avLst/>
          </a:prstGeom>
          <a:noFill/>
        </p:spPr>
        <p:txBody>
          <a:bodyPr wrap="square" rtlCol="0">
            <a:spAutoFit/>
          </a:bodyPr>
          <a:lstStyle/>
          <a:p>
            <a:r>
              <a:rPr lang="en-US" sz="1600" dirty="0" smtClean="0"/>
              <a:t>No</a:t>
            </a:r>
          </a:p>
        </p:txBody>
      </p:sp>
      <p:sp>
        <p:nvSpPr>
          <p:cNvPr id="83" name="Rectangle 82"/>
          <p:cNvSpPr/>
          <p:nvPr/>
        </p:nvSpPr>
        <p:spPr>
          <a:xfrm>
            <a:off x="4781549" y="4904773"/>
            <a:ext cx="4162423" cy="127869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80976" y="4904773"/>
            <a:ext cx="2310762" cy="369332"/>
          </a:xfrm>
          <a:prstGeom prst="rect">
            <a:avLst/>
          </a:prstGeom>
          <a:noFill/>
        </p:spPr>
        <p:txBody>
          <a:bodyPr wrap="square" rtlCol="0">
            <a:spAutoFit/>
          </a:bodyPr>
          <a:lstStyle/>
          <a:p>
            <a:r>
              <a:rPr lang="en-US" b="1" dirty="0" smtClean="0"/>
              <a:t>Line probe assay:</a:t>
            </a:r>
            <a:endParaRPr lang="en-US" b="1" dirty="0"/>
          </a:p>
        </p:txBody>
      </p:sp>
      <p:sp>
        <p:nvSpPr>
          <p:cNvPr id="85" name="TextBox 84"/>
          <p:cNvSpPr txBox="1"/>
          <p:nvPr/>
        </p:nvSpPr>
        <p:spPr>
          <a:xfrm>
            <a:off x="349345" y="5264766"/>
            <a:ext cx="2825950" cy="369332"/>
          </a:xfrm>
          <a:prstGeom prst="rect">
            <a:avLst/>
          </a:prstGeom>
          <a:noFill/>
        </p:spPr>
        <p:txBody>
          <a:bodyPr wrap="square" rtlCol="0">
            <a:spAutoFit/>
          </a:bodyPr>
          <a:lstStyle/>
          <a:p>
            <a:r>
              <a:rPr lang="en-US" dirty="0" smtClean="0"/>
              <a:t>Date specimen collected:</a:t>
            </a:r>
            <a:endParaRPr lang="en-US" dirty="0"/>
          </a:p>
        </p:txBody>
      </p:sp>
      <p:sp>
        <p:nvSpPr>
          <p:cNvPr id="86" name="Rectangle 85"/>
          <p:cNvSpPr/>
          <p:nvPr/>
        </p:nvSpPr>
        <p:spPr>
          <a:xfrm>
            <a:off x="3040380" y="526476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49345" y="5627718"/>
            <a:ext cx="1791248" cy="1080296"/>
          </a:xfrm>
          <a:prstGeom prst="rect">
            <a:avLst/>
          </a:prstGeom>
          <a:noFill/>
        </p:spPr>
        <p:txBody>
          <a:bodyPr wrap="square" rtlCol="0">
            <a:spAutoFit/>
          </a:bodyPr>
          <a:lstStyle/>
          <a:p>
            <a:pPr>
              <a:lnSpc>
                <a:spcPct val="120000"/>
              </a:lnSpc>
            </a:pPr>
            <a:r>
              <a:rPr lang="en-US" dirty="0" err="1" smtClean="0"/>
              <a:t>RpoB</a:t>
            </a:r>
            <a:r>
              <a:rPr lang="en-US" dirty="0" smtClean="0"/>
              <a:t> mutation:</a:t>
            </a:r>
          </a:p>
          <a:p>
            <a:pPr>
              <a:lnSpc>
                <a:spcPct val="120000"/>
              </a:lnSpc>
            </a:pPr>
            <a:r>
              <a:rPr lang="en-US" dirty="0" err="1" smtClean="0"/>
              <a:t>KatG</a:t>
            </a:r>
            <a:r>
              <a:rPr lang="en-US" dirty="0" smtClean="0"/>
              <a:t> mutation:</a:t>
            </a:r>
          </a:p>
          <a:p>
            <a:pPr>
              <a:lnSpc>
                <a:spcPct val="120000"/>
              </a:lnSpc>
            </a:pPr>
            <a:r>
              <a:rPr lang="en-US" dirty="0" err="1" smtClean="0"/>
              <a:t>InhA</a:t>
            </a:r>
            <a:r>
              <a:rPr lang="en-US" dirty="0" smtClean="0"/>
              <a:t> mutation:</a:t>
            </a:r>
            <a:endParaRPr lang="en-US" dirty="0"/>
          </a:p>
        </p:txBody>
      </p:sp>
      <p:sp>
        <p:nvSpPr>
          <p:cNvPr id="88" name="Rectangle 87"/>
          <p:cNvSpPr/>
          <p:nvPr/>
        </p:nvSpPr>
        <p:spPr>
          <a:xfrm>
            <a:off x="2029868" y="57796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801183" y="57796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185035" y="5687356"/>
            <a:ext cx="607444" cy="338554"/>
          </a:xfrm>
          <a:prstGeom prst="rect">
            <a:avLst/>
          </a:prstGeom>
          <a:noFill/>
        </p:spPr>
        <p:txBody>
          <a:bodyPr wrap="square" rtlCol="0">
            <a:spAutoFit/>
          </a:bodyPr>
          <a:lstStyle/>
          <a:p>
            <a:r>
              <a:rPr lang="en-US" sz="1600" dirty="0" smtClean="0"/>
              <a:t>Yes</a:t>
            </a:r>
          </a:p>
        </p:txBody>
      </p:sp>
      <p:sp>
        <p:nvSpPr>
          <p:cNvPr id="91" name="TextBox 90"/>
          <p:cNvSpPr txBox="1"/>
          <p:nvPr/>
        </p:nvSpPr>
        <p:spPr>
          <a:xfrm>
            <a:off x="2967586" y="5687356"/>
            <a:ext cx="607444" cy="338554"/>
          </a:xfrm>
          <a:prstGeom prst="rect">
            <a:avLst/>
          </a:prstGeom>
          <a:noFill/>
        </p:spPr>
        <p:txBody>
          <a:bodyPr wrap="square" rtlCol="0">
            <a:spAutoFit/>
          </a:bodyPr>
          <a:lstStyle/>
          <a:p>
            <a:r>
              <a:rPr lang="en-US" sz="1600" dirty="0" smtClean="0"/>
              <a:t>No</a:t>
            </a:r>
          </a:p>
        </p:txBody>
      </p:sp>
      <p:sp>
        <p:nvSpPr>
          <p:cNvPr id="92" name="Rectangle 91"/>
          <p:cNvSpPr/>
          <p:nvPr/>
        </p:nvSpPr>
        <p:spPr>
          <a:xfrm>
            <a:off x="180974" y="4904773"/>
            <a:ext cx="4400551" cy="18444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2029868" y="610518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801183" y="610518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2185035" y="6012916"/>
            <a:ext cx="607444" cy="338554"/>
          </a:xfrm>
          <a:prstGeom prst="rect">
            <a:avLst/>
          </a:prstGeom>
          <a:noFill/>
        </p:spPr>
        <p:txBody>
          <a:bodyPr wrap="square" rtlCol="0">
            <a:spAutoFit/>
          </a:bodyPr>
          <a:lstStyle/>
          <a:p>
            <a:r>
              <a:rPr lang="en-US" sz="1600" dirty="0" smtClean="0"/>
              <a:t>Yes</a:t>
            </a:r>
          </a:p>
        </p:txBody>
      </p:sp>
      <p:sp>
        <p:nvSpPr>
          <p:cNvPr id="96" name="TextBox 95"/>
          <p:cNvSpPr txBox="1"/>
          <p:nvPr/>
        </p:nvSpPr>
        <p:spPr>
          <a:xfrm>
            <a:off x="2967586" y="6012916"/>
            <a:ext cx="607444" cy="338554"/>
          </a:xfrm>
          <a:prstGeom prst="rect">
            <a:avLst/>
          </a:prstGeom>
          <a:noFill/>
        </p:spPr>
        <p:txBody>
          <a:bodyPr wrap="square" rtlCol="0">
            <a:spAutoFit/>
          </a:bodyPr>
          <a:lstStyle/>
          <a:p>
            <a:r>
              <a:rPr lang="en-US" sz="1600" dirty="0" smtClean="0"/>
              <a:t>No</a:t>
            </a:r>
          </a:p>
        </p:txBody>
      </p:sp>
      <p:sp>
        <p:nvSpPr>
          <p:cNvPr id="97" name="Rectangle 96"/>
          <p:cNvSpPr/>
          <p:nvPr/>
        </p:nvSpPr>
        <p:spPr>
          <a:xfrm>
            <a:off x="2029868" y="64370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801183" y="64370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2185035" y="6344806"/>
            <a:ext cx="607444" cy="338554"/>
          </a:xfrm>
          <a:prstGeom prst="rect">
            <a:avLst/>
          </a:prstGeom>
          <a:noFill/>
        </p:spPr>
        <p:txBody>
          <a:bodyPr wrap="square" rtlCol="0">
            <a:spAutoFit/>
          </a:bodyPr>
          <a:lstStyle/>
          <a:p>
            <a:r>
              <a:rPr lang="en-US" sz="1600" dirty="0" smtClean="0"/>
              <a:t>Yes</a:t>
            </a:r>
          </a:p>
        </p:txBody>
      </p:sp>
      <p:sp>
        <p:nvSpPr>
          <p:cNvPr id="100" name="TextBox 99"/>
          <p:cNvSpPr txBox="1"/>
          <p:nvPr/>
        </p:nvSpPr>
        <p:spPr>
          <a:xfrm>
            <a:off x="2967586" y="6344806"/>
            <a:ext cx="607444" cy="338554"/>
          </a:xfrm>
          <a:prstGeom prst="rect">
            <a:avLst/>
          </a:prstGeom>
          <a:noFill/>
        </p:spPr>
        <p:txBody>
          <a:bodyPr wrap="square" rtlCol="0">
            <a:spAutoFit/>
          </a:bodyPr>
          <a:lstStyle/>
          <a:p>
            <a:r>
              <a:rPr lang="en-US" sz="1600" dirty="0" smtClean="0"/>
              <a:t>No</a:t>
            </a:r>
          </a:p>
        </p:txBody>
      </p:sp>
    </p:spTree>
    <p:extLst>
      <p:ext uri="{BB962C8B-B14F-4D97-AF65-F5344CB8AC3E}">
        <p14:creationId xmlns:p14="http://schemas.microsoft.com/office/powerpoint/2010/main" val="53788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71043880"/>
              </p:ext>
            </p:extLst>
          </p:nvPr>
        </p:nvGraphicFramePr>
        <p:xfrm>
          <a:off x="267385" y="394204"/>
          <a:ext cx="8632023" cy="5562600"/>
        </p:xfrm>
        <a:graphic>
          <a:graphicData uri="http://schemas.openxmlformats.org/drawingml/2006/table">
            <a:tbl>
              <a:tblPr firstRow="1" bandRow="1">
                <a:tableStyleId>{5C22544A-7EE6-4342-B048-85BDC9FD1C3A}</a:tableStyleId>
              </a:tblPr>
              <a:tblGrid>
                <a:gridCol w="2336115"/>
                <a:gridCol w="6295908"/>
              </a:tblGrid>
              <a:tr h="370840">
                <a:tc>
                  <a:txBody>
                    <a:bodyPr/>
                    <a:lstStyle/>
                    <a:p>
                      <a:r>
                        <a:rPr lang="en-US" sz="1600" dirty="0" smtClean="0">
                          <a:solidFill>
                            <a:schemeClr val="tx1"/>
                          </a:solidFill>
                        </a:rPr>
                        <a:t>System</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r>
                        <a:rPr lang="en-US" sz="1600" dirty="0" smtClean="0">
                          <a:solidFill>
                            <a:schemeClr val="tx1"/>
                          </a:solidFill>
                        </a:rPr>
                        <a:t>Reaction</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lnSpc>
                          <a:spcPct val="110000"/>
                        </a:lnSpc>
                      </a:pPr>
                      <a:r>
                        <a:rPr lang="en-US" sz="1600" dirty="0" smtClean="0">
                          <a:solidFill>
                            <a:schemeClr val="tx1"/>
                          </a:solidFill>
                        </a:rPr>
                        <a:t>Constitutional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lnSpc>
                          <a:spcPct val="110000"/>
                        </a:lnSpc>
                      </a:pPr>
                      <a:r>
                        <a:rPr lang="en-US" sz="1600" dirty="0" smtClean="0">
                          <a:solidFill>
                            <a:schemeClr val="tx1"/>
                          </a:solidFill>
                        </a:rPr>
                        <a:t>Anorexia</a:t>
                      </a:r>
                      <a:r>
                        <a:rPr lang="en-US" sz="1600" baseline="0" dirty="0" smtClean="0">
                          <a:solidFill>
                            <a:schemeClr val="tx1"/>
                          </a:solidFill>
                        </a:rPr>
                        <a:t> (decreased oral intake)	</a:t>
                      </a:r>
                      <a:r>
                        <a:rPr lang="en-US" sz="1600" dirty="0" smtClean="0">
                          <a:solidFill>
                            <a:schemeClr val="tx1"/>
                          </a:solidFill>
                        </a:rPr>
                        <a:t>Malaise or flu-like</a:t>
                      </a:r>
                      <a:r>
                        <a:rPr lang="en-US" sz="1600" baseline="0" dirty="0" smtClean="0">
                          <a:solidFill>
                            <a:schemeClr val="tx1"/>
                          </a:solidFill>
                        </a:rPr>
                        <a:t> symptoms</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lnSpc>
                          <a:spcPct val="110000"/>
                        </a:lnSpc>
                      </a:pPr>
                      <a:r>
                        <a:rPr lang="en-US" sz="1600" dirty="0" smtClean="0">
                          <a:solidFill>
                            <a:schemeClr val="tx1"/>
                          </a:solidFill>
                        </a:rPr>
                        <a:t>Eyes</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lnSpc>
                          <a:spcPct val="110000"/>
                        </a:lnSpc>
                      </a:pPr>
                      <a:r>
                        <a:rPr lang="en-US" sz="1600" dirty="0" smtClean="0">
                          <a:solidFill>
                            <a:schemeClr val="tx1"/>
                          </a:solidFill>
                        </a:rPr>
                        <a:t>Visual</a:t>
                      </a:r>
                      <a:r>
                        <a:rPr lang="en-US" sz="1600" baseline="0" dirty="0" smtClean="0">
                          <a:solidFill>
                            <a:schemeClr val="tx1"/>
                          </a:solidFill>
                        </a:rPr>
                        <a:t> impairment </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Ears, nose,</a:t>
                      </a:r>
                      <a:r>
                        <a:rPr lang="en-US" sz="1600" baseline="0" dirty="0" smtClean="0">
                          <a:solidFill>
                            <a:schemeClr val="tx1"/>
                          </a:solidFill>
                        </a:rPr>
                        <a:t> mouth, throat</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Hearing</a:t>
                      </a:r>
                      <a:r>
                        <a:rPr lang="en-US" sz="1600" baseline="0" dirty="0" smtClean="0">
                          <a:solidFill>
                            <a:schemeClr val="tx1"/>
                          </a:solidFill>
                        </a:rPr>
                        <a:t> loss 	   </a:t>
                      </a:r>
                      <a:r>
                        <a:rPr lang="en-US" sz="1600" i="1" baseline="0" dirty="0" smtClean="0">
                          <a:solidFill>
                            <a:schemeClr val="tx1"/>
                          </a:solidFill>
                        </a:rPr>
                        <a:t>Indicate extent and degree:</a:t>
                      </a:r>
                    </a:p>
                    <a:p>
                      <a:pPr marL="274320"/>
                      <a:r>
                        <a:rPr lang="en-US" sz="1600" i="1" baseline="0" dirty="0" smtClean="0">
                          <a:solidFill>
                            <a:schemeClr val="tx1"/>
                          </a:solidFill>
                        </a:rPr>
                        <a:t>		</a:t>
                      </a:r>
                      <a:r>
                        <a:rPr lang="en-US" sz="1600" i="0" baseline="0" dirty="0" smtClean="0">
                          <a:solidFill>
                            <a:schemeClr val="tx1"/>
                          </a:solidFill>
                        </a:rPr>
                        <a:t>        Unilateral	Mild</a:t>
                      </a:r>
                    </a:p>
                    <a:p>
                      <a:pPr marL="274320"/>
                      <a:r>
                        <a:rPr lang="en-US" sz="1600" i="0" baseline="0" dirty="0" smtClean="0">
                          <a:solidFill>
                            <a:schemeClr val="tx1"/>
                          </a:solidFill>
                        </a:rPr>
                        <a:t>		        Bilateral	Moderate</a:t>
                      </a:r>
                    </a:p>
                    <a:p>
                      <a:pPr marL="274320"/>
                      <a:r>
                        <a:rPr lang="en-US" sz="1600" i="0" baseline="0" dirty="0" smtClean="0">
                          <a:solidFill>
                            <a:schemeClr val="tx1"/>
                          </a:solidFill>
                        </a:rPr>
                        <a:t>				Severe</a:t>
                      </a:r>
                      <a:endParaRPr lang="en-US" sz="1600" i="1"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Cardiovascular</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Shock symptoms</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Gastrointestinal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Jaundice			Nausea</a:t>
                      </a:r>
                    </a:p>
                    <a:p>
                      <a:pPr marL="274320"/>
                      <a:r>
                        <a:rPr lang="en-US" sz="1600" dirty="0" smtClean="0">
                          <a:solidFill>
                            <a:schemeClr val="tx1"/>
                          </a:solidFill>
                        </a:rPr>
                        <a:t>Hepatitis			Abdominal</a:t>
                      </a:r>
                      <a:r>
                        <a:rPr lang="en-US" sz="1600" baseline="0" dirty="0" smtClean="0">
                          <a:solidFill>
                            <a:schemeClr val="tx1"/>
                          </a:solidFill>
                        </a:rPr>
                        <a:t> pain</a:t>
                      </a:r>
                      <a:endParaRPr lang="en-US" sz="1600"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Genitourinary</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Acute</a:t>
                      </a:r>
                      <a:r>
                        <a:rPr lang="en-US" sz="1600" baseline="0" dirty="0" smtClean="0">
                          <a:solidFill>
                            <a:schemeClr val="tx1"/>
                          </a:solidFill>
                        </a:rPr>
                        <a:t> renal failure			</a:t>
                      </a:r>
                      <a:r>
                        <a:rPr lang="en-US" sz="1600" dirty="0" smtClean="0">
                          <a:solidFill>
                            <a:schemeClr val="tx1"/>
                          </a:solidFill>
                        </a:rPr>
                        <a:t>Decreased urine output</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Musculoskeletal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Joint pain</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Skin</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Skin</a:t>
                      </a:r>
                      <a:r>
                        <a:rPr lang="en-US" sz="1600" baseline="0" dirty="0" smtClean="0">
                          <a:solidFill>
                            <a:schemeClr val="tx1"/>
                          </a:solidFill>
                        </a:rPr>
                        <a:t> rash			Skin discoloration</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Neurological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Dizziness			</a:t>
                      </a:r>
                      <a:r>
                        <a:rPr lang="en-US" sz="1600" baseline="0" dirty="0" smtClean="0">
                          <a:solidFill>
                            <a:schemeClr val="tx1"/>
                          </a:solidFill>
                        </a:rPr>
                        <a:t>Numbness or tingling</a:t>
                      </a:r>
                    </a:p>
                    <a:p>
                      <a:pPr marL="274320"/>
                      <a:r>
                        <a:rPr lang="en-US" sz="1600" baseline="0" dirty="0" smtClean="0">
                          <a:solidFill>
                            <a:schemeClr val="tx1"/>
                          </a:solidFill>
                        </a:rPr>
                        <a:t>Drowsiness			in hands or feet</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Hematologic</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err="1" smtClean="0">
                          <a:solidFill>
                            <a:schemeClr val="tx1"/>
                          </a:solidFill>
                        </a:rPr>
                        <a:t>Purpura</a:t>
                      </a:r>
                      <a:r>
                        <a:rPr lang="en-US" sz="1600" dirty="0" smtClean="0">
                          <a:solidFill>
                            <a:schemeClr val="tx1"/>
                          </a:solidFill>
                        </a:rPr>
                        <a:t>			Anemia</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Psychiatric</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905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Confusion or altered mental status</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90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2650949" y="8797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54549" y="8797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0" y="3763"/>
            <a:ext cx="5826758" cy="369332"/>
          </a:xfrm>
          <a:prstGeom prst="rect">
            <a:avLst/>
          </a:prstGeom>
          <a:noFill/>
        </p:spPr>
        <p:txBody>
          <a:bodyPr wrap="square" rtlCol="0">
            <a:spAutoFit/>
          </a:bodyPr>
          <a:lstStyle/>
          <a:p>
            <a:r>
              <a:rPr lang="en-US" b="1" u="sng" dirty="0"/>
              <a:t>8</a:t>
            </a:r>
            <a:r>
              <a:rPr lang="en-US" b="1" u="sng" smtClean="0"/>
              <a:t>: </a:t>
            </a:r>
            <a:r>
              <a:rPr lang="en-US" b="1" u="sng" dirty="0" smtClean="0"/>
              <a:t>ADVERSE REACTION</a:t>
            </a:r>
            <a:r>
              <a:rPr lang="en-US" b="1" dirty="0" smtClean="0"/>
              <a:t>: </a:t>
            </a:r>
            <a:r>
              <a:rPr lang="en-US" i="1" dirty="0" smtClean="0"/>
              <a:t>Check reason(s) for regimen change</a:t>
            </a:r>
            <a:endParaRPr lang="en-US" i="1" dirty="0"/>
          </a:p>
        </p:txBody>
      </p:sp>
      <p:sp>
        <p:nvSpPr>
          <p:cNvPr id="26" name="Rectangle 25"/>
          <p:cNvSpPr/>
          <p:nvPr/>
        </p:nvSpPr>
        <p:spPr>
          <a:xfrm>
            <a:off x="2650949" y="123948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0949" y="161360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650949" y="266384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50949" y="39789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50949" y="434651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650949" y="528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650949" y="566102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650949" y="300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650949" y="32653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50949" y="35884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054549" y="36170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54549" y="300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54549" y="32653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054549" y="434651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650949" y="47029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650949" y="49592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3600" y="6078037"/>
            <a:ext cx="3970123" cy="67378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521332" y="615058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730548" y="6056953"/>
            <a:ext cx="2941232" cy="338554"/>
          </a:xfrm>
          <a:prstGeom prst="rect">
            <a:avLst/>
          </a:prstGeom>
          <a:noFill/>
        </p:spPr>
        <p:txBody>
          <a:bodyPr wrap="square" rtlCol="0">
            <a:spAutoFit/>
          </a:bodyPr>
          <a:lstStyle/>
          <a:p>
            <a:r>
              <a:rPr lang="en-US" sz="1600" dirty="0" smtClean="0"/>
              <a:t>Other reason </a:t>
            </a:r>
            <a:r>
              <a:rPr lang="en-US" sz="1600" i="1" dirty="0" smtClean="0"/>
              <a:t>(describe below)</a:t>
            </a:r>
            <a:endParaRPr lang="en-US" sz="1600" i="1" dirty="0"/>
          </a:p>
        </p:txBody>
      </p:sp>
      <p:sp>
        <p:nvSpPr>
          <p:cNvPr id="49" name="Rectangle 48"/>
          <p:cNvSpPr/>
          <p:nvPr/>
        </p:nvSpPr>
        <p:spPr>
          <a:xfrm>
            <a:off x="3848100" y="6409423"/>
            <a:ext cx="3416300" cy="26328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048199" y="47029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048199" y="528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089400" y="1682184"/>
            <a:ext cx="420370" cy="0"/>
          </a:xfrm>
          <a:prstGeom prst="straightConnector1">
            <a:avLst/>
          </a:prstGeom>
          <a:ln w="28575" cmpd="sng">
            <a:solidFill>
              <a:srgbClr val="A6A6A6"/>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4630420" y="1818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630420" y="20588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054549" y="1818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054549" y="20588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054549" y="231607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63094" y="6078037"/>
            <a:ext cx="3000806" cy="67378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59717" y="615058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68933" y="6056953"/>
            <a:ext cx="2941232" cy="584776"/>
          </a:xfrm>
          <a:prstGeom prst="rect">
            <a:avLst/>
          </a:prstGeom>
          <a:noFill/>
        </p:spPr>
        <p:txBody>
          <a:bodyPr wrap="square" rtlCol="0">
            <a:spAutoFit/>
          </a:bodyPr>
          <a:lstStyle/>
          <a:p>
            <a:r>
              <a:rPr lang="en-US" sz="1600" dirty="0" smtClean="0"/>
              <a:t>Immune reconstitution inflammatory syndrome (IRIS)</a:t>
            </a:r>
            <a:endParaRPr lang="en-US" sz="1600" i="1" dirty="0"/>
          </a:p>
        </p:txBody>
      </p:sp>
    </p:spTree>
    <p:extLst>
      <p:ext uri="{BB962C8B-B14F-4D97-AF65-F5344CB8AC3E}">
        <p14:creationId xmlns:p14="http://schemas.microsoft.com/office/powerpoint/2010/main" val="142703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Drug-resistant TB in children is concerning because of the lack of evidence to guide effective treatment strategies.  Children have historically been excluded from clinical trials of TB drugs, and global guidelines for treatment of drug-resistant TB in children note the dearth of evidence and the need for research on the safety and optimal dosing of TB drugs in children.  To address this knowledge gap, we propose to develop a case reporting system to prospectively capture treatment and outcomes for children with suspected or confirmed drug-resistant TB.  Using data collected through this reporting system, we will determine regimen characteristics associated with earlier response to treatment, adverse events, and good outcomes.</a:t>
            </a:r>
            <a:endParaRPr lang="en-US" sz="2400" dirty="0"/>
          </a:p>
        </p:txBody>
      </p:sp>
    </p:spTree>
    <p:extLst>
      <p:ext uri="{BB962C8B-B14F-4D97-AF65-F5344CB8AC3E}">
        <p14:creationId xmlns:p14="http://schemas.microsoft.com/office/powerpoint/2010/main" val="738523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3467488365"/>
              </p:ext>
            </p:extLst>
          </p:nvPr>
        </p:nvGraphicFramePr>
        <p:xfrm>
          <a:off x="243136" y="4428074"/>
          <a:ext cx="8652312" cy="2218255"/>
        </p:xfrm>
        <a:graphic>
          <a:graphicData uri="http://schemas.openxmlformats.org/drawingml/2006/table">
            <a:tbl>
              <a:tblPr firstRow="1" bandRow="1">
                <a:tableStyleId>{5C22544A-7EE6-4342-B048-85BDC9FD1C3A}</a:tableStyleId>
              </a:tblPr>
              <a:tblGrid>
                <a:gridCol w="2915989"/>
                <a:gridCol w="5736323"/>
              </a:tblGrid>
              <a:tr h="378419">
                <a:tc>
                  <a:txBody>
                    <a:bodyPr/>
                    <a:lstStyle/>
                    <a:p>
                      <a:pPr>
                        <a:spcAft>
                          <a:spcPts val="1200"/>
                        </a:spcAft>
                      </a:pPr>
                      <a:r>
                        <a:rPr lang="en-US" b="1" dirty="0" smtClean="0">
                          <a:solidFill>
                            <a:schemeClr val="tx1"/>
                          </a:solidFill>
                        </a:rPr>
                        <a:t>Outcome/treatment status</a:t>
                      </a:r>
                      <a:endParaRPr lang="en-US" b="0" i="1"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b="1" dirty="0" smtClean="0">
                          <a:solidFill>
                            <a:schemeClr val="tx1"/>
                          </a:solidFill>
                        </a:rPr>
                        <a:t>Definition</a:t>
                      </a:r>
                      <a:endParaRPr lang="en-US" b="1"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67756">
                <a:tc>
                  <a:txBody>
                    <a:bodyPr/>
                    <a:lstStyle/>
                    <a:p>
                      <a:pPr marL="365760" lvl="1">
                        <a:spcAft>
                          <a:spcPts val="1200"/>
                        </a:spcAft>
                      </a:pPr>
                      <a:r>
                        <a:rPr lang="en-US" sz="1600" b="0" dirty="0" smtClean="0">
                          <a:solidFill>
                            <a:schemeClr val="tx1"/>
                          </a:solidFill>
                        </a:rPr>
                        <a:t>Treatment continuing</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Patient still receiving treatment</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67756">
                <a:tc>
                  <a:txBody>
                    <a:bodyPr/>
                    <a:lstStyle/>
                    <a:p>
                      <a:pPr marL="365760" lvl="1">
                        <a:spcAft>
                          <a:spcPts val="1200"/>
                        </a:spcAft>
                      </a:pPr>
                      <a:r>
                        <a:rPr lang="en-US" sz="1600" b="0" dirty="0" smtClean="0">
                          <a:solidFill>
                            <a:schemeClr val="tx1"/>
                          </a:solidFill>
                        </a:rPr>
                        <a:t>Treatment completed</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Prescribed treatment completed		</a:t>
                      </a:r>
                      <a:r>
                        <a:rPr lang="en-US" sz="1600" b="0" baseline="0" dirty="0" smtClean="0">
                          <a:solidFill>
                            <a:schemeClr val="tx1"/>
                          </a:solidFill>
                        </a:rPr>
                        <a:t>Date:</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67756">
                <a:tc>
                  <a:txBody>
                    <a:bodyPr/>
                    <a:lstStyle/>
                    <a:p>
                      <a:pPr marL="365760" lvl="1">
                        <a:spcAft>
                          <a:spcPts val="1200"/>
                        </a:spcAft>
                      </a:pPr>
                      <a:r>
                        <a:rPr lang="en-US" sz="1600" b="0" dirty="0" smtClean="0">
                          <a:solidFill>
                            <a:schemeClr val="tx1"/>
                          </a:solidFill>
                        </a:rPr>
                        <a:t>Treatment interrupted</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Treatment interrupted for</a:t>
                      </a:r>
                      <a:r>
                        <a:rPr lang="en-US" sz="1600" b="0" i="0" dirty="0" smtClean="0">
                          <a:solidFill>
                            <a:schemeClr val="tx1"/>
                          </a:solidFill>
                        </a:rPr>
                        <a:t> </a:t>
                      </a:r>
                      <a:r>
                        <a:rPr lang="en-US" sz="1600" i="0" dirty="0" smtClean="0"/>
                        <a:t>≥2 months	</a:t>
                      </a:r>
                      <a:r>
                        <a:rPr lang="en-US" sz="1600" i="0" baseline="0" dirty="0" smtClean="0"/>
                        <a:t>Date:</a:t>
                      </a:r>
                      <a:endParaRPr lang="en-US" sz="1600" b="0" i="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736568">
                <a:tc>
                  <a:txBody>
                    <a:bodyPr/>
                    <a:lstStyle/>
                    <a:p>
                      <a:pPr marL="365760" lvl="1"/>
                      <a:r>
                        <a:rPr lang="en-US" sz="1600" b="0" dirty="0" smtClean="0">
                          <a:solidFill>
                            <a:schemeClr val="tx1"/>
                          </a:solidFill>
                        </a:rPr>
                        <a:t>Died</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smtClean="0">
                          <a:solidFill>
                            <a:schemeClr val="tx1"/>
                          </a:solidFill>
                        </a:rPr>
                        <a:t>Patient</a:t>
                      </a:r>
                      <a:r>
                        <a:rPr lang="en-US" sz="1600" b="0" baseline="0" dirty="0" smtClean="0">
                          <a:solidFill>
                            <a:schemeClr val="tx1"/>
                          </a:solidFill>
                        </a:rPr>
                        <a:t> died while on treatment		Date:</a:t>
                      </a:r>
                    </a:p>
                    <a:p>
                      <a:endParaRPr lang="en-US" sz="1600" b="0" baseline="0"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a:t>9</a:t>
            </a:r>
            <a:r>
              <a:rPr lang="en-US" b="1" u="sng" dirty="0" smtClean="0"/>
              <a:t>: TREATMENT RESPONSE AND OUTCOME</a:t>
            </a:r>
            <a:endParaRPr lang="en-US" b="1" u="sng" dirty="0"/>
          </a:p>
        </p:txBody>
      </p:sp>
      <p:sp>
        <p:nvSpPr>
          <p:cNvPr id="4" name="Rectangle 3"/>
          <p:cNvSpPr/>
          <p:nvPr/>
        </p:nvSpPr>
        <p:spPr>
          <a:xfrm>
            <a:off x="385348" y="526438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5348" y="49131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0796" y="3306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5348" y="601251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5348" y="5638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70768" y="123355"/>
            <a:ext cx="3182151" cy="369332"/>
          </a:xfrm>
          <a:prstGeom prst="rect">
            <a:avLst/>
          </a:prstGeom>
          <a:noFill/>
        </p:spPr>
        <p:txBody>
          <a:bodyPr wrap="square" rtlCol="0">
            <a:spAutoFit/>
          </a:bodyPr>
          <a:lstStyle/>
          <a:p>
            <a:r>
              <a:rPr lang="en-US" b="1" dirty="0" smtClean="0"/>
              <a:t>Date of report:</a:t>
            </a:r>
            <a:endParaRPr lang="en-US" b="1" dirty="0"/>
          </a:p>
        </p:txBody>
      </p:sp>
      <p:sp>
        <p:nvSpPr>
          <p:cNvPr id="16" name="Rectangle 15"/>
          <p:cNvSpPr/>
          <p:nvPr/>
        </p:nvSpPr>
        <p:spPr>
          <a:xfrm>
            <a:off x="7347666" y="123355"/>
            <a:ext cx="151528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6949" y="6200810"/>
            <a:ext cx="4089454" cy="338554"/>
          </a:xfrm>
          <a:prstGeom prst="rect">
            <a:avLst/>
          </a:prstGeom>
          <a:noFill/>
        </p:spPr>
        <p:txBody>
          <a:bodyPr wrap="square" rtlCol="0">
            <a:spAutoFit/>
          </a:bodyPr>
          <a:lstStyle/>
          <a:p>
            <a:pPr>
              <a:spcAft>
                <a:spcPts val="1200"/>
              </a:spcAft>
            </a:pPr>
            <a:r>
              <a:rPr lang="en-US" sz="1600" dirty="0" smtClean="0"/>
              <a:t>If patient died, death attributable to TB:</a:t>
            </a:r>
          </a:p>
        </p:txBody>
      </p:sp>
      <p:sp>
        <p:nvSpPr>
          <p:cNvPr id="19" name="Rectangle 18"/>
          <p:cNvSpPr/>
          <p:nvPr/>
        </p:nvSpPr>
        <p:spPr>
          <a:xfrm>
            <a:off x="4482528" y="62921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4119" y="62921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94970" y="62921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622115" y="6199838"/>
            <a:ext cx="607444" cy="338554"/>
          </a:xfrm>
          <a:prstGeom prst="rect">
            <a:avLst/>
          </a:prstGeom>
          <a:noFill/>
        </p:spPr>
        <p:txBody>
          <a:bodyPr wrap="square" rtlCol="0">
            <a:spAutoFit/>
          </a:bodyPr>
          <a:lstStyle/>
          <a:p>
            <a:r>
              <a:rPr lang="en-US" sz="1600" dirty="0" smtClean="0"/>
              <a:t>Yes</a:t>
            </a:r>
          </a:p>
        </p:txBody>
      </p:sp>
      <p:sp>
        <p:nvSpPr>
          <p:cNvPr id="23" name="TextBox 22"/>
          <p:cNvSpPr txBox="1"/>
          <p:nvPr/>
        </p:nvSpPr>
        <p:spPr>
          <a:xfrm>
            <a:off x="5332511" y="6199838"/>
            <a:ext cx="607444" cy="338554"/>
          </a:xfrm>
          <a:prstGeom prst="rect">
            <a:avLst/>
          </a:prstGeom>
          <a:noFill/>
        </p:spPr>
        <p:txBody>
          <a:bodyPr wrap="square" rtlCol="0">
            <a:spAutoFit/>
          </a:bodyPr>
          <a:lstStyle/>
          <a:p>
            <a:r>
              <a:rPr lang="en-US" sz="1600" dirty="0" smtClean="0"/>
              <a:t>No</a:t>
            </a:r>
          </a:p>
        </p:txBody>
      </p:sp>
      <p:sp>
        <p:nvSpPr>
          <p:cNvPr id="24" name="TextBox 23"/>
          <p:cNvSpPr txBox="1"/>
          <p:nvPr/>
        </p:nvSpPr>
        <p:spPr>
          <a:xfrm>
            <a:off x="6004038" y="6199838"/>
            <a:ext cx="1058943" cy="338554"/>
          </a:xfrm>
          <a:prstGeom prst="rect">
            <a:avLst/>
          </a:prstGeom>
          <a:noFill/>
        </p:spPr>
        <p:txBody>
          <a:bodyPr wrap="square" rtlCol="0">
            <a:spAutoFit/>
          </a:bodyPr>
          <a:lstStyle/>
          <a:p>
            <a:r>
              <a:rPr lang="en-US" sz="1600" dirty="0" smtClean="0"/>
              <a:t>Unknown</a:t>
            </a:r>
          </a:p>
        </p:txBody>
      </p:sp>
      <p:cxnSp>
        <p:nvCxnSpPr>
          <p:cNvPr id="39" name="Elbow Connector 38"/>
          <p:cNvCxnSpPr/>
          <p:nvPr/>
        </p:nvCxnSpPr>
        <p:spPr>
          <a:xfrm rot="16200000" flipH="1">
            <a:off x="794524" y="6234188"/>
            <a:ext cx="178102" cy="153334"/>
          </a:xfrm>
          <a:prstGeom prst="bentConnector2">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712370521"/>
              </p:ext>
            </p:extLst>
          </p:nvPr>
        </p:nvGraphicFramePr>
        <p:xfrm>
          <a:off x="243136" y="720533"/>
          <a:ext cx="8652312" cy="3546567"/>
        </p:xfrm>
        <a:graphic>
          <a:graphicData uri="http://schemas.openxmlformats.org/drawingml/2006/table">
            <a:tbl>
              <a:tblPr firstRow="1" bandRow="1">
                <a:tableStyleId>{5C22544A-7EE6-4342-B048-85BDC9FD1C3A}</a:tableStyleId>
              </a:tblPr>
              <a:tblGrid>
                <a:gridCol w="3095052"/>
                <a:gridCol w="5557260"/>
              </a:tblGrid>
              <a:tr h="300824">
                <a:tc>
                  <a:txBody>
                    <a:bodyPr/>
                    <a:lstStyle/>
                    <a:p>
                      <a:pPr>
                        <a:spcAft>
                          <a:spcPts val="1200"/>
                        </a:spcAft>
                      </a:pPr>
                      <a:r>
                        <a:rPr lang="en-US" sz="1800" b="1" dirty="0" smtClean="0">
                          <a:solidFill>
                            <a:schemeClr val="tx1"/>
                          </a:solidFill>
                        </a:rPr>
                        <a:t>Response </a:t>
                      </a:r>
                      <a:r>
                        <a:rPr lang="en-US" sz="1800" b="0" i="1" dirty="0" smtClean="0">
                          <a:solidFill>
                            <a:schemeClr val="tx1"/>
                          </a:solidFill>
                        </a:rPr>
                        <a:t>(check</a:t>
                      </a:r>
                      <a:r>
                        <a:rPr lang="en-US" sz="1800" b="0" i="1" baseline="0" dirty="0" smtClean="0">
                          <a:solidFill>
                            <a:schemeClr val="tx1"/>
                          </a:solidFill>
                        </a:rPr>
                        <a:t> all that apply)</a:t>
                      </a:r>
                      <a:endParaRPr lang="en-US" sz="1800" b="0" i="1"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800" b="1" dirty="0" smtClean="0">
                          <a:solidFill>
                            <a:schemeClr val="tx1"/>
                          </a:solidFill>
                        </a:rPr>
                        <a:t>Definition</a:t>
                      </a:r>
                      <a:endParaRPr lang="en-US" sz="1800" b="1"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612050">
                <a:tc>
                  <a:txBody>
                    <a:bodyPr/>
                    <a:lstStyle/>
                    <a:p>
                      <a:pPr marL="365760" lvl="1">
                        <a:spcAft>
                          <a:spcPts val="1200"/>
                        </a:spcAft>
                      </a:pPr>
                      <a:r>
                        <a:rPr lang="en-US" sz="1600" b="0" dirty="0" smtClean="0">
                          <a:solidFill>
                            <a:schemeClr val="tx1"/>
                          </a:solidFill>
                        </a:rPr>
                        <a:t>Clinical improvement</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Resolution of all acute and chronic clinical</a:t>
                      </a:r>
                      <a:r>
                        <a:rPr lang="en-US" sz="1600" b="0" baseline="0" dirty="0" smtClean="0">
                          <a:solidFill>
                            <a:schemeClr val="tx1"/>
                          </a:solidFill>
                        </a:rPr>
                        <a:t> manifestations of TB disease</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612050">
                <a:tc>
                  <a:txBody>
                    <a:bodyPr/>
                    <a:lstStyle/>
                    <a:p>
                      <a:pPr marL="365760" lvl="1">
                        <a:spcAft>
                          <a:spcPts val="1200"/>
                        </a:spcAft>
                      </a:pPr>
                      <a:r>
                        <a:rPr lang="en-US" sz="1600" b="0" dirty="0" smtClean="0">
                          <a:solidFill>
                            <a:schemeClr val="tx1"/>
                          </a:solidFill>
                        </a:rPr>
                        <a:t>Radiological</a:t>
                      </a:r>
                      <a:r>
                        <a:rPr lang="en-US" sz="1600" b="0" baseline="0" dirty="0" smtClean="0">
                          <a:solidFill>
                            <a:schemeClr val="tx1"/>
                          </a:solidFill>
                        </a:rPr>
                        <a:t> i</a:t>
                      </a:r>
                      <a:r>
                        <a:rPr lang="en-US" sz="1600" b="0" dirty="0" smtClean="0">
                          <a:solidFill>
                            <a:schemeClr val="tx1"/>
                          </a:solidFill>
                        </a:rPr>
                        <a:t>mprovement</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Improvement</a:t>
                      </a:r>
                      <a:r>
                        <a:rPr lang="en-US" sz="1600" b="0" baseline="0" dirty="0" smtClean="0">
                          <a:solidFill>
                            <a:schemeClr val="tx1"/>
                          </a:solidFill>
                        </a:rPr>
                        <a:t> of imaging abnormalities of lymph nodes, </a:t>
                      </a:r>
                      <a:br>
                        <a:rPr lang="en-US" sz="1600" b="0" baseline="0" dirty="0" smtClean="0">
                          <a:solidFill>
                            <a:schemeClr val="tx1"/>
                          </a:solidFill>
                        </a:rPr>
                      </a:br>
                      <a:r>
                        <a:rPr lang="en-US" sz="1600" b="0" baseline="0" dirty="0" smtClean="0">
                          <a:solidFill>
                            <a:schemeClr val="tx1"/>
                          </a:solidFill>
                        </a:rPr>
                        <a:t>lung parenchyma, and pleural space compared to baseline</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889907">
                <a:tc>
                  <a:txBody>
                    <a:bodyPr/>
                    <a:lstStyle/>
                    <a:p>
                      <a:pPr marL="365760" lvl="1">
                        <a:spcAft>
                          <a:spcPts val="1200"/>
                        </a:spcAft>
                      </a:pPr>
                      <a:r>
                        <a:rPr lang="en-US" sz="1600" b="0" dirty="0" smtClean="0">
                          <a:solidFill>
                            <a:schemeClr val="tx1"/>
                          </a:solidFill>
                        </a:rPr>
                        <a:t>Microbiological</a:t>
                      </a:r>
                      <a:r>
                        <a:rPr lang="en-US" sz="1600" b="0" baseline="0" dirty="0" smtClean="0">
                          <a:solidFill>
                            <a:schemeClr val="tx1"/>
                          </a:solidFill>
                        </a:rPr>
                        <a:t> improvement</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3 consecutive</a:t>
                      </a:r>
                      <a:r>
                        <a:rPr lang="en-US" sz="1600" b="0" baseline="0" dirty="0" smtClean="0">
                          <a:solidFill>
                            <a:schemeClr val="tx1"/>
                          </a:solidFill>
                        </a:rPr>
                        <a:t> negative cultures of respiratory specimens with ≥1 in the last 12 months of treatment, and no positive cultures after culture conversion</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889907">
                <a:tc>
                  <a:txBody>
                    <a:bodyPr/>
                    <a:lstStyle/>
                    <a:p>
                      <a:pPr marL="365760" lvl="1">
                        <a:spcAft>
                          <a:spcPts val="1200"/>
                        </a:spcAft>
                      </a:pPr>
                      <a:r>
                        <a:rPr lang="en-US" sz="1600" b="0" dirty="0" smtClean="0">
                          <a:solidFill>
                            <a:schemeClr val="tx1"/>
                          </a:solidFill>
                        </a:rPr>
                        <a:t>Treatment failure</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600" b="0" dirty="0" smtClean="0">
                          <a:solidFill>
                            <a:schemeClr val="tx1"/>
                          </a:solidFill>
                        </a:rPr>
                        <a:t>Ongoing</a:t>
                      </a:r>
                      <a:r>
                        <a:rPr lang="en-US" sz="1600" b="0" baseline="0" dirty="0" smtClean="0">
                          <a:solidFill>
                            <a:schemeClr val="tx1"/>
                          </a:solidFill>
                        </a:rPr>
                        <a:t> sputum culture positivity or does not meet criteria for both clinical and radiological improvement after </a:t>
                      </a:r>
                      <a:r>
                        <a:rPr lang="en-US" sz="1600" i="0" dirty="0" smtClean="0"/>
                        <a:t>≥6</a:t>
                      </a:r>
                      <a:r>
                        <a:rPr lang="en-US" sz="1600" i="0" baseline="0" dirty="0" smtClean="0"/>
                        <a:t> months of receiving an appropriate regimen with &gt;80% adherence and in the absence of IRIS</a:t>
                      </a:r>
                      <a:endParaRPr lang="en-US" sz="1600" b="0"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9" name="Rectangle 28"/>
          <p:cNvSpPr/>
          <p:nvPr/>
        </p:nvSpPr>
        <p:spPr>
          <a:xfrm>
            <a:off x="390796" y="238999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85348" y="119124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0796" y="1791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427793" y="5262598"/>
            <a:ext cx="1113338" cy="223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27793" y="5638217"/>
            <a:ext cx="1113338" cy="223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427793" y="5990647"/>
            <a:ext cx="1113338" cy="223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14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Reports</a:t>
            </a:r>
            <a:endParaRPr lang="en-US" dirty="0"/>
          </a:p>
        </p:txBody>
      </p:sp>
      <p:sp>
        <p:nvSpPr>
          <p:cNvPr id="3" name="Content Placeholder 2"/>
          <p:cNvSpPr>
            <a:spLocks noGrp="1"/>
          </p:cNvSpPr>
          <p:nvPr>
            <p:ph idx="1"/>
          </p:nvPr>
        </p:nvSpPr>
        <p:spPr/>
        <p:txBody>
          <a:bodyPr/>
          <a:lstStyle/>
          <a:p>
            <a:r>
              <a:rPr lang="en-US" dirty="0" smtClean="0"/>
              <a:t>Participating sites will be able to generate periodic reports showing aggregate data</a:t>
            </a:r>
          </a:p>
          <a:p>
            <a:endParaRPr lang="en-US" dirty="0"/>
          </a:p>
          <a:p>
            <a:r>
              <a:rPr lang="en-US" dirty="0" smtClean="0"/>
              <a:t>Will get input from sites on what data report should contain</a:t>
            </a:r>
            <a:endParaRPr lang="en-US" dirty="0"/>
          </a:p>
        </p:txBody>
      </p:sp>
    </p:spTree>
    <p:extLst>
      <p:ext uri="{BB962C8B-B14F-4D97-AF65-F5344CB8AC3E}">
        <p14:creationId xmlns:p14="http://schemas.microsoft.com/office/powerpoint/2010/main" val="264734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 3"/>
          <p:cNvSpPr/>
          <p:nvPr/>
        </p:nvSpPr>
        <p:spPr>
          <a:xfrm>
            <a:off x="383922" y="236292"/>
            <a:ext cx="8401996" cy="6161334"/>
          </a:xfrm>
          <a:prstGeom prst="flowChartDocumen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15671" y="295776"/>
            <a:ext cx="6458203" cy="646331"/>
          </a:xfrm>
          <a:prstGeom prst="rect">
            <a:avLst/>
          </a:prstGeom>
          <a:noFill/>
        </p:spPr>
        <p:txBody>
          <a:bodyPr wrap="square" rtlCol="0">
            <a:spAutoFit/>
          </a:bodyPr>
          <a:lstStyle/>
          <a:p>
            <a:r>
              <a:rPr lang="en-US" b="1" dirty="0" smtClean="0"/>
              <a:t>REPORT PERIOD: </a:t>
            </a:r>
            <a:r>
              <a:rPr lang="en-US" dirty="0" smtClean="0"/>
              <a:t>1 JAN 2015 – 31 DEC 2015</a:t>
            </a:r>
            <a:endParaRPr lang="en-US" dirty="0"/>
          </a:p>
          <a:p>
            <a:r>
              <a:rPr lang="en-US" b="1" dirty="0" smtClean="0"/>
              <a:t>TOTAL PATIENTS ON TREATMENT DURING REPORT PERIOD: </a:t>
            </a:r>
            <a:r>
              <a:rPr lang="en-US" dirty="0" smtClean="0"/>
              <a:t>128</a:t>
            </a:r>
            <a:endParaRPr lang="en-US" dirty="0"/>
          </a:p>
        </p:txBody>
      </p:sp>
      <p:sp>
        <p:nvSpPr>
          <p:cNvPr id="7" name="Rectangle 6"/>
          <p:cNvSpPr/>
          <p:nvPr/>
        </p:nvSpPr>
        <p:spPr>
          <a:xfrm>
            <a:off x="625474" y="1110648"/>
            <a:ext cx="4279901" cy="185797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4999" y="1472168"/>
            <a:ext cx="3667125" cy="1384995"/>
          </a:xfrm>
          <a:prstGeom prst="rect">
            <a:avLst/>
          </a:prstGeom>
          <a:noFill/>
        </p:spPr>
        <p:txBody>
          <a:bodyPr wrap="square" rtlCol="0">
            <a:spAutoFit/>
          </a:bodyPr>
          <a:lstStyle/>
          <a:p>
            <a:r>
              <a:rPr lang="en-US" sz="1400" dirty="0" smtClean="0"/>
              <a:t>Started on treatment during report period:</a:t>
            </a:r>
          </a:p>
          <a:p>
            <a:r>
              <a:rPr lang="en-US" sz="1400" dirty="0" smtClean="0"/>
              <a:t>Continued treatment through report period:</a:t>
            </a:r>
          </a:p>
          <a:p>
            <a:r>
              <a:rPr lang="en-US" sz="1400" dirty="0" smtClean="0"/>
              <a:t>Stopped treatment during report period:</a:t>
            </a:r>
          </a:p>
          <a:p>
            <a:r>
              <a:rPr lang="en-US" sz="1400" dirty="0"/>
              <a:t> </a:t>
            </a:r>
            <a:r>
              <a:rPr lang="en-US" sz="1400" dirty="0" smtClean="0"/>
              <a:t>         Treatment completed:</a:t>
            </a:r>
          </a:p>
          <a:p>
            <a:r>
              <a:rPr lang="en-US" sz="1400" dirty="0"/>
              <a:t> </a:t>
            </a:r>
            <a:r>
              <a:rPr lang="en-US" sz="1400" dirty="0" smtClean="0"/>
              <a:t>         Treatment interrupted:</a:t>
            </a:r>
          </a:p>
          <a:p>
            <a:r>
              <a:rPr lang="en-US" sz="1400" dirty="0"/>
              <a:t> </a:t>
            </a:r>
            <a:r>
              <a:rPr lang="en-US" sz="1400" dirty="0" smtClean="0"/>
              <a:t>         Patient died during treatment:</a:t>
            </a:r>
          </a:p>
        </p:txBody>
      </p:sp>
      <p:sp>
        <p:nvSpPr>
          <p:cNvPr id="9" name="TextBox 8"/>
          <p:cNvSpPr txBox="1"/>
          <p:nvPr/>
        </p:nvSpPr>
        <p:spPr>
          <a:xfrm>
            <a:off x="3898901" y="1472168"/>
            <a:ext cx="466724" cy="1384995"/>
          </a:xfrm>
          <a:prstGeom prst="rect">
            <a:avLst/>
          </a:prstGeom>
          <a:noFill/>
        </p:spPr>
        <p:txBody>
          <a:bodyPr wrap="square" rtlCol="0">
            <a:spAutoFit/>
          </a:bodyPr>
          <a:lstStyle/>
          <a:p>
            <a:pPr algn="r"/>
            <a:r>
              <a:rPr lang="en-US" sz="1400" dirty="0" smtClean="0"/>
              <a:t>36</a:t>
            </a:r>
          </a:p>
          <a:p>
            <a:pPr algn="r"/>
            <a:r>
              <a:rPr lang="en-US" sz="1400" dirty="0" smtClean="0"/>
              <a:t>35</a:t>
            </a:r>
          </a:p>
          <a:p>
            <a:pPr algn="r"/>
            <a:r>
              <a:rPr lang="en-US" sz="1400" dirty="0" smtClean="0"/>
              <a:t>57</a:t>
            </a:r>
          </a:p>
          <a:p>
            <a:pPr algn="r"/>
            <a:r>
              <a:rPr lang="en-US" sz="1400" dirty="0" smtClean="0"/>
              <a:t>39</a:t>
            </a:r>
          </a:p>
          <a:p>
            <a:pPr algn="r"/>
            <a:r>
              <a:rPr lang="en-US" sz="1400" dirty="0" smtClean="0"/>
              <a:t>12</a:t>
            </a:r>
          </a:p>
          <a:p>
            <a:pPr algn="r"/>
            <a:r>
              <a:rPr lang="en-US" sz="1400" dirty="0"/>
              <a:t>6</a:t>
            </a:r>
            <a:endParaRPr lang="en-US" sz="1400" dirty="0" smtClean="0"/>
          </a:p>
        </p:txBody>
      </p:sp>
      <p:sp>
        <p:nvSpPr>
          <p:cNvPr id="10" name="TextBox 9"/>
          <p:cNvSpPr txBox="1"/>
          <p:nvPr/>
        </p:nvSpPr>
        <p:spPr>
          <a:xfrm>
            <a:off x="625473" y="1110647"/>
            <a:ext cx="3819527" cy="369332"/>
          </a:xfrm>
          <a:prstGeom prst="rect">
            <a:avLst/>
          </a:prstGeom>
          <a:noFill/>
        </p:spPr>
        <p:txBody>
          <a:bodyPr wrap="square" rtlCol="0">
            <a:spAutoFit/>
          </a:bodyPr>
          <a:lstStyle/>
          <a:p>
            <a:r>
              <a:rPr lang="en-US" b="1" dirty="0" smtClean="0"/>
              <a:t>TREATMENT STATUS</a:t>
            </a:r>
            <a:endParaRPr lang="en-US" b="1" dirty="0"/>
          </a:p>
        </p:txBody>
      </p:sp>
      <p:sp>
        <p:nvSpPr>
          <p:cNvPr id="11" name="Rectangle 10"/>
          <p:cNvSpPr/>
          <p:nvPr/>
        </p:nvSpPr>
        <p:spPr>
          <a:xfrm>
            <a:off x="5127625" y="1110647"/>
            <a:ext cx="3429000" cy="185797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22874" y="1110647"/>
            <a:ext cx="3194053" cy="369332"/>
          </a:xfrm>
          <a:prstGeom prst="rect">
            <a:avLst/>
          </a:prstGeom>
          <a:noFill/>
        </p:spPr>
        <p:txBody>
          <a:bodyPr wrap="square" rtlCol="0">
            <a:spAutoFit/>
          </a:bodyPr>
          <a:lstStyle/>
          <a:p>
            <a:r>
              <a:rPr lang="en-US" b="1" dirty="0" smtClean="0"/>
              <a:t>DRUG SUSCEPTIBILITY TESTING</a:t>
            </a:r>
            <a:endParaRPr lang="en-US" b="1" dirty="0"/>
          </a:p>
        </p:txBody>
      </p:sp>
      <p:sp>
        <p:nvSpPr>
          <p:cNvPr id="13" name="TextBox 12"/>
          <p:cNvSpPr txBox="1"/>
          <p:nvPr/>
        </p:nvSpPr>
        <p:spPr>
          <a:xfrm>
            <a:off x="5222874" y="1479979"/>
            <a:ext cx="2397126" cy="1384995"/>
          </a:xfrm>
          <a:prstGeom prst="rect">
            <a:avLst/>
          </a:prstGeom>
          <a:noFill/>
        </p:spPr>
        <p:txBody>
          <a:bodyPr wrap="square" rtlCol="0">
            <a:spAutoFit/>
          </a:bodyPr>
          <a:lstStyle/>
          <a:p>
            <a:r>
              <a:rPr lang="en-US" sz="1400" dirty="0" smtClean="0"/>
              <a:t>Patients with positive culture :</a:t>
            </a:r>
          </a:p>
          <a:p>
            <a:r>
              <a:rPr lang="en-US" sz="1400" dirty="0" smtClean="0"/>
              <a:t>Patients with DST:</a:t>
            </a:r>
            <a:endParaRPr lang="en-US" sz="1400" dirty="0"/>
          </a:p>
          <a:p>
            <a:r>
              <a:rPr lang="en-US" sz="1400" dirty="0" smtClean="0"/>
              <a:t>     </a:t>
            </a:r>
            <a:r>
              <a:rPr lang="en-US" sz="1400" dirty="0" err="1" smtClean="0"/>
              <a:t>Monoresistant</a:t>
            </a:r>
            <a:r>
              <a:rPr lang="en-US" sz="1400" dirty="0" smtClean="0"/>
              <a:t>:</a:t>
            </a:r>
          </a:p>
          <a:p>
            <a:r>
              <a:rPr lang="en-US" sz="1400" dirty="0"/>
              <a:t> </a:t>
            </a:r>
            <a:r>
              <a:rPr lang="en-US" sz="1400" dirty="0" smtClean="0"/>
              <a:t>    </a:t>
            </a:r>
            <a:r>
              <a:rPr lang="en-US" sz="1400" dirty="0" err="1" smtClean="0"/>
              <a:t>Polyresistant</a:t>
            </a:r>
            <a:r>
              <a:rPr lang="en-US" sz="1400" dirty="0" smtClean="0"/>
              <a:t>:</a:t>
            </a:r>
          </a:p>
          <a:p>
            <a:r>
              <a:rPr lang="en-US" sz="1400" dirty="0"/>
              <a:t> </a:t>
            </a:r>
            <a:r>
              <a:rPr lang="en-US" sz="1400" dirty="0" smtClean="0"/>
              <a:t>    MDR:</a:t>
            </a:r>
          </a:p>
          <a:p>
            <a:r>
              <a:rPr lang="en-US" sz="1400" dirty="0"/>
              <a:t> </a:t>
            </a:r>
            <a:r>
              <a:rPr lang="en-US" sz="1400" dirty="0" smtClean="0"/>
              <a:t>    XDR:</a:t>
            </a:r>
          </a:p>
        </p:txBody>
      </p:sp>
      <p:sp>
        <p:nvSpPr>
          <p:cNvPr id="14" name="TextBox 13"/>
          <p:cNvSpPr txBox="1"/>
          <p:nvPr/>
        </p:nvSpPr>
        <p:spPr>
          <a:xfrm>
            <a:off x="7508874" y="1479979"/>
            <a:ext cx="466724" cy="1384995"/>
          </a:xfrm>
          <a:prstGeom prst="rect">
            <a:avLst/>
          </a:prstGeom>
          <a:noFill/>
        </p:spPr>
        <p:txBody>
          <a:bodyPr wrap="square" rtlCol="0">
            <a:spAutoFit/>
          </a:bodyPr>
          <a:lstStyle/>
          <a:p>
            <a:pPr algn="r"/>
            <a:r>
              <a:rPr lang="en-US" sz="1400" dirty="0" smtClean="0"/>
              <a:t>72 </a:t>
            </a:r>
          </a:p>
          <a:p>
            <a:pPr algn="r"/>
            <a:r>
              <a:rPr lang="en-US" sz="1400" dirty="0" smtClean="0"/>
              <a:t>70</a:t>
            </a:r>
          </a:p>
          <a:p>
            <a:pPr algn="r"/>
            <a:r>
              <a:rPr lang="en-US" sz="1400" dirty="0" smtClean="0"/>
              <a:t>19</a:t>
            </a:r>
          </a:p>
          <a:p>
            <a:pPr algn="r"/>
            <a:r>
              <a:rPr lang="en-US" sz="1400" dirty="0" smtClean="0"/>
              <a:t>10</a:t>
            </a:r>
          </a:p>
          <a:p>
            <a:pPr algn="r"/>
            <a:r>
              <a:rPr lang="en-US" sz="1400" dirty="0" smtClean="0"/>
              <a:t>36</a:t>
            </a:r>
          </a:p>
          <a:p>
            <a:pPr algn="r"/>
            <a:r>
              <a:rPr lang="en-US" sz="1400" dirty="0" smtClean="0"/>
              <a:t>5</a:t>
            </a:r>
          </a:p>
        </p:txBody>
      </p:sp>
      <p:sp>
        <p:nvSpPr>
          <p:cNvPr id="15" name="TextBox 14"/>
          <p:cNvSpPr txBox="1"/>
          <p:nvPr/>
        </p:nvSpPr>
        <p:spPr>
          <a:xfrm>
            <a:off x="7848596" y="1479979"/>
            <a:ext cx="660404" cy="1384995"/>
          </a:xfrm>
          <a:prstGeom prst="rect">
            <a:avLst/>
          </a:prstGeom>
          <a:noFill/>
        </p:spPr>
        <p:txBody>
          <a:bodyPr wrap="square" rtlCol="0">
            <a:spAutoFit/>
          </a:bodyPr>
          <a:lstStyle/>
          <a:p>
            <a:pPr algn="r"/>
            <a:endParaRPr lang="en-US" sz="1400" dirty="0"/>
          </a:p>
          <a:p>
            <a:pPr algn="r"/>
            <a:endParaRPr lang="en-US" sz="1400" dirty="0" smtClean="0"/>
          </a:p>
          <a:p>
            <a:pPr algn="r"/>
            <a:r>
              <a:rPr lang="en-US" sz="1400" dirty="0" smtClean="0"/>
              <a:t>(27%)</a:t>
            </a:r>
          </a:p>
          <a:p>
            <a:pPr algn="r"/>
            <a:r>
              <a:rPr lang="en-US" sz="1400" dirty="0" smtClean="0"/>
              <a:t>(14%)</a:t>
            </a:r>
          </a:p>
          <a:p>
            <a:pPr algn="r"/>
            <a:r>
              <a:rPr lang="en-US" sz="1400" dirty="0" smtClean="0"/>
              <a:t>(51%)</a:t>
            </a:r>
          </a:p>
          <a:p>
            <a:pPr algn="r"/>
            <a:r>
              <a:rPr lang="en-US" sz="1400" dirty="0" smtClean="0"/>
              <a:t>(7%)</a:t>
            </a:r>
          </a:p>
        </p:txBody>
      </p:sp>
      <p:graphicFrame>
        <p:nvGraphicFramePr>
          <p:cNvPr id="17" name="Table 16"/>
          <p:cNvGraphicFramePr>
            <a:graphicFrameLocks noGrp="1"/>
          </p:cNvGraphicFramePr>
          <p:nvPr>
            <p:extLst>
              <p:ext uri="{D42A27DB-BD31-4B8C-83A1-F6EECF244321}">
                <p14:modId xmlns:p14="http://schemas.microsoft.com/office/powerpoint/2010/main" val="175010381"/>
              </p:ext>
            </p:extLst>
          </p:nvPr>
        </p:nvGraphicFramePr>
        <p:xfrm>
          <a:off x="652463" y="3587752"/>
          <a:ext cx="7904161" cy="1463040"/>
        </p:xfrm>
        <a:graphic>
          <a:graphicData uri="http://schemas.openxmlformats.org/drawingml/2006/table">
            <a:tbl>
              <a:tblPr firstRow="1" bandRow="1">
                <a:tableStyleId>{5C22544A-7EE6-4342-B048-85BDC9FD1C3A}</a:tableStyleId>
              </a:tblPr>
              <a:tblGrid>
                <a:gridCol w="2173287"/>
                <a:gridCol w="946150"/>
                <a:gridCol w="1196975"/>
                <a:gridCol w="1206500"/>
                <a:gridCol w="1349375"/>
                <a:gridCol w="1031874"/>
              </a:tblGrid>
              <a:tr h="349248">
                <a:tc>
                  <a:txBody>
                    <a:bodyPr/>
                    <a:lstStyle/>
                    <a:p>
                      <a:endParaRPr lang="en-US" sz="1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Report submitted</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Clinical improvement</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Radiological</a:t>
                      </a:r>
                      <a:r>
                        <a:rPr lang="en-US" sz="1400" baseline="0" dirty="0" smtClean="0">
                          <a:solidFill>
                            <a:srgbClr val="000000"/>
                          </a:solidFill>
                        </a:rPr>
                        <a:t> improvement</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Microbiological improvement</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Treatment failure</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828">
                <a:tc>
                  <a:txBody>
                    <a:bodyPr/>
                    <a:lstStyle/>
                    <a:p>
                      <a:r>
                        <a:rPr lang="en-US" sz="1400" b="1" dirty="0" smtClean="0">
                          <a:solidFill>
                            <a:schemeClr val="tx1"/>
                          </a:solidFill>
                        </a:rPr>
                        <a:t>By </a:t>
                      </a:r>
                      <a:r>
                        <a:rPr lang="en-US" sz="1400" b="1" baseline="0" dirty="0" smtClean="0">
                          <a:solidFill>
                            <a:schemeClr val="tx1"/>
                          </a:solidFill>
                        </a:rPr>
                        <a:t>2 months of treatment</a:t>
                      </a:r>
                    </a:p>
                    <a:p>
                      <a:r>
                        <a:rPr lang="en-US" sz="1400" b="1" baseline="0" dirty="0" smtClean="0">
                          <a:solidFill>
                            <a:schemeClr val="tx1"/>
                          </a:solidFill>
                        </a:rPr>
                        <a:t>By 6 months of treatment</a:t>
                      </a:r>
                    </a:p>
                    <a:p>
                      <a:r>
                        <a:rPr lang="en-US" sz="1400" b="1" baseline="0" dirty="0" smtClean="0">
                          <a:solidFill>
                            <a:schemeClr val="tx1"/>
                          </a:solidFill>
                        </a:rPr>
                        <a:t>By 12 months of treatment</a:t>
                      </a:r>
                    </a:p>
                    <a:p>
                      <a:r>
                        <a:rPr lang="en-US" sz="1400" b="1" baseline="0" dirty="0" smtClean="0">
                          <a:solidFill>
                            <a:schemeClr val="tx1"/>
                          </a:solidFill>
                        </a:rPr>
                        <a:t>By 24 months of treatment </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125</a:t>
                      </a:r>
                    </a:p>
                    <a:p>
                      <a:pPr algn="ctr"/>
                      <a:r>
                        <a:rPr lang="en-US" sz="1400" dirty="0" smtClean="0">
                          <a:solidFill>
                            <a:srgbClr val="000000"/>
                          </a:solidFill>
                        </a:rPr>
                        <a:t>106</a:t>
                      </a:r>
                    </a:p>
                    <a:p>
                      <a:pPr algn="ctr"/>
                      <a:r>
                        <a:rPr lang="en-US" sz="1400" dirty="0" smtClean="0">
                          <a:solidFill>
                            <a:srgbClr val="000000"/>
                          </a:solidFill>
                        </a:rPr>
                        <a:t>77</a:t>
                      </a:r>
                    </a:p>
                    <a:p>
                      <a:pPr algn="ctr"/>
                      <a:r>
                        <a:rPr lang="en-US" sz="1400" dirty="0" smtClean="0">
                          <a:solidFill>
                            <a:srgbClr val="000000"/>
                          </a:solidFill>
                        </a:rPr>
                        <a:t>39</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21 (17%)</a:t>
                      </a:r>
                    </a:p>
                    <a:p>
                      <a:pPr algn="ctr"/>
                      <a:r>
                        <a:rPr lang="en-US" sz="1400" dirty="0" smtClean="0">
                          <a:solidFill>
                            <a:srgbClr val="000000"/>
                          </a:solidFill>
                        </a:rPr>
                        <a:t>72 (68%)</a:t>
                      </a:r>
                    </a:p>
                    <a:p>
                      <a:pPr algn="ctr"/>
                      <a:r>
                        <a:rPr lang="en-US" sz="1400" dirty="0" smtClean="0">
                          <a:solidFill>
                            <a:srgbClr val="000000"/>
                          </a:solidFill>
                        </a:rPr>
                        <a:t>70 (91%)</a:t>
                      </a:r>
                    </a:p>
                    <a:p>
                      <a:pPr algn="ctr"/>
                      <a:r>
                        <a:rPr lang="en-US" sz="1400" dirty="0" smtClean="0">
                          <a:solidFill>
                            <a:srgbClr val="000000"/>
                          </a:solidFill>
                        </a:rPr>
                        <a:t>37 (95%)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18 (14%)</a:t>
                      </a:r>
                    </a:p>
                    <a:p>
                      <a:pPr algn="ctr"/>
                      <a:r>
                        <a:rPr lang="en-US" sz="1400" smtClean="0">
                          <a:solidFill>
                            <a:srgbClr val="000000"/>
                          </a:solidFill>
                        </a:rPr>
                        <a:t>67 (63%)</a:t>
                      </a:r>
                      <a:endParaRPr lang="en-US" sz="1400" dirty="0" smtClean="0">
                        <a:solidFill>
                          <a:srgbClr val="000000"/>
                        </a:solidFill>
                      </a:endParaRPr>
                    </a:p>
                    <a:p>
                      <a:pPr algn="ctr"/>
                      <a:r>
                        <a:rPr lang="en-US" sz="1400" dirty="0" smtClean="0">
                          <a:solidFill>
                            <a:srgbClr val="000000"/>
                          </a:solidFill>
                        </a:rPr>
                        <a:t>68 (88%)</a:t>
                      </a:r>
                    </a:p>
                    <a:p>
                      <a:pPr algn="ctr"/>
                      <a:r>
                        <a:rPr lang="en-US" sz="1400" dirty="0" smtClean="0">
                          <a:solidFill>
                            <a:srgbClr val="000000"/>
                          </a:solidFill>
                        </a:rPr>
                        <a:t>37 (95%)</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N/A</a:t>
                      </a:r>
                    </a:p>
                    <a:p>
                      <a:pPr algn="ctr"/>
                      <a:r>
                        <a:rPr lang="en-US" sz="1400" dirty="0" smtClean="0">
                          <a:solidFill>
                            <a:srgbClr val="000000"/>
                          </a:solidFill>
                        </a:rPr>
                        <a:t>N/A</a:t>
                      </a:r>
                    </a:p>
                    <a:p>
                      <a:pPr algn="ctr"/>
                      <a:r>
                        <a:rPr lang="en-US" sz="1400" dirty="0" smtClean="0">
                          <a:solidFill>
                            <a:srgbClr val="000000"/>
                          </a:solidFill>
                        </a:rPr>
                        <a:t>60 (78%)</a:t>
                      </a:r>
                    </a:p>
                    <a:p>
                      <a:pPr algn="ctr"/>
                      <a:r>
                        <a:rPr lang="en-US" sz="1400" dirty="0" smtClean="0">
                          <a:solidFill>
                            <a:srgbClr val="000000"/>
                          </a:solidFill>
                        </a:rPr>
                        <a:t>32 (82%)</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N/A</a:t>
                      </a:r>
                    </a:p>
                    <a:p>
                      <a:pPr algn="ctr"/>
                      <a:r>
                        <a:rPr lang="en-US" sz="1400" dirty="0" smtClean="0">
                          <a:solidFill>
                            <a:srgbClr val="000000"/>
                          </a:solidFill>
                        </a:rPr>
                        <a:t>N/A</a:t>
                      </a:r>
                    </a:p>
                    <a:p>
                      <a:pPr algn="ctr"/>
                      <a:r>
                        <a:rPr lang="en-US" sz="1400" dirty="0" smtClean="0">
                          <a:solidFill>
                            <a:srgbClr val="000000"/>
                          </a:solidFill>
                        </a:rPr>
                        <a:t>4 (5%)</a:t>
                      </a:r>
                    </a:p>
                    <a:p>
                      <a:pPr algn="ctr"/>
                      <a:r>
                        <a:rPr lang="en-US" sz="1400" dirty="0" smtClean="0">
                          <a:solidFill>
                            <a:srgbClr val="000000"/>
                          </a:solidFill>
                        </a:rPr>
                        <a:t>2</a:t>
                      </a:r>
                      <a:r>
                        <a:rPr lang="en-US" sz="1400" baseline="0" dirty="0" smtClean="0">
                          <a:solidFill>
                            <a:srgbClr val="000000"/>
                          </a:solidFill>
                        </a:rPr>
                        <a:t> (5%)</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8" name="TextBox 17"/>
          <p:cNvSpPr txBox="1"/>
          <p:nvPr/>
        </p:nvSpPr>
        <p:spPr>
          <a:xfrm>
            <a:off x="625473" y="3215673"/>
            <a:ext cx="7931153" cy="369332"/>
          </a:xfrm>
          <a:prstGeom prst="rect">
            <a:avLst/>
          </a:prstGeom>
          <a:noFill/>
        </p:spPr>
        <p:txBody>
          <a:bodyPr wrap="square" rtlCol="0">
            <a:spAutoFit/>
          </a:bodyPr>
          <a:lstStyle/>
          <a:p>
            <a:r>
              <a:rPr lang="en-US" b="1" dirty="0" smtClean="0"/>
              <a:t>TREATMENT RESPONSE</a:t>
            </a:r>
            <a:endParaRPr lang="en-US" b="1" dirty="0"/>
          </a:p>
        </p:txBody>
      </p:sp>
      <p:sp>
        <p:nvSpPr>
          <p:cNvPr id="19" name="TextBox 18"/>
          <p:cNvSpPr txBox="1"/>
          <p:nvPr/>
        </p:nvSpPr>
        <p:spPr>
          <a:xfrm>
            <a:off x="4197927" y="1472168"/>
            <a:ext cx="697922" cy="1600438"/>
          </a:xfrm>
          <a:prstGeom prst="rect">
            <a:avLst/>
          </a:prstGeom>
          <a:noFill/>
        </p:spPr>
        <p:txBody>
          <a:bodyPr wrap="square" rtlCol="0">
            <a:spAutoFit/>
          </a:bodyPr>
          <a:lstStyle/>
          <a:p>
            <a:pPr algn="r"/>
            <a:endParaRPr lang="en-US" sz="1400" dirty="0"/>
          </a:p>
          <a:p>
            <a:pPr algn="r"/>
            <a:endParaRPr lang="en-US" sz="1400" dirty="0" smtClean="0"/>
          </a:p>
          <a:p>
            <a:pPr algn="r"/>
            <a:endParaRPr lang="en-US" sz="1400" dirty="0"/>
          </a:p>
          <a:p>
            <a:pPr algn="r"/>
            <a:r>
              <a:rPr lang="en-US" sz="1400" dirty="0" smtClean="0"/>
              <a:t>(68%)</a:t>
            </a:r>
          </a:p>
          <a:p>
            <a:pPr algn="r"/>
            <a:r>
              <a:rPr lang="en-US" sz="1400" dirty="0" smtClean="0"/>
              <a:t>(21%)</a:t>
            </a:r>
          </a:p>
          <a:p>
            <a:pPr algn="r"/>
            <a:r>
              <a:rPr lang="en-US" sz="1400" dirty="0" smtClean="0"/>
              <a:t>(11%)</a:t>
            </a:r>
          </a:p>
          <a:p>
            <a:pPr algn="r"/>
            <a:endParaRPr lang="en-US" sz="1400" dirty="0" smtClean="0"/>
          </a:p>
        </p:txBody>
      </p:sp>
      <p:sp>
        <p:nvSpPr>
          <p:cNvPr id="21" name="Rectangle 20"/>
          <p:cNvSpPr/>
          <p:nvPr/>
        </p:nvSpPr>
        <p:spPr>
          <a:xfrm>
            <a:off x="625473" y="3184525"/>
            <a:ext cx="7931152" cy="200659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25473" y="5397500"/>
            <a:ext cx="5851527"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25473" y="5397500"/>
            <a:ext cx="0" cy="65786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34999" y="5438173"/>
            <a:ext cx="7931153" cy="369332"/>
          </a:xfrm>
          <a:prstGeom prst="rect">
            <a:avLst/>
          </a:prstGeom>
          <a:noFill/>
        </p:spPr>
        <p:txBody>
          <a:bodyPr wrap="square" rtlCol="0">
            <a:spAutoFit/>
          </a:bodyPr>
          <a:lstStyle/>
          <a:p>
            <a:r>
              <a:rPr lang="en-US" b="1" dirty="0" smtClean="0"/>
              <a:t>PATIENT CHARACTERISTICS</a:t>
            </a:r>
            <a:endParaRPr lang="en-US" b="1" dirty="0"/>
          </a:p>
        </p:txBody>
      </p:sp>
      <p:sp>
        <p:nvSpPr>
          <p:cNvPr id="31" name="TextBox 30"/>
          <p:cNvSpPr txBox="1"/>
          <p:nvPr/>
        </p:nvSpPr>
        <p:spPr>
          <a:xfrm>
            <a:off x="652463" y="5807505"/>
            <a:ext cx="3667125" cy="307777"/>
          </a:xfrm>
          <a:prstGeom prst="rect">
            <a:avLst/>
          </a:prstGeom>
          <a:noFill/>
        </p:spPr>
        <p:txBody>
          <a:bodyPr wrap="square" rtlCol="0">
            <a:spAutoFit/>
          </a:bodyPr>
          <a:lstStyle/>
          <a:p>
            <a:r>
              <a:rPr lang="en-US" sz="1400" dirty="0" smtClean="0"/>
              <a:t>Female:</a:t>
            </a:r>
          </a:p>
        </p:txBody>
      </p:sp>
      <p:sp>
        <p:nvSpPr>
          <p:cNvPr id="32" name="TextBox 31"/>
          <p:cNvSpPr txBox="1"/>
          <p:nvPr/>
        </p:nvSpPr>
        <p:spPr>
          <a:xfrm>
            <a:off x="1254125" y="5793913"/>
            <a:ext cx="857250" cy="307777"/>
          </a:xfrm>
          <a:prstGeom prst="rect">
            <a:avLst/>
          </a:prstGeom>
          <a:noFill/>
        </p:spPr>
        <p:txBody>
          <a:bodyPr wrap="square" rtlCol="0">
            <a:spAutoFit/>
          </a:bodyPr>
          <a:lstStyle/>
          <a:p>
            <a:pPr algn="r"/>
            <a:r>
              <a:rPr lang="en-US" sz="1400" dirty="0" smtClean="0"/>
              <a:t>72 (56%)</a:t>
            </a:r>
          </a:p>
        </p:txBody>
      </p:sp>
      <p:sp>
        <p:nvSpPr>
          <p:cNvPr id="35" name="TextBox 34"/>
          <p:cNvSpPr txBox="1"/>
          <p:nvPr/>
        </p:nvSpPr>
        <p:spPr>
          <a:xfrm>
            <a:off x="5556250" y="5578306"/>
            <a:ext cx="3229668" cy="954107"/>
          </a:xfrm>
          <a:prstGeom prst="rect">
            <a:avLst/>
          </a:prstGeom>
          <a:noFill/>
        </p:spPr>
        <p:txBody>
          <a:bodyPr wrap="square" rtlCol="0">
            <a:spAutoFit/>
          </a:bodyPr>
          <a:lstStyle/>
          <a:p>
            <a:pPr algn="r"/>
            <a:r>
              <a:rPr lang="en-US" sz="2800" b="1" dirty="0" smtClean="0"/>
              <a:t>Example of a possible report</a:t>
            </a:r>
            <a:endParaRPr lang="en-US" sz="2800" b="1" dirty="0"/>
          </a:p>
        </p:txBody>
      </p:sp>
      <p:sp>
        <p:nvSpPr>
          <p:cNvPr id="23" name="TextBox 22"/>
          <p:cNvSpPr txBox="1"/>
          <p:nvPr/>
        </p:nvSpPr>
        <p:spPr>
          <a:xfrm>
            <a:off x="3365500" y="5807505"/>
            <a:ext cx="2833687" cy="307777"/>
          </a:xfrm>
          <a:prstGeom prst="rect">
            <a:avLst/>
          </a:prstGeom>
          <a:noFill/>
        </p:spPr>
        <p:txBody>
          <a:bodyPr wrap="square" rtlCol="0">
            <a:spAutoFit/>
          </a:bodyPr>
          <a:lstStyle/>
          <a:p>
            <a:r>
              <a:rPr lang="en-US" sz="1400" dirty="0" smtClean="0"/>
              <a:t>HIV-positive:</a:t>
            </a:r>
          </a:p>
        </p:txBody>
      </p:sp>
    </p:spTree>
    <p:extLst>
      <p:ext uri="{BB962C8B-B14F-4D97-AF65-F5344CB8AC3E}">
        <p14:creationId xmlns:p14="http://schemas.microsoft.com/office/powerpoint/2010/main" val="1745931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Case definition</a:t>
            </a:r>
          </a:p>
          <a:p>
            <a:pPr lvl="1"/>
            <a:r>
              <a:rPr lang="en-US" dirty="0" smtClean="0"/>
              <a:t>Proportion patients meeting confirmed, probable, possible </a:t>
            </a:r>
            <a:br>
              <a:rPr lang="en-US" dirty="0" smtClean="0"/>
            </a:br>
            <a:r>
              <a:rPr lang="en-US" dirty="0" smtClean="0"/>
              <a:t>case definitions</a:t>
            </a:r>
          </a:p>
          <a:p>
            <a:pPr lvl="1"/>
            <a:r>
              <a:rPr lang="en-US" dirty="0" smtClean="0"/>
              <a:t>Proportion patients meeting each criterion of definition</a:t>
            </a:r>
          </a:p>
        </p:txBody>
      </p:sp>
    </p:spTree>
    <p:extLst>
      <p:ext uri="{BB962C8B-B14F-4D97-AF65-F5344CB8AC3E}">
        <p14:creationId xmlns:p14="http://schemas.microsoft.com/office/powerpoint/2010/main" val="1223140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normAutofit/>
          </a:bodyPr>
          <a:lstStyle/>
          <a:p>
            <a:r>
              <a:rPr lang="en-US" dirty="0" smtClean="0"/>
              <a:t>Diagnosis</a:t>
            </a:r>
          </a:p>
          <a:p>
            <a:pPr lvl="1"/>
            <a:r>
              <a:rPr lang="en-US" dirty="0" smtClean="0"/>
              <a:t>Proportion with history of previous TB episode</a:t>
            </a:r>
          </a:p>
          <a:p>
            <a:pPr lvl="1"/>
            <a:r>
              <a:rPr lang="en-US" dirty="0" smtClean="0"/>
              <a:t>Site of disease</a:t>
            </a:r>
          </a:p>
          <a:p>
            <a:pPr lvl="1"/>
            <a:r>
              <a:rPr lang="en-US" dirty="0" smtClean="0"/>
              <a:t>Proportion with microbiologic confirmation</a:t>
            </a:r>
          </a:p>
          <a:p>
            <a:pPr lvl="2"/>
            <a:r>
              <a:rPr lang="en-US" dirty="0" smtClean="0"/>
              <a:t>Can analyze different methods separately</a:t>
            </a:r>
          </a:p>
          <a:p>
            <a:pPr lvl="1"/>
            <a:r>
              <a:rPr lang="en-US" dirty="0" smtClean="0"/>
              <a:t>Radiographic features</a:t>
            </a:r>
          </a:p>
          <a:p>
            <a:pPr lvl="1"/>
            <a:r>
              <a:rPr lang="en-US" dirty="0" smtClean="0"/>
              <a:t>Smear status</a:t>
            </a:r>
          </a:p>
          <a:p>
            <a:pPr lvl="1"/>
            <a:r>
              <a:rPr lang="en-US" dirty="0" smtClean="0"/>
              <a:t>Proportion with DST results</a:t>
            </a:r>
          </a:p>
          <a:p>
            <a:pPr lvl="1"/>
            <a:r>
              <a:rPr lang="en-US" dirty="0" smtClean="0"/>
              <a:t>Prevalence of comorbid conditions</a:t>
            </a:r>
          </a:p>
          <a:p>
            <a:pPr lvl="1"/>
            <a:endParaRPr lang="en-US" dirty="0"/>
          </a:p>
        </p:txBody>
      </p:sp>
    </p:spTree>
    <p:extLst>
      <p:ext uri="{BB962C8B-B14F-4D97-AF65-F5344CB8AC3E}">
        <p14:creationId xmlns:p14="http://schemas.microsoft.com/office/powerpoint/2010/main" val="625558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a:t>Regimens</a:t>
            </a:r>
          </a:p>
          <a:p>
            <a:pPr lvl="1"/>
            <a:r>
              <a:rPr lang="en-US" dirty="0"/>
              <a:t>Average number of drugs per regimen</a:t>
            </a:r>
          </a:p>
          <a:p>
            <a:pPr lvl="1"/>
            <a:r>
              <a:rPr lang="en-US" dirty="0"/>
              <a:t>Proportion regimens with/without </a:t>
            </a:r>
            <a:r>
              <a:rPr lang="en-US" dirty="0" err="1"/>
              <a:t>injectables</a:t>
            </a:r>
            <a:endParaRPr lang="en-US" dirty="0"/>
          </a:p>
          <a:p>
            <a:pPr lvl="1"/>
            <a:r>
              <a:rPr lang="en-US" dirty="0"/>
              <a:t>For those with </a:t>
            </a:r>
            <a:r>
              <a:rPr lang="en-US" dirty="0" smtClean="0"/>
              <a:t>available DST or </a:t>
            </a:r>
            <a:r>
              <a:rPr lang="en-US" dirty="0"/>
              <a:t>source case DST, proportion with appropriate </a:t>
            </a:r>
            <a:r>
              <a:rPr lang="en-US" dirty="0" smtClean="0"/>
              <a:t>and/or aggressive regimens</a:t>
            </a:r>
          </a:p>
          <a:p>
            <a:pPr lvl="1"/>
            <a:r>
              <a:rPr lang="en-US" dirty="0" smtClean="0"/>
              <a:t>Number of times regimen adjusted during treatment</a:t>
            </a:r>
          </a:p>
          <a:p>
            <a:pPr lvl="2"/>
            <a:r>
              <a:rPr lang="en-US" dirty="0" smtClean="0"/>
              <a:t>Can group by reason for adjustment</a:t>
            </a:r>
          </a:p>
          <a:p>
            <a:pPr lvl="1"/>
            <a:r>
              <a:rPr lang="en-US" dirty="0" smtClean="0"/>
              <a:t>Median dose per kg weight</a:t>
            </a:r>
          </a:p>
          <a:p>
            <a:pPr lvl="2"/>
            <a:r>
              <a:rPr lang="en-US" dirty="0" smtClean="0"/>
              <a:t>Can classify  by number of months during which mg/kg within recommended range</a:t>
            </a:r>
            <a:endParaRPr lang="en-US" dirty="0"/>
          </a:p>
          <a:p>
            <a:endParaRPr lang="en-US" dirty="0"/>
          </a:p>
        </p:txBody>
      </p:sp>
    </p:spTree>
    <p:extLst>
      <p:ext uri="{BB962C8B-B14F-4D97-AF65-F5344CB8AC3E}">
        <p14:creationId xmlns:p14="http://schemas.microsoft.com/office/powerpoint/2010/main" val="21337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Drug resistance (among those with DST)</a:t>
            </a:r>
          </a:p>
          <a:p>
            <a:pPr lvl="1"/>
            <a:r>
              <a:rPr lang="en-US" dirty="0" smtClean="0"/>
              <a:t>Concordance with source case DST</a:t>
            </a:r>
          </a:p>
          <a:p>
            <a:pPr lvl="1"/>
            <a:r>
              <a:rPr lang="en-US" dirty="0" smtClean="0"/>
              <a:t>Concordance between molecular and phenotypic methods</a:t>
            </a:r>
          </a:p>
          <a:p>
            <a:pPr lvl="1"/>
            <a:r>
              <a:rPr lang="en-US" dirty="0" smtClean="0"/>
              <a:t>Median time to DST result</a:t>
            </a:r>
          </a:p>
          <a:p>
            <a:pPr lvl="1"/>
            <a:endParaRPr lang="en-US" dirty="0" smtClean="0"/>
          </a:p>
        </p:txBody>
      </p:sp>
    </p:spTree>
    <p:extLst>
      <p:ext uri="{BB962C8B-B14F-4D97-AF65-F5344CB8AC3E}">
        <p14:creationId xmlns:p14="http://schemas.microsoft.com/office/powerpoint/2010/main" val="1399673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Adverse events leading to regimen changes</a:t>
            </a:r>
          </a:p>
          <a:p>
            <a:pPr lvl="1"/>
            <a:r>
              <a:rPr lang="en-US" dirty="0" smtClean="0"/>
              <a:t>Median number of adverse events leading to regimen changes during treatment</a:t>
            </a:r>
          </a:p>
          <a:p>
            <a:pPr lvl="1"/>
            <a:r>
              <a:rPr lang="en-US" dirty="0" smtClean="0"/>
              <a:t>Prevalence of different adverse events leading to regimen changes</a:t>
            </a:r>
          </a:p>
          <a:p>
            <a:pPr lvl="1"/>
            <a:r>
              <a:rPr lang="en-US" dirty="0" smtClean="0"/>
              <a:t>Drugs implicated by different adverse events</a:t>
            </a:r>
            <a:endParaRPr lang="en-US" dirty="0"/>
          </a:p>
        </p:txBody>
      </p:sp>
    </p:spTree>
    <p:extLst>
      <p:ext uri="{BB962C8B-B14F-4D97-AF65-F5344CB8AC3E}">
        <p14:creationId xmlns:p14="http://schemas.microsoft.com/office/powerpoint/2010/main" val="4180310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Outcomes</a:t>
            </a:r>
          </a:p>
          <a:p>
            <a:pPr lvl="1"/>
            <a:r>
              <a:rPr lang="en-US" dirty="0" smtClean="0"/>
              <a:t>Early treatment response indicators</a:t>
            </a:r>
          </a:p>
          <a:p>
            <a:pPr lvl="1"/>
            <a:r>
              <a:rPr lang="en-US" dirty="0" smtClean="0"/>
              <a:t>Proportion of patients with each outcome</a:t>
            </a:r>
          </a:p>
          <a:p>
            <a:pPr lvl="1"/>
            <a:r>
              <a:rPr lang="en-US" dirty="0"/>
              <a:t>Median length of </a:t>
            </a:r>
            <a:r>
              <a:rPr lang="en-US" dirty="0" smtClean="0"/>
              <a:t>treatment</a:t>
            </a:r>
          </a:p>
          <a:p>
            <a:pPr lvl="1"/>
            <a:r>
              <a:rPr lang="en-US" dirty="0" smtClean="0"/>
              <a:t>Factors associated with good </a:t>
            </a:r>
            <a:r>
              <a:rPr lang="en-US" dirty="0" err="1" smtClean="0"/>
              <a:t>vs</a:t>
            </a:r>
            <a:r>
              <a:rPr lang="en-US" dirty="0" smtClean="0"/>
              <a:t> bad outcomes</a:t>
            </a:r>
          </a:p>
        </p:txBody>
      </p:sp>
    </p:spTree>
    <p:extLst>
      <p:ext uri="{BB962C8B-B14F-4D97-AF65-F5344CB8AC3E}">
        <p14:creationId xmlns:p14="http://schemas.microsoft.com/office/powerpoint/2010/main" val="185882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p:cNvSpPr/>
          <p:nvPr/>
        </p:nvSpPr>
        <p:spPr>
          <a:xfrm>
            <a:off x="6692662" y="1176021"/>
            <a:ext cx="517719" cy="247581"/>
          </a:xfrm>
          <a:prstGeom prst="rect">
            <a:avLst/>
          </a:prstGeom>
          <a:noFill/>
          <a:ln w="28575">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ounded Rectangle 64"/>
          <p:cNvSpPr/>
          <p:nvPr/>
        </p:nvSpPr>
        <p:spPr>
          <a:xfrm>
            <a:off x="6692662" y="774176"/>
            <a:ext cx="517719" cy="230152"/>
          </a:xfrm>
          <a:prstGeom prst="roundRect">
            <a:avLst/>
          </a:prstGeom>
          <a:solidFill>
            <a:srgbClr val="FFFFFF"/>
          </a:solidFill>
          <a:ln w="28575">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6692662" y="1601932"/>
            <a:ext cx="517719" cy="258962"/>
          </a:xfrm>
          <a:prstGeom prst="ellipse">
            <a:avLst/>
          </a:prstGeom>
          <a:solidFill>
            <a:srgbClr val="FFFFFF"/>
          </a:solidFill>
          <a:ln w="28575">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7210381" y="707017"/>
            <a:ext cx="1845023" cy="1384995"/>
          </a:xfrm>
          <a:prstGeom prst="rect">
            <a:avLst/>
          </a:prstGeom>
          <a:noFill/>
        </p:spPr>
        <p:txBody>
          <a:bodyPr wrap="square" rtlCol="0">
            <a:spAutoFit/>
          </a:bodyPr>
          <a:lstStyle/>
          <a:p>
            <a:pPr>
              <a:spcAft>
                <a:spcPts val="1200"/>
              </a:spcAft>
            </a:pPr>
            <a:r>
              <a:rPr lang="en-US" sz="1600" dirty="0" smtClean="0"/>
              <a:t>Button</a:t>
            </a:r>
          </a:p>
          <a:p>
            <a:pPr>
              <a:spcAft>
                <a:spcPts val="1200"/>
              </a:spcAft>
            </a:pPr>
            <a:r>
              <a:rPr lang="en-US" sz="1600" dirty="0" smtClean="0"/>
              <a:t>Form</a:t>
            </a:r>
          </a:p>
          <a:p>
            <a:r>
              <a:rPr lang="en-US" sz="1600" dirty="0" smtClean="0"/>
              <a:t>Part of program </a:t>
            </a:r>
          </a:p>
          <a:p>
            <a:pPr>
              <a:spcAft>
                <a:spcPts val="1200"/>
              </a:spcAft>
            </a:pPr>
            <a:r>
              <a:rPr lang="en-US" sz="1600" dirty="0" smtClean="0"/>
              <a:t>(no action required)</a:t>
            </a:r>
            <a:endParaRPr lang="en-US" sz="1600" dirty="0"/>
          </a:p>
        </p:txBody>
      </p:sp>
      <p:sp>
        <p:nvSpPr>
          <p:cNvPr id="69" name="TextBox 68"/>
          <p:cNvSpPr txBox="1"/>
          <p:nvPr/>
        </p:nvSpPr>
        <p:spPr>
          <a:xfrm>
            <a:off x="6604066" y="236035"/>
            <a:ext cx="1757184" cy="369332"/>
          </a:xfrm>
          <a:prstGeom prst="rect">
            <a:avLst/>
          </a:prstGeom>
          <a:noFill/>
        </p:spPr>
        <p:txBody>
          <a:bodyPr wrap="square" rtlCol="0">
            <a:spAutoFit/>
          </a:bodyPr>
          <a:lstStyle/>
          <a:p>
            <a:pPr>
              <a:spcAft>
                <a:spcPts val="1200"/>
              </a:spcAft>
            </a:pPr>
            <a:r>
              <a:rPr lang="en-US" b="1" u="sng" dirty="0" smtClean="0"/>
              <a:t>Key</a:t>
            </a:r>
            <a:endParaRPr lang="en-US" b="1" u="sng" dirty="0"/>
          </a:p>
        </p:txBody>
      </p:sp>
      <p:sp>
        <p:nvSpPr>
          <p:cNvPr id="6" name="Rectangle 5"/>
          <p:cNvSpPr/>
          <p:nvPr/>
        </p:nvSpPr>
        <p:spPr>
          <a:xfrm>
            <a:off x="6585748" y="236035"/>
            <a:ext cx="2440124" cy="188551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80975" y="2460777"/>
            <a:ext cx="1524000" cy="430887"/>
          </a:xfrm>
          <a:prstGeom prst="rect">
            <a:avLst/>
          </a:prstGeom>
          <a:noFill/>
          <a:ln>
            <a:solidFill>
              <a:schemeClr val="tx1"/>
            </a:solidFill>
            <a:prstDash val="dash"/>
          </a:ln>
        </p:spPr>
        <p:txBody>
          <a:bodyPr wrap="square" rtlCol="0">
            <a:spAutoFit/>
          </a:bodyPr>
          <a:lstStyle/>
          <a:p>
            <a:pPr algn="ctr"/>
            <a:r>
              <a:rPr lang="en-US" sz="1100" dirty="0" smtClean="0"/>
              <a:t>1. IDENTIFYING INFORMATION</a:t>
            </a:r>
            <a:endParaRPr lang="en-US" sz="1100" dirty="0"/>
          </a:p>
        </p:txBody>
      </p:sp>
      <p:sp>
        <p:nvSpPr>
          <p:cNvPr id="20" name="TextBox 19"/>
          <p:cNvSpPr txBox="1"/>
          <p:nvPr/>
        </p:nvSpPr>
        <p:spPr>
          <a:xfrm>
            <a:off x="180975" y="3252751"/>
            <a:ext cx="1524000" cy="261610"/>
          </a:xfrm>
          <a:prstGeom prst="rect">
            <a:avLst/>
          </a:prstGeom>
          <a:noFill/>
          <a:ln>
            <a:solidFill>
              <a:schemeClr val="tx1"/>
            </a:solidFill>
            <a:prstDash val="dash"/>
          </a:ln>
        </p:spPr>
        <p:txBody>
          <a:bodyPr wrap="square" rtlCol="0">
            <a:spAutoFit/>
          </a:bodyPr>
          <a:lstStyle/>
          <a:p>
            <a:pPr algn="ctr"/>
            <a:r>
              <a:rPr lang="en-US" sz="1100" dirty="0" smtClean="0"/>
              <a:t>2. CHECKLIST</a:t>
            </a:r>
            <a:endParaRPr lang="en-US" sz="1100" dirty="0"/>
          </a:p>
        </p:txBody>
      </p:sp>
      <p:sp>
        <p:nvSpPr>
          <p:cNvPr id="21" name="TextBox 20"/>
          <p:cNvSpPr txBox="1"/>
          <p:nvPr/>
        </p:nvSpPr>
        <p:spPr>
          <a:xfrm>
            <a:off x="180975" y="3743926"/>
            <a:ext cx="1524000" cy="261610"/>
          </a:xfrm>
          <a:prstGeom prst="rect">
            <a:avLst/>
          </a:prstGeom>
          <a:noFill/>
          <a:ln>
            <a:solidFill>
              <a:schemeClr val="tx1"/>
            </a:solidFill>
            <a:prstDash val="dash"/>
          </a:ln>
        </p:spPr>
        <p:txBody>
          <a:bodyPr wrap="square" rtlCol="0">
            <a:spAutoFit/>
          </a:bodyPr>
          <a:lstStyle/>
          <a:p>
            <a:pPr algn="ctr"/>
            <a:r>
              <a:rPr lang="en-US" sz="1100" dirty="0" smtClean="0"/>
              <a:t>3. INITIAL REGIMEN</a:t>
            </a:r>
            <a:endParaRPr lang="en-US" sz="1100" dirty="0"/>
          </a:p>
        </p:txBody>
      </p:sp>
      <p:sp>
        <p:nvSpPr>
          <p:cNvPr id="22" name="TextBox 21"/>
          <p:cNvSpPr txBox="1"/>
          <p:nvPr/>
        </p:nvSpPr>
        <p:spPr>
          <a:xfrm>
            <a:off x="180975" y="4281023"/>
            <a:ext cx="1524000" cy="430887"/>
          </a:xfrm>
          <a:prstGeom prst="rect">
            <a:avLst/>
          </a:prstGeom>
          <a:noFill/>
          <a:ln>
            <a:solidFill>
              <a:schemeClr val="tx1"/>
            </a:solidFill>
            <a:prstDash val="dash"/>
          </a:ln>
        </p:spPr>
        <p:txBody>
          <a:bodyPr wrap="square" rtlCol="0">
            <a:spAutoFit/>
          </a:bodyPr>
          <a:lstStyle/>
          <a:p>
            <a:pPr algn="ctr"/>
            <a:r>
              <a:rPr lang="en-US" sz="1100" dirty="0" smtClean="0"/>
              <a:t>4. CHARACTERISTICS AT DIAGNOSIS</a:t>
            </a:r>
            <a:endParaRPr lang="en-US" sz="1100" dirty="0"/>
          </a:p>
        </p:txBody>
      </p:sp>
      <p:sp>
        <p:nvSpPr>
          <p:cNvPr id="23" name="TextBox 22"/>
          <p:cNvSpPr txBox="1"/>
          <p:nvPr/>
        </p:nvSpPr>
        <p:spPr>
          <a:xfrm>
            <a:off x="180975" y="4965378"/>
            <a:ext cx="1524000" cy="261610"/>
          </a:xfrm>
          <a:prstGeom prst="rect">
            <a:avLst/>
          </a:prstGeom>
          <a:noFill/>
          <a:ln>
            <a:solidFill>
              <a:schemeClr val="tx1"/>
            </a:solidFill>
            <a:prstDash val="dash"/>
          </a:ln>
        </p:spPr>
        <p:txBody>
          <a:bodyPr wrap="square" rtlCol="0">
            <a:spAutoFit/>
          </a:bodyPr>
          <a:lstStyle/>
          <a:p>
            <a:pPr algn="ctr"/>
            <a:r>
              <a:rPr lang="en-US" sz="1100" dirty="0" smtClean="0"/>
              <a:t>5. LAB RESULTS</a:t>
            </a:r>
            <a:endParaRPr lang="en-US" sz="1100" dirty="0"/>
          </a:p>
        </p:txBody>
      </p:sp>
      <p:sp>
        <p:nvSpPr>
          <p:cNvPr id="24" name="TextBox 23"/>
          <p:cNvSpPr txBox="1"/>
          <p:nvPr/>
        </p:nvSpPr>
        <p:spPr>
          <a:xfrm>
            <a:off x="5504377" y="6238171"/>
            <a:ext cx="3074814" cy="261610"/>
          </a:xfrm>
          <a:prstGeom prst="rect">
            <a:avLst/>
          </a:prstGeom>
          <a:noFill/>
          <a:ln>
            <a:solidFill>
              <a:schemeClr val="tx1"/>
            </a:solidFill>
            <a:prstDash val="dash"/>
          </a:ln>
        </p:spPr>
        <p:txBody>
          <a:bodyPr wrap="square" rtlCol="0">
            <a:spAutoFit/>
          </a:bodyPr>
          <a:lstStyle/>
          <a:p>
            <a:pPr algn="ctr"/>
            <a:r>
              <a:rPr lang="en-US" sz="1100" dirty="0" smtClean="0"/>
              <a:t>9. TREATMENT RESPONSE AND OUTCOME</a:t>
            </a:r>
            <a:endParaRPr lang="en-US" sz="1100" dirty="0"/>
          </a:p>
        </p:txBody>
      </p:sp>
      <p:sp>
        <p:nvSpPr>
          <p:cNvPr id="40" name="TextBox 39"/>
          <p:cNvSpPr txBox="1"/>
          <p:nvPr/>
        </p:nvSpPr>
        <p:spPr>
          <a:xfrm>
            <a:off x="3683351" y="3070213"/>
            <a:ext cx="1524000" cy="600164"/>
          </a:xfrm>
          <a:prstGeom prst="rect">
            <a:avLst/>
          </a:prstGeom>
          <a:noFill/>
          <a:ln>
            <a:solidFill>
              <a:schemeClr val="tx1"/>
            </a:solidFill>
            <a:prstDash val="dash"/>
          </a:ln>
        </p:spPr>
        <p:txBody>
          <a:bodyPr wrap="square" rtlCol="0">
            <a:spAutoFit/>
          </a:bodyPr>
          <a:lstStyle/>
          <a:p>
            <a:pPr algn="ctr"/>
            <a:r>
              <a:rPr lang="en-US" sz="1100" dirty="0" smtClean="0"/>
              <a:t>6. NEW REGIMEN</a:t>
            </a:r>
          </a:p>
          <a:p>
            <a:pPr algn="ctr"/>
            <a:r>
              <a:rPr lang="en-US" sz="1100" dirty="0" smtClean="0"/>
              <a:t>(includes reason for change)</a:t>
            </a:r>
            <a:endParaRPr lang="en-US" sz="1100" dirty="0"/>
          </a:p>
        </p:txBody>
      </p:sp>
      <p:sp>
        <p:nvSpPr>
          <p:cNvPr id="41" name="TextBox 40"/>
          <p:cNvSpPr txBox="1"/>
          <p:nvPr/>
        </p:nvSpPr>
        <p:spPr>
          <a:xfrm>
            <a:off x="3683351" y="4836826"/>
            <a:ext cx="1524000" cy="261610"/>
          </a:xfrm>
          <a:prstGeom prst="rect">
            <a:avLst/>
          </a:prstGeom>
          <a:noFill/>
          <a:ln>
            <a:solidFill>
              <a:schemeClr val="tx1"/>
            </a:solidFill>
            <a:prstDash val="dash"/>
          </a:ln>
        </p:spPr>
        <p:txBody>
          <a:bodyPr wrap="square" rtlCol="0">
            <a:spAutoFit/>
          </a:bodyPr>
          <a:lstStyle/>
          <a:p>
            <a:pPr algn="ctr"/>
            <a:r>
              <a:rPr lang="en-US" sz="1100" dirty="0" smtClean="0"/>
              <a:t>7. NEW DST</a:t>
            </a:r>
            <a:endParaRPr lang="en-US" sz="1100" dirty="0"/>
          </a:p>
        </p:txBody>
      </p:sp>
      <p:grpSp>
        <p:nvGrpSpPr>
          <p:cNvPr id="188" name="Group 187"/>
          <p:cNvGrpSpPr/>
          <p:nvPr/>
        </p:nvGrpSpPr>
        <p:grpSpPr>
          <a:xfrm>
            <a:off x="180975" y="1218519"/>
            <a:ext cx="1524000" cy="261610"/>
            <a:chOff x="609600" y="171377"/>
            <a:chExt cx="1524000" cy="261610"/>
          </a:xfrm>
        </p:grpSpPr>
        <p:sp>
          <p:nvSpPr>
            <p:cNvPr id="18" name="TextBox 17"/>
            <p:cNvSpPr txBox="1"/>
            <p:nvPr/>
          </p:nvSpPr>
          <p:spPr>
            <a:xfrm>
              <a:off x="609600" y="171377"/>
              <a:ext cx="1524000" cy="261610"/>
            </a:xfrm>
            <a:prstGeom prst="rect">
              <a:avLst/>
            </a:prstGeom>
            <a:noFill/>
          </p:spPr>
          <p:txBody>
            <a:bodyPr wrap="square" rtlCol="0">
              <a:spAutoFit/>
            </a:bodyPr>
            <a:lstStyle/>
            <a:p>
              <a:pPr algn="ctr"/>
              <a:r>
                <a:rPr lang="en-US" sz="1100" dirty="0" smtClean="0"/>
                <a:t>ENTER NEW PATIENT</a:t>
              </a:r>
              <a:endParaRPr lang="en-US" sz="1100" dirty="0"/>
            </a:p>
          </p:txBody>
        </p:sp>
        <p:sp>
          <p:nvSpPr>
            <p:cNvPr id="43" name="Rounded Rectangle 42"/>
            <p:cNvSpPr/>
            <p:nvPr/>
          </p:nvSpPr>
          <p:spPr>
            <a:xfrm>
              <a:off x="609600" y="171377"/>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3683351" y="1218519"/>
            <a:ext cx="1524000" cy="261610"/>
            <a:chOff x="5562600" y="300681"/>
            <a:chExt cx="1524000" cy="261610"/>
          </a:xfrm>
        </p:grpSpPr>
        <p:sp>
          <p:nvSpPr>
            <p:cNvPr id="25" name="TextBox 24"/>
            <p:cNvSpPr txBox="1"/>
            <p:nvPr/>
          </p:nvSpPr>
          <p:spPr>
            <a:xfrm>
              <a:off x="5562600" y="300681"/>
              <a:ext cx="1524000" cy="261610"/>
            </a:xfrm>
            <a:prstGeom prst="rect">
              <a:avLst/>
            </a:prstGeom>
            <a:noFill/>
          </p:spPr>
          <p:txBody>
            <a:bodyPr wrap="square" rtlCol="0">
              <a:spAutoFit/>
            </a:bodyPr>
            <a:lstStyle/>
            <a:p>
              <a:pPr algn="ctr"/>
              <a:r>
                <a:rPr lang="en-US" sz="1100" dirty="0" smtClean="0"/>
                <a:t>UPDATE PATIENT</a:t>
              </a:r>
              <a:endParaRPr lang="en-US" sz="1100" dirty="0"/>
            </a:p>
          </p:txBody>
        </p:sp>
        <p:sp>
          <p:nvSpPr>
            <p:cNvPr id="44" name="Rounded Rectangle 43"/>
            <p:cNvSpPr/>
            <p:nvPr/>
          </p:nvSpPr>
          <p:spPr>
            <a:xfrm>
              <a:off x="5562600" y="300681"/>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3679888" y="2554903"/>
            <a:ext cx="1530927" cy="261610"/>
            <a:chOff x="5562600" y="993320"/>
            <a:chExt cx="1530927" cy="261610"/>
          </a:xfrm>
        </p:grpSpPr>
        <p:sp>
          <p:nvSpPr>
            <p:cNvPr id="27" name="TextBox 26"/>
            <p:cNvSpPr txBox="1"/>
            <p:nvPr/>
          </p:nvSpPr>
          <p:spPr>
            <a:xfrm>
              <a:off x="5562600" y="993320"/>
              <a:ext cx="1524000" cy="261610"/>
            </a:xfrm>
            <a:prstGeom prst="rect">
              <a:avLst/>
            </a:prstGeom>
            <a:noFill/>
          </p:spPr>
          <p:txBody>
            <a:bodyPr wrap="square" rtlCol="0">
              <a:spAutoFit/>
            </a:bodyPr>
            <a:lstStyle/>
            <a:p>
              <a:pPr algn="ctr"/>
              <a:r>
                <a:rPr lang="en-US" sz="1100" dirty="0" smtClean="0"/>
                <a:t>UPDATE REGIMEN</a:t>
              </a:r>
              <a:endParaRPr lang="en-US" sz="1100" dirty="0"/>
            </a:p>
          </p:txBody>
        </p:sp>
        <p:sp>
          <p:nvSpPr>
            <p:cNvPr id="45" name="Rounded Rectangle 44"/>
            <p:cNvSpPr/>
            <p:nvPr/>
          </p:nvSpPr>
          <p:spPr>
            <a:xfrm>
              <a:off x="5569527" y="993320"/>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5323749" y="2554904"/>
            <a:ext cx="1528618" cy="261610"/>
            <a:chOff x="7391400" y="993320"/>
            <a:chExt cx="1528618" cy="261610"/>
          </a:xfrm>
        </p:grpSpPr>
        <p:sp>
          <p:nvSpPr>
            <p:cNvPr id="28" name="TextBox 27"/>
            <p:cNvSpPr txBox="1"/>
            <p:nvPr/>
          </p:nvSpPr>
          <p:spPr>
            <a:xfrm>
              <a:off x="7391400" y="993320"/>
              <a:ext cx="1524000" cy="261610"/>
            </a:xfrm>
            <a:prstGeom prst="rect">
              <a:avLst/>
            </a:prstGeom>
            <a:noFill/>
          </p:spPr>
          <p:txBody>
            <a:bodyPr wrap="square" rtlCol="0">
              <a:spAutoFit/>
            </a:bodyPr>
            <a:lstStyle/>
            <a:p>
              <a:pPr algn="ctr"/>
              <a:r>
                <a:rPr lang="en-US" sz="1100" dirty="0" smtClean="0"/>
                <a:t>UPDATE OUTCOME</a:t>
              </a:r>
              <a:endParaRPr lang="en-US" sz="1100" dirty="0"/>
            </a:p>
          </p:txBody>
        </p:sp>
        <p:sp>
          <p:nvSpPr>
            <p:cNvPr id="49" name="Rounded Rectangle 48"/>
            <p:cNvSpPr/>
            <p:nvPr/>
          </p:nvSpPr>
          <p:spPr>
            <a:xfrm>
              <a:off x="7396018" y="993320"/>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3679888" y="3979967"/>
            <a:ext cx="1530927" cy="600164"/>
          </a:xfrm>
          <a:prstGeom prst="rect">
            <a:avLst/>
          </a:prstGeom>
          <a:noFill/>
        </p:spPr>
        <p:txBody>
          <a:bodyPr wrap="square" rtlCol="0">
            <a:spAutoFit/>
          </a:bodyPr>
          <a:lstStyle/>
          <a:p>
            <a:pPr algn="ctr"/>
            <a:r>
              <a:rPr lang="en-US" sz="1100" dirty="0" smtClean="0"/>
              <a:t>Regimen change because of new DST results?</a:t>
            </a:r>
            <a:endParaRPr lang="en-US" sz="1100" dirty="0"/>
          </a:p>
        </p:txBody>
      </p:sp>
      <p:cxnSp>
        <p:nvCxnSpPr>
          <p:cNvPr id="75" name="Straight Arrow Connector 74"/>
          <p:cNvCxnSpPr>
            <a:stCxn id="43" idx="2"/>
            <a:endCxn id="19" idx="0"/>
          </p:cNvCxnSpPr>
          <p:nvPr/>
        </p:nvCxnSpPr>
        <p:spPr>
          <a:xfrm>
            <a:off x="942975" y="1480129"/>
            <a:ext cx="0" cy="980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9" idx="2"/>
            <a:endCxn id="20" idx="0"/>
          </p:cNvCxnSpPr>
          <p:nvPr/>
        </p:nvCxnSpPr>
        <p:spPr>
          <a:xfrm>
            <a:off x="942975" y="2891664"/>
            <a:ext cx="0" cy="361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0" idx="2"/>
            <a:endCxn id="21" idx="0"/>
          </p:cNvCxnSpPr>
          <p:nvPr/>
        </p:nvCxnSpPr>
        <p:spPr>
          <a:xfrm>
            <a:off x="942975" y="3514361"/>
            <a:ext cx="0" cy="229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1" idx="2"/>
            <a:endCxn id="22" idx="0"/>
          </p:cNvCxnSpPr>
          <p:nvPr/>
        </p:nvCxnSpPr>
        <p:spPr>
          <a:xfrm>
            <a:off x="942975" y="4005536"/>
            <a:ext cx="0" cy="275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2" idx="2"/>
            <a:endCxn id="23" idx="0"/>
          </p:cNvCxnSpPr>
          <p:nvPr/>
        </p:nvCxnSpPr>
        <p:spPr>
          <a:xfrm>
            <a:off x="942975" y="4711910"/>
            <a:ext cx="0" cy="253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0" idx="2"/>
            <a:endCxn id="64" idx="0"/>
          </p:cNvCxnSpPr>
          <p:nvPr/>
        </p:nvCxnSpPr>
        <p:spPr>
          <a:xfrm>
            <a:off x="4445351" y="3670377"/>
            <a:ext cx="1" cy="309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4" idx="2"/>
            <a:endCxn id="41" idx="0"/>
          </p:cNvCxnSpPr>
          <p:nvPr/>
        </p:nvCxnSpPr>
        <p:spPr>
          <a:xfrm flipH="1">
            <a:off x="4445351" y="4580131"/>
            <a:ext cx="1" cy="256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3679454" y="3994590"/>
            <a:ext cx="1517073" cy="56504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347752" y="4022757"/>
            <a:ext cx="349538" cy="261610"/>
          </a:xfrm>
          <a:prstGeom prst="rect">
            <a:avLst/>
          </a:prstGeom>
          <a:noFill/>
        </p:spPr>
        <p:txBody>
          <a:bodyPr wrap="square" rtlCol="0">
            <a:spAutoFit/>
          </a:bodyPr>
          <a:lstStyle/>
          <a:p>
            <a:r>
              <a:rPr lang="en-US" sz="1100" dirty="0" smtClean="0"/>
              <a:t>no</a:t>
            </a:r>
            <a:endParaRPr lang="en-US" sz="1100" dirty="0"/>
          </a:p>
        </p:txBody>
      </p:sp>
      <p:sp>
        <p:nvSpPr>
          <p:cNvPr id="171" name="TextBox 170"/>
          <p:cNvSpPr txBox="1"/>
          <p:nvPr/>
        </p:nvSpPr>
        <p:spPr>
          <a:xfrm>
            <a:off x="4429334" y="4511958"/>
            <a:ext cx="419100" cy="261610"/>
          </a:xfrm>
          <a:prstGeom prst="rect">
            <a:avLst/>
          </a:prstGeom>
          <a:noFill/>
        </p:spPr>
        <p:txBody>
          <a:bodyPr wrap="square" rtlCol="0">
            <a:spAutoFit/>
          </a:bodyPr>
          <a:lstStyle/>
          <a:p>
            <a:r>
              <a:rPr lang="en-US" sz="1100" dirty="0" smtClean="0"/>
              <a:t>yes</a:t>
            </a:r>
            <a:endParaRPr lang="en-US" sz="1100" dirty="0"/>
          </a:p>
        </p:txBody>
      </p:sp>
      <p:cxnSp>
        <p:nvCxnSpPr>
          <p:cNvPr id="184" name="Straight Arrow Connector 183"/>
          <p:cNvCxnSpPr>
            <a:stCxn id="27" idx="2"/>
            <a:endCxn id="40" idx="0"/>
          </p:cNvCxnSpPr>
          <p:nvPr/>
        </p:nvCxnSpPr>
        <p:spPr>
          <a:xfrm>
            <a:off x="4441888" y="2816513"/>
            <a:ext cx="3463" cy="25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3394282" y="1675379"/>
            <a:ext cx="2102139" cy="430887"/>
          </a:xfrm>
          <a:prstGeom prst="rect">
            <a:avLst/>
          </a:prstGeom>
          <a:noFill/>
        </p:spPr>
        <p:txBody>
          <a:bodyPr wrap="square" rtlCol="0">
            <a:spAutoFit/>
          </a:bodyPr>
          <a:lstStyle/>
          <a:p>
            <a:pPr algn="ctr"/>
            <a:r>
              <a:rPr lang="en-US" sz="1100" dirty="0" smtClean="0"/>
              <a:t>Verify existing patient based on identifying information</a:t>
            </a:r>
            <a:endParaRPr lang="en-US" sz="1100" dirty="0"/>
          </a:p>
        </p:txBody>
      </p:sp>
      <p:sp>
        <p:nvSpPr>
          <p:cNvPr id="190" name="Oval 189"/>
          <p:cNvSpPr/>
          <p:nvPr/>
        </p:nvSpPr>
        <p:spPr>
          <a:xfrm>
            <a:off x="3374943" y="1622155"/>
            <a:ext cx="2140817" cy="50039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p:cNvCxnSpPr>
            <a:stCxn id="44" idx="2"/>
            <a:endCxn id="190" idx="0"/>
          </p:cNvCxnSpPr>
          <p:nvPr/>
        </p:nvCxnSpPr>
        <p:spPr>
          <a:xfrm>
            <a:off x="4445351" y="1480129"/>
            <a:ext cx="1" cy="142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90" idx="4"/>
            <a:endCxn id="45" idx="0"/>
          </p:cNvCxnSpPr>
          <p:nvPr/>
        </p:nvCxnSpPr>
        <p:spPr>
          <a:xfrm>
            <a:off x="4445352" y="2122545"/>
            <a:ext cx="3463" cy="432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 name="Elbow Connector 203"/>
          <p:cNvCxnSpPr>
            <a:stCxn id="190" idx="4"/>
            <a:endCxn id="49" idx="0"/>
          </p:cNvCxnSpPr>
          <p:nvPr/>
        </p:nvCxnSpPr>
        <p:spPr>
          <a:xfrm rot="16200000" flipH="1">
            <a:off x="5051680" y="1516216"/>
            <a:ext cx="432359" cy="16450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683351" y="6238171"/>
            <a:ext cx="1524000" cy="261610"/>
          </a:xfrm>
          <a:prstGeom prst="rect">
            <a:avLst/>
          </a:prstGeom>
          <a:noFill/>
          <a:ln>
            <a:solidFill>
              <a:schemeClr val="tx1"/>
            </a:solidFill>
            <a:prstDash val="dash"/>
          </a:ln>
        </p:spPr>
        <p:txBody>
          <a:bodyPr wrap="square" rtlCol="0">
            <a:spAutoFit/>
          </a:bodyPr>
          <a:lstStyle/>
          <a:p>
            <a:pPr algn="ctr"/>
            <a:r>
              <a:rPr lang="en-US" sz="1100" dirty="0" smtClean="0"/>
              <a:t>8. ADVERSE REACTION</a:t>
            </a:r>
            <a:endParaRPr lang="en-US" sz="1100" dirty="0"/>
          </a:p>
        </p:txBody>
      </p:sp>
      <p:sp>
        <p:nvSpPr>
          <p:cNvPr id="90" name="TextBox 89"/>
          <p:cNvSpPr txBox="1"/>
          <p:nvPr/>
        </p:nvSpPr>
        <p:spPr>
          <a:xfrm>
            <a:off x="3679888" y="5381312"/>
            <a:ext cx="1530927" cy="600164"/>
          </a:xfrm>
          <a:prstGeom prst="rect">
            <a:avLst/>
          </a:prstGeom>
          <a:noFill/>
        </p:spPr>
        <p:txBody>
          <a:bodyPr wrap="square" rtlCol="0">
            <a:spAutoFit/>
          </a:bodyPr>
          <a:lstStyle/>
          <a:p>
            <a:pPr algn="ctr"/>
            <a:r>
              <a:rPr lang="en-US" sz="1100" dirty="0" smtClean="0"/>
              <a:t>Regimen change because of adverse reaction?</a:t>
            </a:r>
            <a:endParaRPr lang="en-US" sz="1100" dirty="0"/>
          </a:p>
        </p:txBody>
      </p:sp>
      <p:cxnSp>
        <p:nvCxnSpPr>
          <p:cNvPr id="92" name="Straight Arrow Connector 91"/>
          <p:cNvCxnSpPr>
            <a:stCxn id="90" idx="2"/>
            <a:endCxn id="88" idx="0"/>
          </p:cNvCxnSpPr>
          <p:nvPr/>
        </p:nvCxnSpPr>
        <p:spPr>
          <a:xfrm flipH="1">
            <a:off x="4445351" y="5981476"/>
            <a:ext cx="1" cy="256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690999" y="5395935"/>
            <a:ext cx="1517073" cy="56504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4440879" y="5913303"/>
            <a:ext cx="419100" cy="261610"/>
          </a:xfrm>
          <a:prstGeom prst="rect">
            <a:avLst/>
          </a:prstGeom>
          <a:noFill/>
        </p:spPr>
        <p:txBody>
          <a:bodyPr wrap="square" rtlCol="0">
            <a:spAutoFit/>
          </a:bodyPr>
          <a:lstStyle/>
          <a:p>
            <a:r>
              <a:rPr lang="en-US" sz="1100" dirty="0" smtClean="0"/>
              <a:t>yes</a:t>
            </a:r>
            <a:endParaRPr lang="en-US" sz="1100" dirty="0"/>
          </a:p>
        </p:txBody>
      </p:sp>
      <p:cxnSp>
        <p:nvCxnSpPr>
          <p:cNvPr id="10" name="Straight Arrow Connector 9"/>
          <p:cNvCxnSpPr>
            <a:stCxn id="41" idx="2"/>
            <a:endCxn id="90" idx="0"/>
          </p:cNvCxnSpPr>
          <p:nvPr/>
        </p:nvCxnSpPr>
        <p:spPr>
          <a:xfrm>
            <a:off x="4445351" y="5098436"/>
            <a:ext cx="1" cy="282876"/>
          </a:xfrm>
          <a:prstGeom prst="straightConnector1">
            <a:avLst/>
          </a:prstGeom>
          <a:ln w="9525" cmpd="sng">
            <a:tailEnd type="arrow"/>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41" idx="2"/>
            <a:endCxn id="90" idx="1"/>
          </p:cNvCxnSpPr>
          <p:nvPr/>
        </p:nvCxnSpPr>
        <p:spPr>
          <a:xfrm rot="10800000" flipH="1" flipV="1">
            <a:off x="3679454" y="4277112"/>
            <a:ext cx="434" cy="1404282"/>
          </a:xfrm>
          <a:prstGeom prst="bentConnector3">
            <a:avLst>
              <a:gd name="adj1" fmla="val -52672811"/>
            </a:avLst>
          </a:prstGeom>
          <a:ln w="9525" cmpd="sng">
            <a:tailEnd type="arrow"/>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5146883" y="5425471"/>
            <a:ext cx="349538" cy="261610"/>
          </a:xfrm>
          <a:prstGeom prst="rect">
            <a:avLst/>
          </a:prstGeom>
          <a:noFill/>
        </p:spPr>
        <p:txBody>
          <a:bodyPr wrap="square" rtlCol="0">
            <a:spAutoFit/>
          </a:bodyPr>
          <a:lstStyle/>
          <a:p>
            <a:r>
              <a:rPr lang="en-US" sz="1100" dirty="0" smtClean="0"/>
              <a:t>no</a:t>
            </a:r>
            <a:endParaRPr lang="en-US" sz="1100" dirty="0"/>
          </a:p>
        </p:txBody>
      </p:sp>
      <p:grpSp>
        <p:nvGrpSpPr>
          <p:cNvPr id="98" name="Group 97"/>
          <p:cNvGrpSpPr/>
          <p:nvPr/>
        </p:nvGrpSpPr>
        <p:grpSpPr>
          <a:xfrm>
            <a:off x="2016493" y="2460776"/>
            <a:ext cx="1525237" cy="430888"/>
            <a:chOff x="5569527" y="919479"/>
            <a:chExt cx="1525237" cy="430888"/>
          </a:xfrm>
        </p:grpSpPr>
        <p:sp>
          <p:nvSpPr>
            <p:cNvPr id="100" name="TextBox 99"/>
            <p:cNvSpPr txBox="1"/>
            <p:nvPr/>
          </p:nvSpPr>
          <p:spPr>
            <a:xfrm>
              <a:off x="5570764" y="919480"/>
              <a:ext cx="1524000" cy="430887"/>
            </a:xfrm>
            <a:prstGeom prst="rect">
              <a:avLst/>
            </a:prstGeom>
            <a:noFill/>
          </p:spPr>
          <p:txBody>
            <a:bodyPr wrap="square" rtlCol="0">
              <a:spAutoFit/>
            </a:bodyPr>
            <a:lstStyle/>
            <a:p>
              <a:pPr algn="ctr"/>
              <a:r>
                <a:rPr lang="en-US" sz="1100" dirty="0" smtClean="0"/>
                <a:t>EDIT BASELINE INFORMATION</a:t>
              </a:r>
              <a:endParaRPr lang="en-US" sz="1100" dirty="0"/>
            </a:p>
          </p:txBody>
        </p:sp>
        <p:sp>
          <p:nvSpPr>
            <p:cNvPr id="102" name="Rounded Rectangle 101"/>
            <p:cNvSpPr/>
            <p:nvPr/>
          </p:nvSpPr>
          <p:spPr>
            <a:xfrm>
              <a:off x="5569527" y="919479"/>
              <a:ext cx="1524000" cy="43088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Elbow Connector 34"/>
          <p:cNvCxnSpPr>
            <a:stCxn id="190" idx="4"/>
            <a:endCxn id="100" idx="0"/>
          </p:cNvCxnSpPr>
          <p:nvPr/>
        </p:nvCxnSpPr>
        <p:spPr>
          <a:xfrm rot="5400000">
            <a:off x="3443425" y="1458850"/>
            <a:ext cx="338232" cy="1665622"/>
          </a:xfrm>
          <a:prstGeom prst="bentConnector3">
            <a:avLst>
              <a:gd name="adj1" fmla="val 630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2" idx="1"/>
            <a:endCxn id="19" idx="3"/>
          </p:cNvCxnSpPr>
          <p:nvPr/>
        </p:nvCxnSpPr>
        <p:spPr>
          <a:xfrm flipH="1">
            <a:off x="1704975" y="2676220"/>
            <a:ext cx="31151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80975" y="104775"/>
            <a:ext cx="4819650" cy="369332"/>
          </a:xfrm>
          <a:prstGeom prst="rect">
            <a:avLst/>
          </a:prstGeom>
          <a:noFill/>
        </p:spPr>
        <p:txBody>
          <a:bodyPr wrap="square" rtlCol="0">
            <a:spAutoFit/>
          </a:bodyPr>
          <a:lstStyle/>
          <a:p>
            <a:r>
              <a:rPr lang="en-US" b="1" u="sng" dirty="0" smtClean="0"/>
              <a:t>ORGANIZATION OF FORMS</a:t>
            </a:r>
            <a:endParaRPr lang="en-US" b="1" u="sng" dirty="0"/>
          </a:p>
        </p:txBody>
      </p:sp>
      <p:cxnSp>
        <p:nvCxnSpPr>
          <p:cNvPr id="87" name="Elbow Connector 86"/>
          <p:cNvCxnSpPr/>
          <p:nvPr/>
        </p:nvCxnSpPr>
        <p:spPr>
          <a:xfrm>
            <a:off x="5210815" y="5666626"/>
            <a:ext cx="496763" cy="556777"/>
          </a:xfrm>
          <a:prstGeom prst="bentConnector2">
            <a:avLst/>
          </a:prstGeom>
          <a:ln w="9525" cmpd="sng">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88" idx="3"/>
            <a:endCxn id="24" idx="1"/>
          </p:cNvCxnSpPr>
          <p:nvPr/>
        </p:nvCxnSpPr>
        <p:spPr>
          <a:xfrm>
            <a:off x="5207351" y="6368976"/>
            <a:ext cx="2970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9" idx="2"/>
          </p:cNvCxnSpPr>
          <p:nvPr/>
        </p:nvCxnSpPr>
        <p:spPr>
          <a:xfrm>
            <a:off x="6090367" y="2816514"/>
            <a:ext cx="0" cy="3406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604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Describe clinical features of drug-resistant TB </a:t>
            </a:r>
            <a:br>
              <a:rPr lang="en-US" dirty="0" smtClean="0"/>
            </a:br>
            <a:r>
              <a:rPr lang="en-US" dirty="0" smtClean="0"/>
              <a:t>in children</a:t>
            </a:r>
          </a:p>
          <a:p>
            <a:endParaRPr lang="en-US" dirty="0" smtClean="0"/>
          </a:p>
          <a:p>
            <a:r>
              <a:rPr lang="en-US" dirty="0" smtClean="0"/>
              <a:t>Describe treatment, response, and outcomes</a:t>
            </a:r>
          </a:p>
          <a:p>
            <a:pPr lvl="1"/>
            <a:endParaRPr lang="en-US" dirty="0"/>
          </a:p>
          <a:p>
            <a:r>
              <a:rPr lang="en-US" dirty="0" smtClean="0"/>
              <a:t>Determine factors associated with early response to treatment and good final outcomes</a:t>
            </a:r>
          </a:p>
        </p:txBody>
      </p:sp>
    </p:spTree>
    <p:extLst>
      <p:ext uri="{BB962C8B-B14F-4D97-AF65-F5344CB8AC3E}">
        <p14:creationId xmlns:p14="http://schemas.microsoft.com/office/powerpoint/2010/main" val="392889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191962" y="301704"/>
            <a:ext cx="8682554" cy="6186310"/>
          </a:xfrm>
          <a:prstGeom prst="rect">
            <a:avLst/>
          </a:prstGeom>
          <a:noFill/>
        </p:spPr>
        <p:txBody>
          <a:bodyPr wrap="square" rtlCol="0">
            <a:spAutoFit/>
          </a:bodyPr>
          <a:lstStyle/>
          <a:p>
            <a:pPr lvl="1" indent="-457200"/>
            <a:r>
              <a:rPr lang="en-US" b="1" dirty="0" smtClean="0"/>
              <a:t>Instruction for users: </a:t>
            </a:r>
          </a:p>
          <a:p>
            <a:pPr lvl="1" indent="-457200"/>
            <a:endParaRPr lang="en-US" b="1" dirty="0" smtClean="0"/>
          </a:p>
          <a:p>
            <a:pPr lvl="1" indent="-457200"/>
            <a:r>
              <a:rPr lang="en-US" b="1" dirty="0" smtClean="0"/>
              <a:t>	</a:t>
            </a:r>
            <a:r>
              <a:rPr lang="en-US" dirty="0" smtClean="0"/>
              <a:t>Each time a child is started on TB treatment, apply the Checklist (on next slide) to determine if the child is a DR-TB suspect.  If any items apply, enter the child into the system.</a:t>
            </a:r>
          </a:p>
          <a:p>
            <a:pPr lvl="1" indent="-457200"/>
            <a:endParaRPr lang="en-US" dirty="0"/>
          </a:p>
          <a:p>
            <a:pPr lvl="1" indent="-457200"/>
            <a:r>
              <a:rPr lang="en-US" dirty="0" smtClean="0"/>
              <a:t>	Each time a child is switched to a second-line regimen because of a DST result showing resistance or </a:t>
            </a:r>
            <a:r>
              <a:rPr lang="en-US" dirty="0"/>
              <a:t>failure of a first-line </a:t>
            </a:r>
            <a:r>
              <a:rPr lang="en-US" dirty="0" smtClean="0"/>
              <a:t>regimen, enter the child into the system.</a:t>
            </a:r>
            <a:endParaRPr lang="en-US" dirty="0"/>
          </a:p>
          <a:p>
            <a:pPr lvl="1" indent="-457200"/>
            <a:endParaRPr lang="en-US" dirty="0"/>
          </a:p>
          <a:p>
            <a:pPr lvl="1" indent="-457200"/>
            <a:r>
              <a:rPr lang="en-US" dirty="0"/>
              <a:t>	</a:t>
            </a:r>
            <a:r>
              <a:rPr lang="en-US" dirty="0" smtClean="0"/>
              <a:t>Once a child is entered into the system, you will be prompted to enter information about that child’s diagnosis.  Enter as much information as is known.  You will be able to edit these forms at a later time by selecting “Update Patient” and “Edit baseline information.”</a:t>
            </a:r>
          </a:p>
          <a:p>
            <a:pPr lvl="1" indent="-457200"/>
            <a:endParaRPr lang="en-US" dirty="0"/>
          </a:p>
          <a:p>
            <a:pPr lvl="1" indent="-457200"/>
            <a:r>
              <a:rPr lang="en-US" dirty="0" smtClean="0"/>
              <a:t>	Enter new regimen every time regimen is changed by selecting “Update Patient” and “Update regimen.”</a:t>
            </a:r>
          </a:p>
          <a:p>
            <a:pPr lvl="1" indent="-457200"/>
            <a:endParaRPr lang="en-US" dirty="0"/>
          </a:p>
          <a:p>
            <a:pPr lvl="1" indent="-457200"/>
            <a:r>
              <a:rPr lang="en-US" dirty="0"/>
              <a:t>	</a:t>
            </a:r>
            <a:r>
              <a:rPr lang="en-US" dirty="0" smtClean="0"/>
              <a:t>You will be prompted to enter outcomes every time a regimen is updated and every 2 months, but it is possible for you to enter outcomes at any time.</a:t>
            </a:r>
            <a:endParaRPr lang="en-US" dirty="0"/>
          </a:p>
          <a:p>
            <a:pPr lvl="1" indent="-457200"/>
            <a:endParaRPr lang="en-US" dirty="0" smtClean="0"/>
          </a:p>
          <a:p>
            <a:pPr lvl="1" indent="-457200"/>
            <a:r>
              <a:rPr lang="en-US" dirty="0"/>
              <a:t>	</a:t>
            </a:r>
            <a:r>
              <a:rPr lang="en-US" dirty="0" smtClean="0"/>
              <a:t>Although users will enter personal identifiers, these identifiers will not appear in reports or be transferred for data analysis.</a:t>
            </a:r>
          </a:p>
        </p:txBody>
      </p:sp>
    </p:spTree>
    <p:extLst>
      <p:ext uri="{BB962C8B-B14F-4D97-AF65-F5344CB8AC3E}">
        <p14:creationId xmlns:p14="http://schemas.microsoft.com/office/powerpoint/2010/main" val="1681773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09750"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 name="TextBox 2"/>
          <p:cNvSpPr txBox="1"/>
          <p:nvPr/>
        </p:nvSpPr>
        <p:spPr>
          <a:xfrm>
            <a:off x="1809750" y="2587109"/>
            <a:ext cx="2038349" cy="369332"/>
          </a:xfrm>
          <a:prstGeom prst="rect">
            <a:avLst/>
          </a:prstGeom>
          <a:noFill/>
        </p:spPr>
        <p:txBody>
          <a:bodyPr wrap="square" rtlCol="0">
            <a:spAutoFit/>
          </a:bodyPr>
          <a:lstStyle/>
          <a:p>
            <a:pPr algn="ctr"/>
            <a:r>
              <a:rPr lang="en-US" b="1" dirty="0" smtClean="0">
                <a:solidFill>
                  <a:schemeClr val="bg1"/>
                </a:solidFill>
              </a:rPr>
              <a:t>Enter new patient</a:t>
            </a:r>
            <a:endParaRPr lang="en-US" b="1" dirty="0">
              <a:solidFill>
                <a:schemeClr val="bg1"/>
              </a:solidFill>
            </a:endParaRPr>
          </a:p>
        </p:txBody>
      </p:sp>
      <p:sp>
        <p:nvSpPr>
          <p:cNvPr id="4" name="Rounded Rectangle 3"/>
          <p:cNvSpPr/>
          <p:nvPr/>
        </p:nvSpPr>
        <p:spPr>
          <a:xfrm>
            <a:off x="5276850"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5276850" y="2587109"/>
            <a:ext cx="2038349" cy="369332"/>
          </a:xfrm>
          <a:prstGeom prst="rect">
            <a:avLst/>
          </a:prstGeom>
          <a:noFill/>
        </p:spPr>
        <p:txBody>
          <a:bodyPr wrap="square" rtlCol="0">
            <a:spAutoFit/>
          </a:bodyPr>
          <a:lstStyle/>
          <a:p>
            <a:pPr algn="ctr"/>
            <a:r>
              <a:rPr lang="en-US" b="1" dirty="0" smtClean="0">
                <a:solidFill>
                  <a:schemeClr val="bg1"/>
                </a:solidFill>
              </a:rPr>
              <a:t>Update patient</a:t>
            </a:r>
            <a:endParaRPr lang="en-US" b="1" dirty="0">
              <a:solidFill>
                <a:schemeClr val="bg1"/>
              </a:solidFill>
            </a:endParaRPr>
          </a:p>
        </p:txBody>
      </p:sp>
      <p:sp>
        <p:nvSpPr>
          <p:cNvPr id="6" name="TextBox 5"/>
          <p:cNvSpPr txBox="1"/>
          <p:nvPr/>
        </p:nvSpPr>
        <p:spPr>
          <a:xfrm>
            <a:off x="1676398" y="3635454"/>
            <a:ext cx="2305051" cy="369332"/>
          </a:xfrm>
          <a:prstGeom prst="rect">
            <a:avLst/>
          </a:prstGeom>
          <a:noFill/>
        </p:spPr>
        <p:txBody>
          <a:bodyPr wrap="square" rtlCol="0">
            <a:spAutoFit/>
          </a:bodyPr>
          <a:lstStyle/>
          <a:p>
            <a:pPr algn="ctr"/>
            <a:r>
              <a:rPr lang="en-US" b="1" i="1" dirty="0" smtClean="0">
                <a:solidFill>
                  <a:srgbClr val="0000FF"/>
                </a:solidFill>
              </a:rPr>
              <a:t>Go to next slide</a:t>
            </a:r>
            <a:endParaRPr lang="en-US" b="1" i="1" dirty="0">
              <a:solidFill>
                <a:srgbClr val="0000FF"/>
              </a:solidFill>
            </a:endParaRPr>
          </a:p>
        </p:txBody>
      </p:sp>
      <p:sp>
        <p:nvSpPr>
          <p:cNvPr id="7" name="TextBox 6"/>
          <p:cNvSpPr txBox="1"/>
          <p:nvPr/>
        </p:nvSpPr>
        <p:spPr>
          <a:xfrm>
            <a:off x="5210173" y="3635454"/>
            <a:ext cx="2305051" cy="369332"/>
          </a:xfrm>
          <a:prstGeom prst="rect">
            <a:avLst/>
          </a:prstGeom>
          <a:noFill/>
        </p:spPr>
        <p:txBody>
          <a:bodyPr wrap="square" rtlCol="0">
            <a:spAutoFit/>
          </a:bodyPr>
          <a:lstStyle/>
          <a:p>
            <a:pPr algn="ctr"/>
            <a:r>
              <a:rPr lang="en-US" b="1" i="1" dirty="0" smtClean="0">
                <a:solidFill>
                  <a:srgbClr val="0000FF"/>
                </a:solidFill>
              </a:rPr>
              <a:t>Go to Slide 15</a:t>
            </a:r>
            <a:endParaRPr lang="en-US" b="1" i="1" dirty="0">
              <a:solidFill>
                <a:srgbClr val="0000FF"/>
              </a:solidFill>
            </a:endParaRPr>
          </a:p>
        </p:txBody>
      </p:sp>
      <p:sp>
        <p:nvSpPr>
          <p:cNvPr id="8" name="Down Arrow 7"/>
          <p:cNvSpPr/>
          <p:nvPr/>
        </p:nvSpPr>
        <p:spPr>
          <a:xfrm>
            <a:off x="2690810" y="3206709"/>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224584" y="3206709"/>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985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391026" cy="369332"/>
          </a:xfrm>
          <a:prstGeom prst="rect">
            <a:avLst/>
          </a:prstGeom>
          <a:noFill/>
        </p:spPr>
        <p:txBody>
          <a:bodyPr wrap="square" rtlCol="0">
            <a:spAutoFit/>
          </a:bodyPr>
          <a:lstStyle/>
          <a:p>
            <a:r>
              <a:rPr lang="en-US" b="1" u="sng" dirty="0" smtClean="0"/>
              <a:t>1: IDENTIFYING INFORMATION</a:t>
            </a:r>
            <a:endParaRPr lang="en-US" b="1" u="sng" dirty="0"/>
          </a:p>
        </p:txBody>
      </p:sp>
      <p:sp>
        <p:nvSpPr>
          <p:cNvPr id="3" name="TextBox 2"/>
          <p:cNvSpPr txBox="1"/>
          <p:nvPr/>
        </p:nvSpPr>
        <p:spPr>
          <a:xfrm>
            <a:off x="466725" y="678418"/>
            <a:ext cx="2762250" cy="369332"/>
          </a:xfrm>
          <a:prstGeom prst="rect">
            <a:avLst/>
          </a:prstGeom>
          <a:noFill/>
        </p:spPr>
        <p:txBody>
          <a:bodyPr wrap="square" rtlCol="0">
            <a:spAutoFit/>
          </a:bodyPr>
          <a:lstStyle/>
          <a:p>
            <a:r>
              <a:rPr lang="en-US" b="1" dirty="0" smtClean="0"/>
              <a:t>Last (family) name:</a:t>
            </a:r>
            <a:endParaRPr lang="en-US" b="1" dirty="0"/>
          </a:p>
        </p:txBody>
      </p:sp>
      <p:sp>
        <p:nvSpPr>
          <p:cNvPr id="4" name="TextBox 3"/>
          <p:cNvSpPr txBox="1"/>
          <p:nvPr/>
        </p:nvSpPr>
        <p:spPr>
          <a:xfrm>
            <a:off x="466725" y="2672834"/>
            <a:ext cx="2762250" cy="369332"/>
          </a:xfrm>
          <a:prstGeom prst="rect">
            <a:avLst/>
          </a:prstGeom>
          <a:noFill/>
        </p:spPr>
        <p:txBody>
          <a:bodyPr wrap="square" rtlCol="0">
            <a:spAutoFit/>
          </a:bodyPr>
          <a:lstStyle/>
          <a:p>
            <a:r>
              <a:rPr lang="en-US" b="1" dirty="0" smtClean="0"/>
              <a:t>Date of birth:</a:t>
            </a:r>
            <a:endParaRPr lang="en-US" b="1" dirty="0"/>
          </a:p>
        </p:txBody>
      </p:sp>
      <p:sp>
        <p:nvSpPr>
          <p:cNvPr id="5" name="TextBox 4"/>
          <p:cNvSpPr txBox="1"/>
          <p:nvPr/>
        </p:nvSpPr>
        <p:spPr>
          <a:xfrm>
            <a:off x="466725" y="3598783"/>
            <a:ext cx="757237" cy="369332"/>
          </a:xfrm>
          <a:prstGeom prst="rect">
            <a:avLst/>
          </a:prstGeom>
          <a:noFill/>
        </p:spPr>
        <p:txBody>
          <a:bodyPr wrap="square" rtlCol="0">
            <a:spAutoFit/>
          </a:bodyPr>
          <a:lstStyle/>
          <a:p>
            <a:r>
              <a:rPr lang="en-US" b="1" dirty="0" smtClean="0"/>
              <a:t>Sex:</a:t>
            </a:r>
            <a:endParaRPr lang="en-US" b="1" dirty="0"/>
          </a:p>
        </p:txBody>
      </p:sp>
      <p:sp>
        <p:nvSpPr>
          <p:cNvPr id="6" name="Rectangle 5"/>
          <p:cNvSpPr/>
          <p:nvPr/>
        </p:nvSpPr>
        <p:spPr>
          <a:xfrm>
            <a:off x="2519937"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9937" y="2667000"/>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23963" y="368629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07807" y="3593068"/>
            <a:ext cx="813436" cy="369332"/>
          </a:xfrm>
          <a:prstGeom prst="rect">
            <a:avLst/>
          </a:prstGeom>
          <a:noFill/>
        </p:spPr>
        <p:txBody>
          <a:bodyPr wrap="square" rtlCol="0">
            <a:spAutoFit/>
          </a:bodyPr>
          <a:lstStyle/>
          <a:p>
            <a:r>
              <a:rPr lang="en-US" dirty="0" smtClean="0"/>
              <a:t>Male</a:t>
            </a:r>
            <a:endParaRPr lang="en-US" dirty="0"/>
          </a:p>
        </p:txBody>
      </p:sp>
      <p:sp>
        <p:nvSpPr>
          <p:cNvPr id="10" name="TextBox 9"/>
          <p:cNvSpPr txBox="1"/>
          <p:nvPr/>
        </p:nvSpPr>
        <p:spPr>
          <a:xfrm>
            <a:off x="1507807" y="4040743"/>
            <a:ext cx="1184911" cy="369332"/>
          </a:xfrm>
          <a:prstGeom prst="rect">
            <a:avLst/>
          </a:prstGeom>
          <a:noFill/>
        </p:spPr>
        <p:txBody>
          <a:bodyPr wrap="square" rtlCol="0">
            <a:spAutoFit/>
          </a:bodyPr>
          <a:lstStyle/>
          <a:p>
            <a:r>
              <a:rPr lang="en-US" dirty="0" smtClean="0"/>
              <a:t>Female</a:t>
            </a:r>
            <a:endParaRPr lang="en-US" dirty="0"/>
          </a:p>
        </p:txBody>
      </p:sp>
      <p:sp>
        <p:nvSpPr>
          <p:cNvPr id="11" name="Rectangle 10"/>
          <p:cNvSpPr/>
          <p:nvPr/>
        </p:nvSpPr>
        <p:spPr>
          <a:xfrm>
            <a:off x="1223963" y="41339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725" y="1218426"/>
            <a:ext cx="2762250" cy="369332"/>
          </a:xfrm>
          <a:prstGeom prst="rect">
            <a:avLst/>
          </a:prstGeom>
          <a:noFill/>
        </p:spPr>
        <p:txBody>
          <a:bodyPr wrap="square" rtlCol="0">
            <a:spAutoFit/>
          </a:bodyPr>
          <a:lstStyle/>
          <a:p>
            <a:r>
              <a:rPr lang="en-US" b="1" dirty="0" smtClean="0"/>
              <a:t>First name:</a:t>
            </a:r>
            <a:endParaRPr lang="en-US" b="1" dirty="0"/>
          </a:p>
        </p:txBody>
      </p:sp>
      <p:sp>
        <p:nvSpPr>
          <p:cNvPr id="16" name="Rectangle 15"/>
          <p:cNvSpPr/>
          <p:nvPr/>
        </p:nvSpPr>
        <p:spPr>
          <a:xfrm>
            <a:off x="2519937" y="1218426"/>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6725" y="1758434"/>
            <a:ext cx="2762250" cy="369332"/>
          </a:xfrm>
          <a:prstGeom prst="rect">
            <a:avLst/>
          </a:prstGeom>
          <a:noFill/>
        </p:spPr>
        <p:txBody>
          <a:bodyPr wrap="square" rtlCol="0">
            <a:spAutoFit/>
          </a:bodyPr>
          <a:lstStyle/>
          <a:p>
            <a:r>
              <a:rPr lang="en-US" b="1" dirty="0" smtClean="0"/>
              <a:t>Middle name:</a:t>
            </a:r>
            <a:endParaRPr lang="en-US" b="1" dirty="0"/>
          </a:p>
        </p:txBody>
      </p:sp>
      <p:sp>
        <p:nvSpPr>
          <p:cNvPr id="18" name="Rectangle 17"/>
          <p:cNvSpPr/>
          <p:nvPr/>
        </p:nvSpPr>
        <p:spPr>
          <a:xfrm>
            <a:off x="2519937" y="1758434"/>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772275" y="678418"/>
            <a:ext cx="2171698" cy="369332"/>
          </a:xfrm>
          <a:prstGeom prst="rect">
            <a:avLst/>
          </a:prstGeom>
          <a:noFill/>
        </p:spPr>
        <p:txBody>
          <a:bodyPr wrap="square" rtlCol="0">
            <a:spAutoFit/>
          </a:bodyPr>
          <a:lstStyle/>
          <a:p>
            <a:r>
              <a:rPr lang="en-US" b="1" i="1" dirty="0" smtClean="0">
                <a:solidFill>
                  <a:srgbClr val="0000FF"/>
                </a:solidFill>
              </a:rPr>
              <a:t>Automatically filled</a:t>
            </a:r>
            <a:endParaRPr lang="en-US" b="1" i="1" dirty="0">
              <a:solidFill>
                <a:srgbClr val="0000FF"/>
              </a:solidFill>
            </a:endParaRPr>
          </a:p>
        </p:txBody>
      </p:sp>
      <p:sp>
        <p:nvSpPr>
          <p:cNvPr id="20" name="TextBox 19"/>
          <p:cNvSpPr txBox="1"/>
          <p:nvPr/>
        </p:nvSpPr>
        <p:spPr>
          <a:xfrm>
            <a:off x="5391150" y="678418"/>
            <a:ext cx="2762250" cy="369332"/>
          </a:xfrm>
          <a:prstGeom prst="rect">
            <a:avLst/>
          </a:prstGeom>
          <a:noFill/>
        </p:spPr>
        <p:txBody>
          <a:bodyPr wrap="square" rtlCol="0">
            <a:spAutoFit/>
          </a:bodyPr>
          <a:lstStyle/>
          <a:p>
            <a:r>
              <a:rPr lang="en-US" b="1" dirty="0" smtClean="0"/>
              <a:t>Record date:</a:t>
            </a:r>
            <a:endParaRPr lang="en-US" b="1" dirty="0"/>
          </a:p>
        </p:txBody>
      </p:sp>
      <p:sp>
        <p:nvSpPr>
          <p:cNvPr id="22" name="TextBox 21"/>
          <p:cNvSpPr txBox="1"/>
          <p:nvPr/>
        </p:nvSpPr>
        <p:spPr>
          <a:xfrm>
            <a:off x="521019" y="5972859"/>
            <a:ext cx="5370715" cy="646331"/>
          </a:xfrm>
          <a:prstGeom prst="rect">
            <a:avLst/>
          </a:prstGeom>
          <a:noFill/>
        </p:spPr>
        <p:txBody>
          <a:bodyPr wrap="square" rtlCol="0">
            <a:spAutoFit/>
          </a:bodyPr>
          <a:lstStyle/>
          <a:p>
            <a:r>
              <a:rPr lang="en-US" b="1" i="1" dirty="0" smtClean="0">
                <a:solidFill>
                  <a:srgbClr val="0000FF"/>
                </a:solidFill>
              </a:rPr>
              <a:t>Name and date formats will be adjusted according to local convention at each site</a:t>
            </a:r>
            <a:endParaRPr lang="en-US" b="1" i="1" dirty="0">
              <a:solidFill>
                <a:srgbClr val="0000FF"/>
              </a:solidFill>
            </a:endParaRPr>
          </a:p>
        </p:txBody>
      </p:sp>
      <p:sp>
        <p:nvSpPr>
          <p:cNvPr id="24" name="Rounded Rectangle 23"/>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5" name="TextBox 24"/>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23" name="TextBox 22"/>
          <p:cNvSpPr txBox="1"/>
          <p:nvPr/>
        </p:nvSpPr>
        <p:spPr>
          <a:xfrm>
            <a:off x="466725" y="4789413"/>
            <a:ext cx="3382175" cy="369332"/>
          </a:xfrm>
          <a:prstGeom prst="rect">
            <a:avLst/>
          </a:prstGeom>
          <a:noFill/>
        </p:spPr>
        <p:txBody>
          <a:bodyPr wrap="square" rtlCol="0">
            <a:spAutoFit/>
          </a:bodyPr>
          <a:lstStyle/>
          <a:p>
            <a:r>
              <a:rPr lang="en-US" b="1" dirty="0" smtClean="0"/>
              <a:t>Local record number </a:t>
            </a:r>
            <a:r>
              <a:rPr lang="en-US" i="1" dirty="0" smtClean="0"/>
              <a:t>(optional)</a:t>
            </a:r>
            <a:r>
              <a:rPr lang="en-US" b="1" dirty="0" smtClean="0"/>
              <a:t>:</a:t>
            </a:r>
            <a:endParaRPr lang="en-US" b="1" dirty="0"/>
          </a:p>
        </p:txBody>
      </p:sp>
      <p:sp>
        <p:nvSpPr>
          <p:cNvPr id="26" name="Rectangle 25"/>
          <p:cNvSpPr/>
          <p:nvPr/>
        </p:nvSpPr>
        <p:spPr>
          <a:xfrm>
            <a:off x="3794576" y="4783579"/>
            <a:ext cx="173355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05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4" y="104775"/>
            <a:ext cx="6429145" cy="369332"/>
          </a:xfrm>
          <a:prstGeom prst="rect">
            <a:avLst/>
          </a:prstGeom>
          <a:noFill/>
        </p:spPr>
        <p:txBody>
          <a:bodyPr wrap="square" rtlCol="0">
            <a:spAutoFit/>
          </a:bodyPr>
          <a:lstStyle/>
          <a:p>
            <a:r>
              <a:rPr lang="en-US" b="1" u="sng" dirty="0" smtClean="0"/>
              <a:t>2: CHECKLIST FOR DRUG-RESISTANT TB</a:t>
            </a:r>
            <a:endParaRPr lang="en-US" b="1" u="sng" dirty="0"/>
          </a:p>
        </p:txBody>
      </p:sp>
      <p:sp>
        <p:nvSpPr>
          <p:cNvPr id="9" name="Rectangle 8"/>
          <p:cNvSpPr/>
          <p:nvPr/>
        </p:nvSpPr>
        <p:spPr>
          <a:xfrm>
            <a:off x="461962" y="12367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5805" y="1143543"/>
            <a:ext cx="4997769" cy="369332"/>
          </a:xfrm>
          <a:prstGeom prst="rect">
            <a:avLst/>
          </a:prstGeom>
          <a:noFill/>
        </p:spPr>
        <p:txBody>
          <a:bodyPr wrap="square" rtlCol="0">
            <a:spAutoFit/>
          </a:bodyPr>
          <a:lstStyle/>
          <a:p>
            <a:r>
              <a:rPr lang="en-US" dirty="0" smtClean="0"/>
              <a:t>Drug susceptibility test indicates drug resistance</a:t>
            </a:r>
            <a:endParaRPr lang="en-US" dirty="0"/>
          </a:p>
        </p:txBody>
      </p:sp>
      <p:sp>
        <p:nvSpPr>
          <p:cNvPr id="11" name="TextBox 10"/>
          <p:cNvSpPr txBox="1"/>
          <p:nvPr/>
        </p:nvSpPr>
        <p:spPr>
          <a:xfrm>
            <a:off x="745806" y="2545465"/>
            <a:ext cx="5997894" cy="369332"/>
          </a:xfrm>
          <a:prstGeom prst="rect">
            <a:avLst/>
          </a:prstGeom>
          <a:noFill/>
        </p:spPr>
        <p:txBody>
          <a:bodyPr wrap="square" rtlCol="0">
            <a:spAutoFit/>
          </a:bodyPr>
          <a:lstStyle/>
          <a:p>
            <a:r>
              <a:rPr lang="en-US" dirty="0" smtClean="0"/>
              <a:t>Contact with known drug-resistant case</a:t>
            </a:r>
            <a:endParaRPr lang="en-US" dirty="0"/>
          </a:p>
        </p:txBody>
      </p:sp>
      <p:sp>
        <p:nvSpPr>
          <p:cNvPr id="12" name="Rectangle 11"/>
          <p:cNvSpPr/>
          <p:nvPr/>
        </p:nvSpPr>
        <p:spPr>
          <a:xfrm>
            <a:off x="461962" y="193773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5805" y="1844504"/>
            <a:ext cx="5997894" cy="369332"/>
          </a:xfrm>
          <a:prstGeom prst="rect">
            <a:avLst/>
          </a:prstGeom>
          <a:noFill/>
        </p:spPr>
        <p:txBody>
          <a:bodyPr wrap="square" rtlCol="0">
            <a:spAutoFit/>
          </a:bodyPr>
          <a:lstStyle/>
          <a:p>
            <a:r>
              <a:rPr lang="en-US" dirty="0" smtClean="0"/>
              <a:t>Treatment failure with first-line drugs</a:t>
            </a:r>
            <a:endParaRPr lang="en-US" dirty="0"/>
          </a:p>
        </p:txBody>
      </p:sp>
      <p:sp>
        <p:nvSpPr>
          <p:cNvPr id="15" name="Rectangle 14"/>
          <p:cNvSpPr/>
          <p:nvPr/>
        </p:nvSpPr>
        <p:spPr>
          <a:xfrm>
            <a:off x="461961" y="263869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09636" y="394370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9636" y="484894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9636" y="439632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9636" y="53015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9636" y="620680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9636" y="57541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238248" y="4303101"/>
            <a:ext cx="5524499" cy="369332"/>
          </a:xfrm>
          <a:prstGeom prst="rect">
            <a:avLst/>
          </a:prstGeom>
          <a:noFill/>
        </p:spPr>
        <p:txBody>
          <a:bodyPr wrap="square" rtlCol="0">
            <a:spAutoFit/>
          </a:bodyPr>
          <a:lstStyle/>
          <a:p>
            <a:r>
              <a:rPr lang="en-US" dirty="0" smtClean="0"/>
              <a:t>Died during TB treatment</a:t>
            </a:r>
            <a:endParaRPr lang="en-US" dirty="0"/>
          </a:p>
        </p:txBody>
      </p:sp>
      <p:sp>
        <p:nvSpPr>
          <p:cNvPr id="25" name="TextBox 24"/>
          <p:cNvSpPr txBox="1"/>
          <p:nvPr/>
        </p:nvSpPr>
        <p:spPr>
          <a:xfrm>
            <a:off x="1238248" y="3850481"/>
            <a:ext cx="5524499" cy="369332"/>
          </a:xfrm>
          <a:prstGeom prst="rect">
            <a:avLst/>
          </a:prstGeom>
          <a:noFill/>
        </p:spPr>
        <p:txBody>
          <a:bodyPr wrap="square" rtlCol="0">
            <a:spAutoFit/>
          </a:bodyPr>
          <a:lstStyle/>
          <a:p>
            <a:r>
              <a:rPr lang="en-US" dirty="0" smtClean="0"/>
              <a:t>Treatment failure</a:t>
            </a:r>
            <a:endParaRPr lang="en-US" dirty="0"/>
          </a:p>
        </p:txBody>
      </p:sp>
      <p:sp>
        <p:nvSpPr>
          <p:cNvPr id="26" name="TextBox 25"/>
          <p:cNvSpPr txBox="1"/>
          <p:nvPr/>
        </p:nvSpPr>
        <p:spPr>
          <a:xfrm>
            <a:off x="1238248" y="4755721"/>
            <a:ext cx="5524499" cy="369332"/>
          </a:xfrm>
          <a:prstGeom prst="rect">
            <a:avLst/>
          </a:prstGeom>
          <a:noFill/>
        </p:spPr>
        <p:txBody>
          <a:bodyPr wrap="square" rtlCol="0">
            <a:spAutoFit/>
          </a:bodyPr>
          <a:lstStyle/>
          <a:p>
            <a:r>
              <a:rPr lang="en-US" dirty="0" smtClean="0"/>
              <a:t>Treatment default or non-adherence</a:t>
            </a:r>
            <a:endParaRPr lang="en-US" dirty="0"/>
          </a:p>
        </p:txBody>
      </p:sp>
      <p:sp>
        <p:nvSpPr>
          <p:cNvPr id="27" name="TextBox 26"/>
          <p:cNvSpPr txBox="1"/>
          <p:nvPr/>
        </p:nvSpPr>
        <p:spPr>
          <a:xfrm>
            <a:off x="1238248" y="5208341"/>
            <a:ext cx="5524499" cy="369332"/>
          </a:xfrm>
          <a:prstGeom prst="rect">
            <a:avLst/>
          </a:prstGeom>
          <a:noFill/>
        </p:spPr>
        <p:txBody>
          <a:bodyPr wrap="square" rtlCol="0">
            <a:spAutoFit/>
          </a:bodyPr>
          <a:lstStyle/>
          <a:p>
            <a:r>
              <a:rPr lang="en-US" dirty="0" smtClean="0"/>
              <a:t>Previous TB treatment</a:t>
            </a:r>
            <a:endParaRPr lang="en-US" dirty="0"/>
          </a:p>
        </p:txBody>
      </p:sp>
      <p:sp>
        <p:nvSpPr>
          <p:cNvPr id="28" name="TextBox 27"/>
          <p:cNvSpPr txBox="1"/>
          <p:nvPr/>
        </p:nvSpPr>
        <p:spPr>
          <a:xfrm>
            <a:off x="1238248" y="5660961"/>
            <a:ext cx="5524499" cy="369332"/>
          </a:xfrm>
          <a:prstGeom prst="rect">
            <a:avLst/>
          </a:prstGeom>
          <a:noFill/>
        </p:spPr>
        <p:txBody>
          <a:bodyPr wrap="square" rtlCol="0">
            <a:spAutoFit/>
          </a:bodyPr>
          <a:lstStyle/>
          <a:p>
            <a:r>
              <a:rPr lang="en-US" dirty="0" smtClean="0"/>
              <a:t>Exposure to a known drug-resistant case</a:t>
            </a:r>
            <a:endParaRPr lang="en-US" dirty="0"/>
          </a:p>
        </p:txBody>
      </p:sp>
      <p:sp>
        <p:nvSpPr>
          <p:cNvPr id="29" name="TextBox 28"/>
          <p:cNvSpPr txBox="1"/>
          <p:nvPr/>
        </p:nvSpPr>
        <p:spPr>
          <a:xfrm>
            <a:off x="1238248" y="6113582"/>
            <a:ext cx="5724527" cy="369332"/>
          </a:xfrm>
          <a:prstGeom prst="rect">
            <a:avLst/>
          </a:prstGeom>
          <a:noFill/>
        </p:spPr>
        <p:txBody>
          <a:bodyPr wrap="square" rtlCol="0">
            <a:spAutoFit/>
          </a:bodyPr>
          <a:lstStyle/>
          <a:p>
            <a:r>
              <a:rPr lang="en-US" dirty="0" smtClean="0"/>
              <a:t>Travel to an area with high prevalence of drug-resistant TB</a:t>
            </a:r>
            <a:endParaRPr lang="en-US" dirty="0"/>
          </a:p>
        </p:txBody>
      </p:sp>
      <p:sp>
        <p:nvSpPr>
          <p:cNvPr id="30" name="TextBox 29"/>
          <p:cNvSpPr txBox="1"/>
          <p:nvPr/>
        </p:nvSpPr>
        <p:spPr>
          <a:xfrm>
            <a:off x="5434012" y="1706004"/>
            <a:ext cx="3057525" cy="646331"/>
          </a:xfrm>
          <a:prstGeom prst="rect">
            <a:avLst/>
          </a:prstGeom>
          <a:noFill/>
        </p:spPr>
        <p:txBody>
          <a:bodyPr wrap="square" rtlCol="0">
            <a:spAutoFit/>
          </a:bodyPr>
          <a:lstStyle/>
          <a:p>
            <a:r>
              <a:rPr lang="en-US" b="1" i="1" dirty="0" smtClean="0">
                <a:solidFill>
                  <a:srgbClr val="0000FF"/>
                </a:solidFill>
              </a:rPr>
              <a:t>If this is checked, </a:t>
            </a:r>
          </a:p>
          <a:p>
            <a:r>
              <a:rPr lang="en-US" b="1" i="1" dirty="0" smtClean="0">
                <a:solidFill>
                  <a:srgbClr val="0000FF"/>
                </a:solidFill>
              </a:rPr>
              <a:t>form 2B should pop up</a:t>
            </a:r>
            <a:endParaRPr lang="en-US" b="1" i="1" dirty="0">
              <a:solidFill>
                <a:srgbClr val="0000FF"/>
              </a:solidFill>
            </a:endParaRPr>
          </a:p>
        </p:txBody>
      </p:sp>
      <p:sp>
        <p:nvSpPr>
          <p:cNvPr id="32" name="Right Arrow 31"/>
          <p:cNvSpPr/>
          <p:nvPr/>
        </p:nvSpPr>
        <p:spPr>
          <a:xfrm>
            <a:off x="4829175" y="1890105"/>
            <a:ext cx="476250" cy="27610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6" name="TextBox 35"/>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31" name="TextBox 30"/>
          <p:cNvSpPr txBox="1"/>
          <p:nvPr/>
        </p:nvSpPr>
        <p:spPr>
          <a:xfrm>
            <a:off x="5434011" y="2410269"/>
            <a:ext cx="3057525" cy="646331"/>
          </a:xfrm>
          <a:prstGeom prst="rect">
            <a:avLst/>
          </a:prstGeom>
          <a:noFill/>
        </p:spPr>
        <p:txBody>
          <a:bodyPr wrap="square" rtlCol="0">
            <a:spAutoFit/>
          </a:bodyPr>
          <a:lstStyle/>
          <a:p>
            <a:r>
              <a:rPr lang="en-US" b="1" i="1" dirty="0" smtClean="0">
                <a:solidFill>
                  <a:srgbClr val="0000FF"/>
                </a:solidFill>
              </a:rPr>
              <a:t>If this is checked, </a:t>
            </a:r>
          </a:p>
          <a:p>
            <a:r>
              <a:rPr lang="en-US" b="1" i="1" dirty="0" smtClean="0">
                <a:solidFill>
                  <a:srgbClr val="0000FF"/>
                </a:solidFill>
              </a:rPr>
              <a:t>form 2C should pop up</a:t>
            </a:r>
            <a:endParaRPr lang="en-US" b="1" i="1" dirty="0">
              <a:solidFill>
                <a:srgbClr val="0000FF"/>
              </a:solidFill>
            </a:endParaRPr>
          </a:p>
        </p:txBody>
      </p:sp>
      <p:sp>
        <p:nvSpPr>
          <p:cNvPr id="33" name="Right Arrow 32"/>
          <p:cNvSpPr/>
          <p:nvPr/>
        </p:nvSpPr>
        <p:spPr>
          <a:xfrm>
            <a:off x="4829174" y="2594370"/>
            <a:ext cx="476250" cy="27610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45806" y="3226675"/>
            <a:ext cx="6492276" cy="646331"/>
          </a:xfrm>
          <a:prstGeom prst="rect">
            <a:avLst/>
          </a:prstGeom>
          <a:noFill/>
        </p:spPr>
        <p:txBody>
          <a:bodyPr wrap="square" rtlCol="0">
            <a:spAutoFit/>
          </a:bodyPr>
          <a:lstStyle/>
          <a:p>
            <a:r>
              <a:rPr lang="en-US" u="sng" dirty="0" smtClean="0"/>
              <a:t>Source case</a:t>
            </a:r>
            <a:r>
              <a:rPr lang="en-US" dirty="0" smtClean="0"/>
              <a:t> had any of the following risk factors for drug resistance  </a:t>
            </a:r>
            <a:r>
              <a:rPr lang="en-US" i="1" dirty="0" smtClean="0"/>
              <a:t>(check all that apply)</a:t>
            </a:r>
            <a:endParaRPr lang="en-US" i="1" dirty="0"/>
          </a:p>
        </p:txBody>
      </p:sp>
      <p:sp>
        <p:nvSpPr>
          <p:cNvPr id="37" name="Rectangle 36"/>
          <p:cNvSpPr/>
          <p:nvPr/>
        </p:nvSpPr>
        <p:spPr>
          <a:xfrm>
            <a:off x="461962" y="33199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0974" y="667983"/>
            <a:ext cx="4997769" cy="369332"/>
          </a:xfrm>
          <a:prstGeom prst="rect">
            <a:avLst/>
          </a:prstGeom>
          <a:noFill/>
        </p:spPr>
        <p:txBody>
          <a:bodyPr wrap="square" rtlCol="0">
            <a:spAutoFit/>
          </a:bodyPr>
          <a:lstStyle/>
          <a:p>
            <a:r>
              <a:rPr lang="en-US" b="1" dirty="0" smtClean="0"/>
              <a:t>Check all that apply:</a:t>
            </a:r>
            <a:endParaRPr lang="en-US" b="1" dirty="0"/>
          </a:p>
        </p:txBody>
      </p:sp>
    </p:spTree>
    <p:extLst>
      <p:ext uri="{BB962C8B-B14F-4D97-AF65-F5344CB8AC3E}">
        <p14:creationId xmlns:p14="http://schemas.microsoft.com/office/powerpoint/2010/main" val="2454793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smtClean="0"/>
              <a:t>2B: PREVIOUS TREATMENT HISTORY</a:t>
            </a:r>
            <a:endParaRPr lang="en-US" b="1" u="sng" dirty="0"/>
          </a:p>
        </p:txBody>
      </p:sp>
      <p:sp>
        <p:nvSpPr>
          <p:cNvPr id="3" name="TextBox 2"/>
          <p:cNvSpPr txBox="1"/>
          <p:nvPr/>
        </p:nvSpPr>
        <p:spPr>
          <a:xfrm>
            <a:off x="466725" y="722722"/>
            <a:ext cx="3372500" cy="369332"/>
          </a:xfrm>
          <a:prstGeom prst="rect">
            <a:avLst/>
          </a:prstGeom>
          <a:noFill/>
        </p:spPr>
        <p:txBody>
          <a:bodyPr wrap="square" rtlCol="0">
            <a:spAutoFit/>
          </a:bodyPr>
          <a:lstStyle/>
          <a:p>
            <a:r>
              <a:rPr lang="en-US" b="1" dirty="0" smtClean="0"/>
              <a:t>Date first-line treatment started:</a:t>
            </a:r>
            <a:endParaRPr lang="en-US" b="1" dirty="0"/>
          </a:p>
        </p:txBody>
      </p:sp>
      <p:sp>
        <p:nvSpPr>
          <p:cNvPr id="4" name="Rectangle 3"/>
          <p:cNvSpPr/>
          <p:nvPr/>
        </p:nvSpPr>
        <p:spPr>
          <a:xfrm>
            <a:off x="3839225" y="722722"/>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6725" y="1248376"/>
            <a:ext cx="3475864" cy="369332"/>
          </a:xfrm>
          <a:prstGeom prst="rect">
            <a:avLst/>
          </a:prstGeom>
          <a:noFill/>
        </p:spPr>
        <p:txBody>
          <a:bodyPr wrap="square" rtlCol="0">
            <a:spAutoFit/>
          </a:bodyPr>
          <a:lstStyle/>
          <a:p>
            <a:r>
              <a:rPr lang="en-US" b="1" dirty="0" smtClean="0"/>
              <a:t>Date first-line treatment stopped:</a:t>
            </a:r>
            <a:endParaRPr lang="en-US" b="1" dirty="0"/>
          </a:p>
        </p:txBody>
      </p:sp>
      <p:sp>
        <p:nvSpPr>
          <p:cNvPr id="8" name="Rectangle 7"/>
          <p:cNvSpPr/>
          <p:nvPr/>
        </p:nvSpPr>
        <p:spPr>
          <a:xfrm>
            <a:off x="3839225" y="1248376"/>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28751"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0" name="TextBox 9"/>
          <p:cNvSpPr txBox="1"/>
          <p:nvPr/>
        </p:nvSpPr>
        <p:spPr>
          <a:xfrm>
            <a:off x="3257551"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1" name="TextBox 10"/>
          <p:cNvSpPr txBox="1"/>
          <p:nvPr/>
        </p:nvSpPr>
        <p:spPr>
          <a:xfrm>
            <a:off x="5076826"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2" name="TextBox 11"/>
          <p:cNvSpPr txBox="1"/>
          <p:nvPr/>
        </p:nvSpPr>
        <p:spPr>
          <a:xfrm>
            <a:off x="6915151"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3" name="TextBox 12"/>
          <p:cNvSpPr txBox="1"/>
          <p:nvPr/>
        </p:nvSpPr>
        <p:spPr>
          <a:xfrm>
            <a:off x="1428751"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4" name="TextBox 13"/>
          <p:cNvSpPr txBox="1"/>
          <p:nvPr/>
        </p:nvSpPr>
        <p:spPr>
          <a:xfrm>
            <a:off x="3257551"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5" name="TextBox 14"/>
          <p:cNvSpPr txBox="1"/>
          <p:nvPr/>
        </p:nvSpPr>
        <p:spPr>
          <a:xfrm>
            <a:off x="5076826"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6" name="TextBox 15"/>
          <p:cNvSpPr txBox="1"/>
          <p:nvPr/>
        </p:nvSpPr>
        <p:spPr>
          <a:xfrm>
            <a:off x="6915151"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7" name="TextBox 16"/>
          <p:cNvSpPr txBox="1"/>
          <p:nvPr/>
        </p:nvSpPr>
        <p:spPr>
          <a:xfrm>
            <a:off x="1428750"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8" name="TextBox 17"/>
          <p:cNvSpPr txBox="1"/>
          <p:nvPr/>
        </p:nvSpPr>
        <p:spPr>
          <a:xfrm>
            <a:off x="3257550"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9" name="TextBox 18"/>
          <p:cNvSpPr txBox="1"/>
          <p:nvPr/>
        </p:nvSpPr>
        <p:spPr>
          <a:xfrm>
            <a:off x="5076825"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0" name="TextBox 19"/>
          <p:cNvSpPr txBox="1"/>
          <p:nvPr/>
        </p:nvSpPr>
        <p:spPr>
          <a:xfrm>
            <a:off x="6915150"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1" name="TextBox 20"/>
          <p:cNvSpPr txBox="1"/>
          <p:nvPr/>
        </p:nvSpPr>
        <p:spPr>
          <a:xfrm>
            <a:off x="1428749"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2" name="TextBox 21"/>
          <p:cNvSpPr txBox="1"/>
          <p:nvPr/>
        </p:nvSpPr>
        <p:spPr>
          <a:xfrm>
            <a:off x="3257549"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3" name="TextBox 22"/>
          <p:cNvSpPr txBox="1"/>
          <p:nvPr/>
        </p:nvSpPr>
        <p:spPr>
          <a:xfrm>
            <a:off x="5076824"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4" name="TextBox 23"/>
          <p:cNvSpPr txBox="1"/>
          <p:nvPr/>
        </p:nvSpPr>
        <p:spPr>
          <a:xfrm>
            <a:off x="6915149"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5" name="TextBox 24"/>
          <p:cNvSpPr txBox="1"/>
          <p:nvPr/>
        </p:nvSpPr>
        <p:spPr>
          <a:xfrm>
            <a:off x="1428748"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6" name="TextBox 25"/>
          <p:cNvSpPr txBox="1"/>
          <p:nvPr/>
        </p:nvSpPr>
        <p:spPr>
          <a:xfrm>
            <a:off x="3257548"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7" name="TextBox 26"/>
          <p:cNvSpPr txBox="1"/>
          <p:nvPr/>
        </p:nvSpPr>
        <p:spPr>
          <a:xfrm>
            <a:off x="5076823"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8" name="TextBox 27"/>
          <p:cNvSpPr txBox="1"/>
          <p:nvPr/>
        </p:nvSpPr>
        <p:spPr>
          <a:xfrm>
            <a:off x="6915148"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9" name="TextBox 28"/>
          <p:cNvSpPr txBox="1"/>
          <p:nvPr/>
        </p:nvSpPr>
        <p:spPr>
          <a:xfrm>
            <a:off x="1428748" y="2279528"/>
            <a:ext cx="1314447" cy="369332"/>
          </a:xfrm>
          <a:prstGeom prst="rect">
            <a:avLst/>
          </a:prstGeom>
          <a:noFill/>
        </p:spPr>
        <p:txBody>
          <a:bodyPr wrap="square" rtlCol="0">
            <a:spAutoFit/>
          </a:bodyPr>
          <a:lstStyle/>
          <a:p>
            <a:pPr algn="ctr"/>
            <a:r>
              <a:rPr lang="en-US" b="1" dirty="0" smtClean="0"/>
              <a:t>Drug</a:t>
            </a:r>
            <a:endParaRPr lang="en-US" b="1" dirty="0"/>
          </a:p>
        </p:txBody>
      </p:sp>
      <p:sp>
        <p:nvSpPr>
          <p:cNvPr id="30" name="TextBox 29"/>
          <p:cNvSpPr txBox="1"/>
          <p:nvPr/>
        </p:nvSpPr>
        <p:spPr>
          <a:xfrm>
            <a:off x="3257548" y="2279528"/>
            <a:ext cx="1314447" cy="369332"/>
          </a:xfrm>
          <a:prstGeom prst="rect">
            <a:avLst/>
          </a:prstGeom>
          <a:noFill/>
        </p:spPr>
        <p:txBody>
          <a:bodyPr wrap="square" rtlCol="0">
            <a:spAutoFit/>
          </a:bodyPr>
          <a:lstStyle/>
          <a:p>
            <a:pPr algn="ctr"/>
            <a:r>
              <a:rPr lang="en-US" b="1" dirty="0" smtClean="0"/>
              <a:t>Dose</a:t>
            </a:r>
            <a:endParaRPr lang="en-US" b="1" dirty="0"/>
          </a:p>
        </p:txBody>
      </p:sp>
      <p:sp>
        <p:nvSpPr>
          <p:cNvPr id="31" name="TextBox 30"/>
          <p:cNvSpPr txBox="1"/>
          <p:nvPr/>
        </p:nvSpPr>
        <p:spPr>
          <a:xfrm>
            <a:off x="5076823" y="2279528"/>
            <a:ext cx="1314447" cy="369332"/>
          </a:xfrm>
          <a:prstGeom prst="rect">
            <a:avLst/>
          </a:prstGeom>
          <a:noFill/>
        </p:spPr>
        <p:txBody>
          <a:bodyPr wrap="square" rtlCol="0">
            <a:spAutoFit/>
          </a:bodyPr>
          <a:lstStyle/>
          <a:p>
            <a:pPr algn="ctr"/>
            <a:r>
              <a:rPr lang="en-US" b="1" dirty="0" smtClean="0"/>
              <a:t>Route</a:t>
            </a:r>
            <a:endParaRPr lang="en-US" b="1" dirty="0"/>
          </a:p>
        </p:txBody>
      </p:sp>
      <p:sp>
        <p:nvSpPr>
          <p:cNvPr id="32" name="TextBox 31"/>
          <p:cNvSpPr txBox="1"/>
          <p:nvPr/>
        </p:nvSpPr>
        <p:spPr>
          <a:xfrm>
            <a:off x="6915148" y="2279528"/>
            <a:ext cx="1314447" cy="369332"/>
          </a:xfrm>
          <a:prstGeom prst="rect">
            <a:avLst/>
          </a:prstGeom>
          <a:noFill/>
        </p:spPr>
        <p:txBody>
          <a:bodyPr wrap="square" rtlCol="0">
            <a:spAutoFit/>
          </a:bodyPr>
          <a:lstStyle/>
          <a:p>
            <a:pPr algn="ctr"/>
            <a:r>
              <a:rPr lang="en-US" b="1" dirty="0" smtClean="0"/>
              <a:t>Frequency</a:t>
            </a:r>
            <a:endParaRPr lang="en-US" b="1" dirty="0"/>
          </a:p>
        </p:txBody>
      </p:sp>
      <p:sp>
        <p:nvSpPr>
          <p:cNvPr id="33" name="TextBox 32"/>
          <p:cNvSpPr txBox="1"/>
          <p:nvPr/>
        </p:nvSpPr>
        <p:spPr>
          <a:xfrm>
            <a:off x="904875" y="2815071"/>
            <a:ext cx="361950" cy="369332"/>
          </a:xfrm>
          <a:prstGeom prst="rect">
            <a:avLst/>
          </a:prstGeom>
          <a:noFill/>
        </p:spPr>
        <p:txBody>
          <a:bodyPr wrap="square" rtlCol="0">
            <a:spAutoFit/>
          </a:bodyPr>
          <a:lstStyle/>
          <a:p>
            <a:r>
              <a:rPr lang="en-US" b="1" dirty="0" smtClean="0"/>
              <a:t>1.</a:t>
            </a:r>
            <a:endParaRPr lang="en-US" b="1" dirty="0"/>
          </a:p>
        </p:txBody>
      </p:sp>
      <p:sp>
        <p:nvSpPr>
          <p:cNvPr id="34" name="TextBox 33"/>
          <p:cNvSpPr txBox="1"/>
          <p:nvPr/>
        </p:nvSpPr>
        <p:spPr>
          <a:xfrm>
            <a:off x="904875" y="3311958"/>
            <a:ext cx="361950" cy="369332"/>
          </a:xfrm>
          <a:prstGeom prst="rect">
            <a:avLst/>
          </a:prstGeom>
          <a:noFill/>
        </p:spPr>
        <p:txBody>
          <a:bodyPr wrap="square" rtlCol="0">
            <a:spAutoFit/>
          </a:bodyPr>
          <a:lstStyle/>
          <a:p>
            <a:r>
              <a:rPr lang="en-US" b="1" dirty="0" smtClean="0"/>
              <a:t>2.</a:t>
            </a:r>
            <a:endParaRPr lang="en-US" b="1" dirty="0"/>
          </a:p>
        </p:txBody>
      </p:sp>
      <p:sp>
        <p:nvSpPr>
          <p:cNvPr id="35" name="TextBox 34"/>
          <p:cNvSpPr txBox="1"/>
          <p:nvPr/>
        </p:nvSpPr>
        <p:spPr>
          <a:xfrm>
            <a:off x="904875" y="3808845"/>
            <a:ext cx="361950" cy="369332"/>
          </a:xfrm>
          <a:prstGeom prst="rect">
            <a:avLst/>
          </a:prstGeom>
          <a:noFill/>
        </p:spPr>
        <p:txBody>
          <a:bodyPr wrap="square" rtlCol="0">
            <a:spAutoFit/>
          </a:bodyPr>
          <a:lstStyle/>
          <a:p>
            <a:r>
              <a:rPr lang="en-US" b="1" dirty="0" smtClean="0"/>
              <a:t>3.</a:t>
            </a:r>
            <a:endParaRPr lang="en-US" b="1" dirty="0"/>
          </a:p>
        </p:txBody>
      </p:sp>
      <p:sp>
        <p:nvSpPr>
          <p:cNvPr id="36" name="TextBox 35"/>
          <p:cNvSpPr txBox="1"/>
          <p:nvPr/>
        </p:nvSpPr>
        <p:spPr>
          <a:xfrm>
            <a:off x="904875" y="4305733"/>
            <a:ext cx="361950" cy="369332"/>
          </a:xfrm>
          <a:prstGeom prst="rect">
            <a:avLst/>
          </a:prstGeom>
          <a:noFill/>
        </p:spPr>
        <p:txBody>
          <a:bodyPr wrap="square" rtlCol="0">
            <a:spAutoFit/>
          </a:bodyPr>
          <a:lstStyle/>
          <a:p>
            <a:r>
              <a:rPr lang="en-US" b="1" dirty="0" smtClean="0"/>
              <a:t>4.</a:t>
            </a:r>
            <a:endParaRPr lang="en-US" b="1" dirty="0"/>
          </a:p>
        </p:txBody>
      </p:sp>
      <p:sp>
        <p:nvSpPr>
          <p:cNvPr id="37" name="TextBox 36"/>
          <p:cNvSpPr txBox="1"/>
          <p:nvPr/>
        </p:nvSpPr>
        <p:spPr>
          <a:xfrm>
            <a:off x="904875" y="4802621"/>
            <a:ext cx="361950" cy="369332"/>
          </a:xfrm>
          <a:prstGeom prst="rect">
            <a:avLst/>
          </a:prstGeom>
          <a:noFill/>
        </p:spPr>
        <p:txBody>
          <a:bodyPr wrap="square" rtlCol="0">
            <a:spAutoFit/>
          </a:bodyPr>
          <a:lstStyle/>
          <a:p>
            <a:r>
              <a:rPr lang="en-US" b="1" dirty="0" smtClean="0"/>
              <a:t>5.</a:t>
            </a:r>
            <a:endParaRPr lang="en-US" b="1" dirty="0"/>
          </a:p>
        </p:txBody>
      </p:sp>
      <p:sp>
        <p:nvSpPr>
          <p:cNvPr id="38" name="TextBox 37"/>
          <p:cNvSpPr txBox="1"/>
          <p:nvPr/>
        </p:nvSpPr>
        <p:spPr>
          <a:xfrm>
            <a:off x="466725" y="1943655"/>
            <a:ext cx="3372500" cy="369332"/>
          </a:xfrm>
          <a:prstGeom prst="rect">
            <a:avLst/>
          </a:prstGeom>
          <a:noFill/>
        </p:spPr>
        <p:txBody>
          <a:bodyPr wrap="square" rtlCol="0">
            <a:spAutoFit/>
          </a:bodyPr>
          <a:lstStyle/>
          <a:p>
            <a:r>
              <a:rPr lang="en-US" b="1" dirty="0" smtClean="0"/>
              <a:t>First-line regimen:</a:t>
            </a:r>
            <a:endParaRPr lang="en-US" b="1" dirty="0"/>
          </a:p>
        </p:txBody>
      </p:sp>
      <p:sp>
        <p:nvSpPr>
          <p:cNvPr id="39" name="Rectangle 38"/>
          <p:cNvSpPr/>
          <p:nvPr/>
        </p:nvSpPr>
        <p:spPr>
          <a:xfrm>
            <a:off x="324857" y="1943655"/>
            <a:ext cx="8505360" cy="343197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3727" y="61512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145318" y="61512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76169" y="61512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03314" y="6058962"/>
            <a:ext cx="607444" cy="338554"/>
          </a:xfrm>
          <a:prstGeom prst="rect">
            <a:avLst/>
          </a:prstGeom>
          <a:noFill/>
        </p:spPr>
        <p:txBody>
          <a:bodyPr wrap="square" rtlCol="0">
            <a:spAutoFit/>
          </a:bodyPr>
          <a:lstStyle/>
          <a:p>
            <a:r>
              <a:rPr lang="en-US" sz="1600" dirty="0" smtClean="0"/>
              <a:t>Yes</a:t>
            </a:r>
          </a:p>
        </p:txBody>
      </p:sp>
      <p:sp>
        <p:nvSpPr>
          <p:cNvPr id="44" name="TextBox 43"/>
          <p:cNvSpPr txBox="1"/>
          <p:nvPr/>
        </p:nvSpPr>
        <p:spPr>
          <a:xfrm>
            <a:off x="1613710" y="6058962"/>
            <a:ext cx="607444" cy="338554"/>
          </a:xfrm>
          <a:prstGeom prst="rect">
            <a:avLst/>
          </a:prstGeom>
          <a:noFill/>
        </p:spPr>
        <p:txBody>
          <a:bodyPr wrap="square" rtlCol="0">
            <a:spAutoFit/>
          </a:bodyPr>
          <a:lstStyle/>
          <a:p>
            <a:r>
              <a:rPr lang="en-US" sz="1600" dirty="0" smtClean="0"/>
              <a:t>No</a:t>
            </a:r>
          </a:p>
        </p:txBody>
      </p:sp>
      <p:sp>
        <p:nvSpPr>
          <p:cNvPr id="45" name="TextBox 44"/>
          <p:cNvSpPr txBox="1"/>
          <p:nvPr/>
        </p:nvSpPr>
        <p:spPr>
          <a:xfrm>
            <a:off x="2285237" y="6058962"/>
            <a:ext cx="1058943" cy="338554"/>
          </a:xfrm>
          <a:prstGeom prst="rect">
            <a:avLst/>
          </a:prstGeom>
          <a:noFill/>
        </p:spPr>
        <p:txBody>
          <a:bodyPr wrap="square" rtlCol="0">
            <a:spAutoFit/>
          </a:bodyPr>
          <a:lstStyle/>
          <a:p>
            <a:r>
              <a:rPr lang="en-US" sz="1600" dirty="0" smtClean="0"/>
              <a:t>Unknown</a:t>
            </a:r>
          </a:p>
        </p:txBody>
      </p:sp>
      <p:sp>
        <p:nvSpPr>
          <p:cNvPr id="46" name="TextBox 45"/>
          <p:cNvSpPr txBox="1"/>
          <p:nvPr/>
        </p:nvSpPr>
        <p:spPr>
          <a:xfrm>
            <a:off x="529087" y="5696568"/>
            <a:ext cx="2762250" cy="369332"/>
          </a:xfrm>
          <a:prstGeom prst="rect">
            <a:avLst/>
          </a:prstGeom>
          <a:noFill/>
        </p:spPr>
        <p:txBody>
          <a:bodyPr wrap="square" rtlCol="0">
            <a:spAutoFit/>
          </a:bodyPr>
          <a:lstStyle/>
          <a:p>
            <a:r>
              <a:rPr lang="en-US" b="1" dirty="0" smtClean="0"/>
              <a:t>Steroids prescribed?</a:t>
            </a:r>
            <a:endParaRPr lang="en-US" b="1" dirty="0"/>
          </a:p>
        </p:txBody>
      </p:sp>
      <p:sp>
        <p:nvSpPr>
          <p:cNvPr id="47" name="Rectangle 46"/>
          <p:cNvSpPr/>
          <p:nvPr/>
        </p:nvSpPr>
        <p:spPr>
          <a:xfrm>
            <a:off x="324857" y="5548795"/>
            <a:ext cx="3368200" cy="1049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9" name="TextBox 48"/>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50" name="Rectangle 49"/>
          <p:cNvSpPr/>
          <p:nvPr/>
        </p:nvSpPr>
        <p:spPr>
          <a:xfrm>
            <a:off x="324857" y="560274"/>
            <a:ext cx="8505360" cy="125621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26278" y="116439"/>
            <a:ext cx="4048125" cy="369332"/>
          </a:xfrm>
          <a:prstGeom prst="rect">
            <a:avLst/>
          </a:prstGeom>
          <a:noFill/>
        </p:spPr>
        <p:txBody>
          <a:bodyPr wrap="square" rtlCol="0">
            <a:spAutoFit/>
          </a:bodyPr>
          <a:lstStyle/>
          <a:p>
            <a:r>
              <a:rPr lang="en-US" b="1" i="1" dirty="0" smtClean="0">
                <a:solidFill>
                  <a:srgbClr val="0000FF"/>
                </a:solidFill>
              </a:rPr>
              <a:t>Only comes up if Form 2, item </a:t>
            </a:r>
            <a:r>
              <a:rPr lang="en-US" b="1" i="1" dirty="0">
                <a:solidFill>
                  <a:srgbClr val="0000FF"/>
                </a:solidFill>
              </a:rPr>
              <a:t>2</a:t>
            </a:r>
            <a:r>
              <a:rPr lang="en-US" b="1" i="1" dirty="0" smtClean="0">
                <a:solidFill>
                  <a:srgbClr val="0000FF"/>
                </a:solidFill>
              </a:rPr>
              <a:t> checked </a:t>
            </a:r>
          </a:p>
        </p:txBody>
      </p:sp>
    </p:spTree>
    <p:extLst>
      <p:ext uri="{BB962C8B-B14F-4D97-AF65-F5344CB8AC3E}">
        <p14:creationId xmlns:p14="http://schemas.microsoft.com/office/powerpoint/2010/main" val="345821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smtClean="0"/>
              <a:t>2C: SOURCE CASE DRUG SUSCEPTIBILITY</a:t>
            </a:r>
            <a:endParaRPr lang="en-US" b="1" u="sng" dirty="0"/>
          </a:p>
        </p:txBody>
      </p:sp>
      <p:sp>
        <p:nvSpPr>
          <p:cNvPr id="3" name="TextBox 2"/>
          <p:cNvSpPr txBox="1"/>
          <p:nvPr/>
        </p:nvSpPr>
        <p:spPr>
          <a:xfrm>
            <a:off x="180975" y="664607"/>
            <a:ext cx="5200650" cy="369332"/>
          </a:xfrm>
          <a:prstGeom prst="rect">
            <a:avLst/>
          </a:prstGeom>
          <a:noFill/>
        </p:spPr>
        <p:txBody>
          <a:bodyPr wrap="square" rtlCol="0">
            <a:spAutoFit/>
          </a:bodyPr>
          <a:lstStyle/>
          <a:p>
            <a:r>
              <a:rPr lang="en-US" b="1" dirty="0" smtClean="0"/>
              <a:t>Source case drug susceptibility</a:t>
            </a:r>
            <a:endParaRPr lang="en-US" b="1" dirty="0"/>
          </a:p>
        </p:txBody>
      </p:sp>
      <p:sp>
        <p:nvSpPr>
          <p:cNvPr id="4" name="Rectangle 3"/>
          <p:cNvSpPr/>
          <p:nvPr/>
        </p:nvSpPr>
        <p:spPr>
          <a:xfrm>
            <a:off x="6550341"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0341"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0341"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50341"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0341" y="38559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0341" y="3442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43787"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443787"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43787"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443787"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443787" y="38559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43787" y="3442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37232"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37232"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337232"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37232"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337232" y="38559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337232" y="3442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04570" y="1310266"/>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29" name="TextBox 28"/>
          <p:cNvSpPr txBox="1"/>
          <p:nvPr/>
        </p:nvSpPr>
        <p:spPr>
          <a:xfrm>
            <a:off x="7013255" y="1310266"/>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30" name="TextBox 29"/>
          <p:cNvSpPr txBox="1"/>
          <p:nvPr/>
        </p:nvSpPr>
        <p:spPr>
          <a:xfrm>
            <a:off x="7891461" y="1310266"/>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31" name="TextBox 30"/>
          <p:cNvSpPr txBox="1"/>
          <p:nvPr/>
        </p:nvSpPr>
        <p:spPr>
          <a:xfrm>
            <a:off x="4581525" y="1599143"/>
            <a:ext cx="1762125" cy="5078313"/>
          </a:xfrm>
          <a:prstGeom prst="rect">
            <a:avLst/>
          </a:prstGeom>
          <a:noFill/>
        </p:spPr>
        <p:txBody>
          <a:bodyPr wrap="square" rtlCol="0">
            <a:spAutoFit/>
          </a:bodyPr>
          <a:lstStyle/>
          <a:p>
            <a:pPr>
              <a:lnSpc>
                <a:spcPct val="150000"/>
              </a:lnSpc>
            </a:pPr>
            <a:r>
              <a:rPr lang="en-US" dirty="0" smtClean="0"/>
              <a:t>Ciprofloxacin</a:t>
            </a:r>
          </a:p>
          <a:p>
            <a:pPr>
              <a:lnSpc>
                <a:spcPct val="150000"/>
              </a:lnSpc>
            </a:pPr>
            <a:r>
              <a:rPr lang="en-US" dirty="0" smtClean="0"/>
              <a:t>Levofloxacin</a:t>
            </a:r>
          </a:p>
          <a:p>
            <a:pPr>
              <a:lnSpc>
                <a:spcPct val="150000"/>
              </a:lnSpc>
            </a:pPr>
            <a:r>
              <a:rPr lang="en-US" dirty="0" err="1" smtClean="0"/>
              <a:t>Moxifloxacin</a:t>
            </a:r>
            <a:endParaRPr lang="en-US" dirty="0" smtClean="0"/>
          </a:p>
          <a:p>
            <a:pPr>
              <a:lnSpc>
                <a:spcPct val="150000"/>
              </a:lnSpc>
            </a:pPr>
            <a:r>
              <a:rPr lang="en-US" dirty="0" err="1" smtClean="0"/>
              <a:t>Ofloxacin</a:t>
            </a:r>
            <a:endParaRPr lang="en-US" dirty="0" smtClean="0"/>
          </a:p>
          <a:p>
            <a:pPr>
              <a:lnSpc>
                <a:spcPct val="150000"/>
              </a:lnSpc>
            </a:pPr>
            <a:r>
              <a:rPr lang="en-US" dirty="0" err="1" smtClean="0"/>
              <a:t>Ethionamide</a:t>
            </a:r>
            <a:endParaRPr lang="en-US" dirty="0" smtClean="0"/>
          </a:p>
          <a:p>
            <a:pPr>
              <a:lnSpc>
                <a:spcPct val="150000"/>
              </a:lnSpc>
            </a:pPr>
            <a:r>
              <a:rPr lang="en-US" dirty="0" err="1" smtClean="0"/>
              <a:t>Cycloserine</a:t>
            </a:r>
            <a:endParaRPr lang="en-US" dirty="0" smtClean="0"/>
          </a:p>
          <a:p>
            <a:pPr>
              <a:lnSpc>
                <a:spcPct val="150000"/>
              </a:lnSpc>
            </a:pPr>
            <a:r>
              <a:rPr lang="en-US" dirty="0" smtClean="0"/>
              <a:t>PAS</a:t>
            </a:r>
          </a:p>
          <a:p>
            <a:pPr>
              <a:lnSpc>
                <a:spcPct val="150000"/>
              </a:lnSpc>
            </a:pPr>
            <a:endParaRPr lang="en-US" dirty="0"/>
          </a:p>
          <a:p>
            <a:pPr>
              <a:lnSpc>
                <a:spcPct val="150000"/>
              </a:lnSpc>
            </a:pPr>
            <a:r>
              <a:rPr lang="en-US" dirty="0" smtClean="0"/>
              <a:t>Other:</a:t>
            </a:r>
            <a:br>
              <a:rPr lang="en-US" dirty="0" smtClean="0"/>
            </a:br>
            <a:r>
              <a:rPr lang="en-US" dirty="0" smtClean="0"/>
              <a:t>Other:</a:t>
            </a:r>
          </a:p>
          <a:p>
            <a:pPr>
              <a:lnSpc>
                <a:spcPct val="150000"/>
              </a:lnSpc>
            </a:pPr>
            <a:r>
              <a:rPr lang="en-US" dirty="0" smtClean="0"/>
              <a:t>Other:</a:t>
            </a:r>
          </a:p>
          <a:p>
            <a:pPr>
              <a:lnSpc>
                <a:spcPct val="150000"/>
              </a:lnSpc>
            </a:pPr>
            <a:endParaRPr lang="en-US" dirty="0" smtClean="0"/>
          </a:p>
        </p:txBody>
      </p:sp>
      <p:sp>
        <p:nvSpPr>
          <p:cNvPr id="32" name="Rectangle 31"/>
          <p:cNvSpPr/>
          <p:nvPr/>
        </p:nvSpPr>
        <p:spPr>
          <a:xfrm>
            <a:off x="6550341"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50341" y="426958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443787"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443787" y="426958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337232"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337232" y="426958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50341" y="58928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550341" y="54792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43787" y="58928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443787" y="54792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337232" y="58928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337232" y="54792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028824"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028824"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028824"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28824"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922270"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22270"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922270"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922270"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15715"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15715"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5715"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15715"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583053" y="1310266"/>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57" name="TextBox 56"/>
          <p:cNvSpPr txBox="1"/>
          <p:nvPr/>
        </p:nvSpPr>
        <p:spPr>
          <a:xfrm>
            <a:off x="2491738" y="1310266"/>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58" name="TextBox 57"/>
          <p:cNvSpPr txBox="1"/>
          <p:nvPr/>
        </p:nvSpPr>
        <p:spPr>
          <a:xfrm>
            <a:off x="3369944" y="1310266"/>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59" name="TextBox 58"/>
          <p:cNvSpPr txBox="1"/>
          <p:nvPr/>
        </p:nvSpPr>
        <p:spPr>
          <a:xfrm>
            <a:off x="257175" y="1598086"/>
            <a:ext cx="1762125" cy="3831818"/>
          </a:xfrm>
          <a:prstGeom prst="rect">
            <a:avLst/>
          </a:prstGeom>
          <a:noFill/>
        </p:spPr>
        <p:txBody>
          <a:bodyPr wrap="square" rtlCol="0">
            <a:spAutoFit/>
          </a:bodyPr>
          <a:lstStyle/>
          <a:p>
            <a:pPr>
              <a:lnSpc>
                <a:spcPct val="150000"/>
              </a:lnSpc>
            </a:pPr>
            <a:r>
              <a:rPr lang="en-US" dirty="0" smtClean="0"/>
              <a:t>Isoniazid</a:t>
            </a:r>
          </a:p>
          <a:p>
            <a:pPr>
              <a:lnSpc>
                <a:spcPct val="150000"/>
              </a:lnSpc>
            </a:pPr>
            <a:r>
              <a:rPr lang="en-US" dirty="0" smtClean="0"/>
              <a:t>Rifampin</a:t>
            </a:r>
          </a:p>
          <a:p>
            <a:pPr>
              <a:lnSpc>
                <a:spcPct val="150000"/>
              </a:lnSpc>
            </a:pPr>
            <a:r>
              <a:rPr lang="en-US" dirty="0" smtClean="0"/>
              <a:t>Pyrazinamide</a:t>
            </a:r>
          </a:p>
          <a:p>
            <a:pPr>
              <a:lnSpc>
                <a:spcPct val="150000"/>
              </a:lnSpc>
            </a:pPr>
            <a:r>
              <a:rPr lang="en-US" dirty="0" err="1" smtClean="0"/>
              <a:t>Ethambutol</a:t>
            </a:r>
            <a:endParaRPr lang="en-US" dirty="0" smtClean="0"/>
          </a:p>
          <a:p>
            <a:pPr>
              <a:lnSpc>
                <a:spcPct val="150000"/>
              </a:lnSpc>
            </a:pPr>
            <a:endParaRPr lang="en-US" dirty="0"/>
          </a:p>
          <a:p>
            <a:pPr>
              <a:lnSpc>
                <a:spcPct val="150000"/>
              </a:lnSpc>
            </a:pPr>
            <a:r>
              <a:rPr lang="en-US" dirty="0" smtClean="0"/>
              <a:t>Streptomycin</a:t>
            </a:r>
          </a:p>
          <a:p>
            <a:pPr>
              <a:lnSpc>
                <a:spcPct val="150000"/>
              </a:lnSpc>
            </a:pPr>
            <a:r>
              <a:rPr lang="en-US" dirty="0" err="1" smtClean="0"/>
              <a:t>Amikacin</a:t>
            </a:r>
            <a:endParaRPr lang="en-US" dirty="0" smtClean="0"/>
          </a:p>
          <a:p>
            <a:pPr>
              <a:lnSpc>
                <a:spcPct val="150000"/>
              </a:lnSpc>
            </a:pPr>
            <a:r>
              <a:rPr lang="en-US" dirty="0" err="1" smtClean="0"/>
              <a:t>Capreomycin</a:t>
            </a:r>
            <a:endParaRPr lang="en-US" dirty="0" smtClean="0"/>
          </a:p>
          <a:p>
            <a:pPr>
              <a:lnSpc>
                <a:spcPct val="150000"/>
              </a:lnSpc>
            </a:pPr>
            <a:r>
              <a:rPr lang="en-US" dirty="0" smtClean="0"/>
              <a:t>Kanamycin</a:t>
            </a:r>
          </a:p>
        </p:txBody>
      </p:sp>
      <p:sp>
        <p:nvSpPr>
          <p:cNvPr id="62" name="Rectangle 61"/>
          <p:cNvSpPr/>
          <p:nvPr/>
        </p:nvSpPr>
        <p:spPr>
          <a:xfrm>
            <a:off x="5293993" y="5028492"/>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293993" y="5429904"/>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293993" y="5846274"/>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028824" y="3832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028824" y="46601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028824" y="42464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028824"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922270" y="3832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922270" y="46601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922270" y="42464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922270"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815715" y="3832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815715" y="46601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815715" y="42464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815715"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4526278" y="116439"/>
            <a:ext cx="4048125" cy="369332"/>
          </a:xfrm>
          <a:prstGeom prst="rect">
            <a:avLst/>
          </a:prstGeom>
          <a:noFill/>
        </p:spPr>
        <p:txBody>
          <a:bodyPr wrap="square" rtlCol="0">
            <a:spAutoFit/>
          </a:bodyPr>
          <a:lstStyle/>
          <a:p>
            <a:r>
              <a:rPr lang="en-US" b="1" i="1" dirty="0" smtClean="0">
                <a:solidFill>
                  <a:srgbClr val="0000FF"/>
                </a:solidFill>
              </a:rPr>
              <a:t>Only comes up if Form 2, item 3 checked </a:t>
            </a:r>
          </a:p>
        </p:txBody>
      </p:sp>
      <p:sp>
        <p:nvSpPr>
          <p:cNvPr id="80" name="Rounded Rectangle 79"/>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1" name="TextBox 80"/>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Tree>
    <p:extLst>
      <p:ext uri="{BB962C8B-B14F-4D97-AF65-F5344CB8AC3E}">
        <p14:creationId xmlns:p14="http://schemas.microsoft.com/office/powerpoint/2010/main" val="1318990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3282</TotalTime>
  <Words>2064</Words>
  <Application>Microsoft Macintosh PowerPoint</Application>
  <PresentationFormat>On-screen Show (4:3)</PresentationFormat>
  <Paragraphs>652</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Proposal for  Pediatric Drug-Resistant TB Case Registry</vt:lpstr>
      <vt:lpstr>Rationale</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Automated Reports</vt:lpstr>
      <vt:lpstr>PowerPoint Presentation</vt:lpstr>
      <vt:lpstr>Reportable Values</vt:lpstr>
      <vt:lpstr>Reportable Values</vt:lpstr>
      <vt:lpstr>Reportable Values</vt:lpstr>
      <vt:lpstr>Reportable Values</vt:lpstr>
      <vt:lpstr>Reportable Values</vt:lpstr>
      <vt:lpstr>Reportable Values</vt:lpstr>
      <vt:lpstr>PowerPoint Presentation</vt:lpstr>
    </vt:vector>
  </TitlesOfParts>
  <Company>Centers for Disease Control and Prevention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CMY</dc:creator>
  <cp:lastModifiedBy>Nibley, Alexander</cp:lastModifiedBy>
  <cp:revision>137</cp:revision>
  <cp:lastPrinted>2017-03-20T08:11:53Z</cp:lastPrinted>
  <dcterms:created xsi:type="dcterms:W3CDTF">2013-08-16T20:32:53Z</dcterms:created>
  <dcterms:modified xsi:type="dcterms:W3CDTF">2017-04-11T00:27:24Z</dcterms:modified>
</cp:coreProperties>
</file>