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nva Sans Bold" panose="020B0803030501040103" pitchFamily="34" charset="0"/>
      <p:regular r:id="rId14"/>
      <p:bold r:id="rId15"/>
    </p:embeddedFont>
    <p:embeddedFont>
      <p:font typeface="Inter" panose="020B0502030000000004" pitchFamily="34" charset="0"/>
      <p:regular r:id="rId16"/>
    </p:embeddedFont>
    <p:embeddedFont>
      <p:font typeface="Inter Bold" panose="020B0802030000000004" pitchFamily="34" charset="0"/>
      <p:regular r:id="rId17"/>
      <p:bold r:id="rId18"/>
    </p:embeddedFont>
    <p:embeddedFont>
      <p:font typeface="Inter Medium" panose="02000503000000020004" pitchFamily="2" charset="0"/>
      <p:regular r:id="rId19"/>
    </p:embeddedFont>
    <p:embeddedFont>
      <p:font typeface="Red Hat Display Bold" panose="02010803040201060303" pitchFamily="2" charset="77"/>
      <p:regular r:id="rId2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 autoAdjust="0"/>
    <p:restoredTop sz="94583" autoAdjust="0"/>
  </p:normalViewPr>
  <p:slideViewPr>
    <p:cSldViewPr>
      <p:cViewPr varScale="1">
        <p:scale>
          <a:sx n="79" d="100"/>
          <a:sy n="79" d="100"/>
        </p:scale>
        <p:origin x="26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028099" y="1539161"/>
            <a:ext cx="7719139" cy="7719139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596960" y="1539161"/>
            <a:ext cx="7719139" cy="7719139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736630" y="6009010"/>
            <a:ext cx="2469284" cy="4409435"/>
          </a:xfrm>
          <a:custGeom>
            <a:avLst/>
            <a:gdLst/>
            <a:ahLst/>
            <a:cxnLst/>
            <a:rect l="l" t="t" r="r" b="b"/>
            <a:pathLst>
              <a:path w="2469284" h="4409435">
                <a:moveTo>
                  <a:pt x="0" y="0"/>
                </a:moveTo>
                <a:lnTo>
                  <a:pt x="2469283" y="0"/>
                </a:lnTo>
                <a:lnTo>
                  <a:pt x="2469283" y="4409435"/>
                </a:lnTo>
                <a:lnTo>
                  <a:pt x="0" y="4409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15082087" y="6009010"/>
            <a:ext cx="2469284" cy="4409435"/>
          </a:xfrm>
          <a:custGeom>
            <a:avLst/>
            <a:gdLst/>
            <a:ahLst/>
            <a:cxnLst/>
            <a:rect l="l" t="t" r="r" b="b"/>
            <a:pathLst>
              <a:path w="2469284" h="4409435">
                <a:moveTo>
                  <a:pt x="2469283" y="0"/>
                </a:moveTo>
                <a:lnTo>
                  <a:pt x="0" y="0"/>
                </a:lnTo>
                <a:lnTo>
                  <a:pt x="0" y="4409435"/>
                </a:lnTo>
                <a:lnTo>
                  <a:pt x="2469283" y="4409435"/>
                </a:lnTo>
                <a:lnTo>
                  <a:pt x="246928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030217" y="1013257"/>
            <a:ext cx="860074" cy="333578"/>
            <a:chOff x="0" y="0"/>
            <a:chExt cx="1146765" cy="444771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444771" cy="444771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40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701994" y="0"/>
              <a:ext cx="444771" cy="444771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40"/>
                  </a:lnSpc>
                </a:pPr>
                <a:endParaRPr/>
              </a:p>
            </p:txBody>
          </p:sp>
        </p:grpSp>
      </p:grpSp>
      <p:grpSp>
        <p:nvGrpSpPr>
          <p:cNvPr id="17" name="Group 17"/>
          <p:cNvGrpSpPr/>
          <p:nvPr/>
        </p:nvGrpSpPr>
        <p:grpSpPr>
          <a:xfrm>
            <a:off x="16397710" y="1028700"/>
            <a:ext cx="860074" cy="333578"/>
            <a:chOff x="0" y="0"/>
            <a:chExt cx="1146765" cy="444771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444771" cy="444771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40"/>
                  </a:lnSpc>
                </a:pPr>
                <a:endParaRPr/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>
              <a:off x="701994" y="0"/>
              <a:ext cx="444771" cy="444771"/>
              <a:chOff x="0" y="0"/>
              <a:chExt cx="812800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40"/>
                  </a:lnSpc>
                </a:pPr>
                <a:endParaRPr/>
              </a:p>
            </p:txBody>
          </p:sp>
        </p:grpSp>
      </p:grpSp>
      <p:sp>
        <p:nvSpPr>
          <p:cNvPr id="24" name="TextBox 24"/>
          <p:cNvSpPr txBox="1"/>
          <p:nvPr/>
        </p:nvSpPr>
        <p:spPr>
          <a:xfrm>
            <a:off x="3205913" y="3832839"/>
            <a:ext cx="11876173" cy="13106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52"/>
              </a:lnSpc>
              <a:spcBef>
                <a:spcPct val="0"/>
              </a:spcBef>
            </a:pPr>
            <a:r>
              <a:rPr lang="en-US" sz="7680" b="1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AI 媒體文章情緒分析系統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12110" y="7696200"/>
            <a:ext cx="17663779" cy="124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8"/>
              </a:lnSpc>
            </a:pPr>
            <a:r>
              <a:rPr lang="en-US" sz="3598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第十四組</a:t>
            </a:r>
          </a:p>
          <a:p>
            <a:pPr algn="ctr">
              <a:lnSpc>
                <a:spcPts val="5038"/>
              </a:lnSpc>
              <a:spcBef>
                <a:spcPct val="0"/>
              </a:spcBef>
            </a:pPr>
            <a:r>
              <a:rPr lang="en-US" sz="3598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陳學軒 葉逢森 李富豪 黃佩如 曾偉明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387732" y="981075"/>
            <a:ext cx="3512536" cy="375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GROUP 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531317"/>
            <a:ext cx="7768390" cy="4861866"/>
            <a:chOff x="0" y="0"/>
            <a:chExt cx="937097" cy="5864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37097" cy="586485"/>
            </a:xfrm>
            <a:custGeom>
              <a:avLst/>
              <a:gdLst/>
              <a:ahLst/>
              <a:cxnLst/>
              <a:rect l="l" t="t" r="r" b="b"/>
              <a:pathLst>
                <a:path w="937097" h="586485">
                  <a:moveTo>
                    <a:pt x="22922" y="0"/>
                  </a:moveTo>
                  <a:lnTo>
                    <a:pt x="914176" y="0"/>
                  </a:lnTo>
                  <a:cubicBezTo>
                    <a:pt x="926835" y="0"/>
                    <a:pt x="937097" y="10262"/>
                    <a:pt x="937097" y="22922"/>
                  </a:cubicBezTo>
                  <a:lnTo>
                    <a:pt x="937097" y="563563"/>
                  </a:lnTo>
                  <a:cubicBezTo>
                    <a:pt x="937097" y="576222"/>
                    <a:pt x="926835" y="586485"/>
                    <a:pt x="914176" y="586485"/>
                  </a:cubicBezTo>
                  <a:lnTo>
                    <a:pt x="22922" y="586485"/>
                  </a:lnTo>
                  <a:cubicBezTo>
                    <a:pt x="10262" y="586485"/>
                    <a:pt x="0" y="576222"/>
                    <a:pt x="0" y="563563"/>
                  </a:cubicBezTo>
                  <a:lnTo>
                    <a:pt x="0" y="22922"/>
                  </a:lnTo>
                  <a:cubicBezTo>
                    <a:pt x="0" y="10262"/>
                    <a:pt x="10262" y="0"/>
                    <a:pt x="22922" y="0"/>
                  </a:cubicBezTo>
                  <a:close/>
                </a:path>
              </a:pathLst>
            </a:custGeom>
            <a:blipFill>
              <a:blip r:embed="rId2"/>
              <a:stretch>
                <a:fillRect t="-8120" b="-8120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2044817" y="2245962"/>
            <a:ext cx="8115300" cy="1068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19"/>
              </a:lnSpc>
              <a:spcBef>
                <a:spcPct val="0"/>
              </a:spcBef>
            </a:pPr>
            <a:r>
              <a:rPr lang="en-US" sz="6299" b="1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研究背景與動機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291026" y="2237847"/>
            <a:ext cx="9734136" cy="3462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1" lvl="1" indent="-302261" algn="just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數位新聞量爆炸成長，資訊易得但可信度下降。</a:t>
            </a:r>
          </a:p>
          <a:p>
            <a:pPr marL="604521" lvl="1" indent="-302261" algn="just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偏頗與情緒化報導普遍存在。</a:t>
            </a:r>
          </a:p>
          <a:p>
            <a:pPr marL="604521" lvl="1" indent="-302261" algn="just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手動比較多篇文章的語氣與情緒既慢又不直觀。</a:t>
            </a:r>
          </a:p>
          <a:p>
            <a:pPr marL="604521" lvl="1" indent="-302261" algn="just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AI 與 NLP 技術可自動進行情緒與摘要分析。</a:t>
            </a:r>
          </a:p>
          <a:p>
            <a:pPr marL="604521" lvl="1" indent="-302261" algn="just">
              <a:lnSpc>
                <a:spcPts val="392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目前工具太通用，缺乏媒體專用分析功能。</a:t>
            </a:r>
          </a:p>
          <a:p>
            <a:pPr algn="just">
              <a:lnSpc>
                <a:spcPts val="3920"/>
              </a:lnSpc>
            </a:pPr>
            <a:endParaRPr lang="en-US" sz="28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algn="just">
              <a:lnSpc>
                <a:spcPts val="3920"/>
              </a:lnSpc>
              <a:spcBef>
                <a:spcPct val="0"/>
              </a:spcBef>
            </a:pPr>
            <a:endParaRPr lang="en-US" sz="28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866051" y="981075"/>
            <a:ext cx="1393249" cy="343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b="1" dirty="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PAGE 02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547033" y="5057775"/>
            <a:ext cx="6081089" cy="1464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➜ 本研究開發「AI 媒體文章情緒分析系統」。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841728" y="4495310"/>
            <a:ext cx="19996958" cy="4997263"/>
            <a:chOff x="0" y="0"/>
            <a:chExt cx="26662611" cy="6663017"/>
          </a:xfrm>
        </p:grpSpPr>
        <p:sp>
          <p:nvSpPr>
            <p:cNvPr id="3" name="TextBox 3"/>
            <p:cNvSpPr txBox="1"/>
            <p:nvPr/>
          </p:nvSpPr>
          <p:spPr>
            <a:xfrm>
              <a:off x="0" y="5088450"/>
              <a:ext cx="11343489" cy="15745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989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3317716" y="-66675"/>
              <a:ext cx="13344895" cy="45946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21" lvl="1" indent="-302261" algn="just">
                <a:lnSpc>
                  <a:spcPts val="3920"/>
                </a:lnSpc>
                <a:buFont typeface="Arial"/>
                <a:buChar char="•"/>
              </a:pPr>
              <a:r>
                <a:rPr lang="en-US" sz="28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讀者難以快速理解新聞語氣與情緒傾向</a:t>
              </a:r>
            </a:p>
            <a:p>
              <a:pPr marL="604521" lvl="1" indent="-302261" algn="just">
                <a:lnSpc>
                  <a:spcPts val="3920"/>
                </a:lnSpc>
                <a:buFont typeface="Arial"/>
                <a:buChar char="•"/>
              </a:pPr>
              <a:r>
                <a:rPr lang="en-US" sz="28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現有 AI 工具侷限：</a:t>
              </a:r>
            </a:p>
            <a:p>
              <a:pPr marL="604521" lvl="1" indent="-302261" algn="just">
                <a:lnSpc>
                  <a:spcPts val="3920"/>
                </a:lnSpc>
                <a:buFont typeface="Arial"/>
                <a:buChar char="•"/>
              </a:pPr>
              <a:r>
                <a:rPr lang="en-US" sz="28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無情緒可視化</a:t>
              </a:r>
            </a:p>
            <a:p>
              <a:pPr marL="604521" lvl="1" indent="-302261" algn="just">
                <a:lnSpc>
                  <a:spcPts val="3920"/>
                </a:lnSpc>
                <a:buFont typeface="Arial"/>
                <a:buChar char="•"/>
              </a:pPr>
              <a:r>
                <a:rPr lang="en-US" sz="28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 無多篇文章比較</a:t>
              </a:r>
            </a:p>
            <a:p>
              <a:pPr marL="604521" lvl="1" indent="-302261" algn="just">
                <a:lnSpc>
                  <a:spcPts val="3920"/>
                </a:lnSpc>
                <a:buFont typeface="Arial"/>
                <a:buChar char="•"/>
              </a:pPr>
              <a:r>
                <a:rPr lang="en-US" sz="28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 無資料儲存功能</a:t>
              </a:r>
            </a:p>
            <a:p>
              <a:pPr marL="604521" lvl="1" indent="-302261" algn="just">
                <a:lnSpc>
                  <a:spcPts val="3920"/>
                </a:lnSpc>
                <a:buFont typeface="Arial"/>
                <a:buChar char="•"/>
              </a:pPr>
              <a:r>
                <a:rPr lang="en-US" sz="28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本系統將能自動摘要、分析與視覺化文章情緒</a:t>
              </a:r>
            </a:p>
            <a:p>
              <a:pPr algn="just">
                <a:lnSpc>
                  <a:spcPts val="3920"/>
                </a:lnSpc>
                <a:spcBef>
                  <a:spcPct val="0"/>
                </a:spcBef>
              </a:pPr>
              <a:endParaRPr lang="en-US" sz="2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866051" y="981075"/>
            <a:ext cx="1393249" cy="343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b="1" dirty="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PAGE 03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8900010" y="3074583"/>
            <a:ext cx="8035571" cy="4726983"/>
            <a:chOff x="0" y="0"/>
            <a:chExt cx="969327" cy="57021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69327" cy="570214"/>
            </a:xfrm>
            <a:custGeom>
              <a:avLst/>
              <a:gdLst/>
              <a:ahLst/>
              <a:cxnLst/>
              <a:rect l="l" t="t" r="r" b="b"/>
              <a:pathLst>
                <a:path w="969327" h="570214">
                  <a:moveTo>
                    <a:pt x="22159" y="0"/>
                  </a:moveTo>
                  <a:lnTo>
                    <a:pt x="947168" y="0"/>
                  </a:lnTo>
                  <a:cubicBezTo>
                    <a:pt x="959406" y="0"/>
                    <a:pt x="969327" y="9921"/>
                    <a:pt x="969327" y="22159"/>
                  </a:cubicBezTo>
                  <a:lnTo>
                    <a:pt x="969327" y="548054"/>
                  </a:lnTo>
                  <a:cubicBezTo>
                    <a:pt x="969327" y="560293"/>
                    <a:pt x="959406" y="570214"/>
                    <a:pt x="947168" y="570214"/>
                  </a:cubicBezTo>
                  <a:lnTo>
                    <a:pt x="22159" y="570214"/>
                  </a:lnTo>
                  <a:cubicBezTo>
                    <a:pt x="9921" y="570214"/>
                    <a:pt x="0" y="560293"/>
                    <a:pt x="0" y="548054"/>
                  </a:cubicBezTo>
                  <a:lnTo>
                    <a:pt x="0" y="22159"/>
                  </a:lnTo>
                  <a:cubicBezTo>
                    <a:pt x="0" y="9921"/>
                    <a:pt x="9921" y="0"/>
                    <a:pt x="22159" y="0"/>
                  </a:cubicBezTo>
                  <a:close/>
                </a:path>
              </a:pathLst>
            </a:custGeom>
            <a:blipFill>
              <a:blip r:embed="rId2"/>
              <a:stretch>
                <a:fillRect t="-6664" b="-6664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9139238" y="4929664"/>
            <a:ext cx="9525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1146559" y="1714500"/>
            <a:ext cx="4838700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問題陳述</a:t>
            </a:r>
            <a:endParaRPr lang="en-US" sz="9200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20794" y="5763124"/>
            <a:ext cx="1512662" cy="1512662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20794" y="4088537"/>
            <a:ext cx="1512662" cy="151266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20794" y="7437712"/>
            <a:ext cx="1512662" cy="1512662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060392" y="4010988"/>
            <a:ext cx="1512662" cy="1512662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297620" y="2022241"/>
            <a:ext cx="8734070" cy="1226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79"/>
              </a:lnSpc>
              <a:spcBef>
                <a:spcPct val="0"/>
              </a:spcBef>
            </a:pPr>
            <a:r>
              <a:rPr lang="en-US" sz="7199" b="1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研究目標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633889" y="6464687"/>
            <a:ext cx="3968105" cy="380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 互動式圖表呈現語氣與情緒分佈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633889" y="4763453"/>
            <a:ext cx="3968105" cy="380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自動摘要與情緒分析的 AI 系統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97620" y="4638176"/>
            <a:ext cx="759010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01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97620" y="6315574"/>
            <a:ext cx="759010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02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97620" y="7995285"/>
            <a:ext cx="759010" cy="380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03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784968" y="8074481"/>
            <a:ext cx="3968105" cy="380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b="1" dirty="0" err="1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多篇文章語氣比較功能</a:t>
            </a:r>
            <a:endParaRPr lang="en-US" sz="2100" b="1" dirty="0">
              <a:solidFill>
                <a:srgbClr val="000000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9437218" y="4604385"/>
            <a:ext cx="759010" cy="380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04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437218" y="6464687"/>
            <a:ext cx="759010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02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154079" y="4623888"/>
            <a:ext cx="3968105" cy="380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儲存與回顧分析紀錄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00790" y="827405"/>
            <a:ext cx="6676660" cy="943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sz="5600" b="1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運作方式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651911" y="2681420"/>
            <a:ext cx="8004219" cy="54438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5" lvl="1" indent="-302257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使用者貼上文章、推文或評論內容</a:t>
            </a:r>
          </a:p>
          <a:p>
            <a:pPr marL="604515" lvl="1" indent="-302257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前端（Next.js）將文字傳送至後端（Node.js）</a:t>
            </a:r>
          </a:p>
          <a:p>
            <a:pPr marL="604515" lvl="1" indent="-302257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後端 透過 AI API（如 OpenAI 或 Hugging Face） 執行以下任務：</a:t>
            </a:r>
          </a:p>
          <a:p>
            <a:pPr marL="1209029" lvl="2" indent="-403010" algn="just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文字摘要生成</a:t>
            </a:r>
          </a:p>
          <a:p>
            <a:pPr marL="1209029" lvl="2" indent="-403010" algn="just">
              <a:lnSpc>
                <a:spcPts val="3919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情感分析（正向 / 負向 / 中立）</a:t>
            </a:r>
          </a:p>
          <a:p>
            <a:pPr marL="604515" lvl="1" indent="-302257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分析結果 即時回傳並由 Chart.js 視覺化呈現</a:t>
            </a:r>
          </a:p>
          <a:p>
            <a:pPr marL="604515" lvl="1" indent="-302257" algn="just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MongoDB 負責儲存使用者的分析紀錄與歷史結果</a:t>
            </a:r>
          </a:p>
          <a:p>
            <a:pPr algn="just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866051" y="981075"/>
            <a:ext cx="1393249" cy="343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b="1" dirty="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PAGE 05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723446" y="2606107"/>
            <a:ext cx="8035571" cy="4726983"/>
            <a:chOff x="0" y="0"/>
            <a:chExt cx="969327" cy="5702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69327" cy="570214"/>
            </a:xfrm>
            <a:custGeom>
              <a:avLst/>
              <a:gdLst/>
              <a:ahLst/>
              <a:cxnLst/>
              <a:rect l="l" t="t" r="r" b="b"/>
              <a:pathLst>
                <a:path w="969327" h="570214">
                  <a:moveTo>
                    <a:pt x="22159" y="0"/>
                  </a:moveTo>
                  <a:lnTo>
                    <a:pt x="947168" y="0"/>
                  </a:lnTo>
                  <a:cubicBezTo>
                    <a:pt x="959406" y="0"/>
                    <a:pt x="969327" y="9921"/>
                    <a:pt x="969327" y="22159"/>
                  </a:cubicBezTo>
                  <a:lnTo>
                    <a:pt x="969327" y="548054"/>
                  </a:lnTo>
                  <a:cubicBezTo>
                    <a:pt x="969327" y="560293"/>
                    <a:pt x="959406" y="570214"/>
                    <a:pt x="947168" y="570214"/>
                  </a:cubicBezTo>
                  <a:lnTo>
                    <a:pt x="22159" y="570214"/>
                  </a:lnTo>
                  <a:cubicBezTo>
                    <a:pt x="9921" y="570214"/>
                    <a:pt x="0" y="560293"/>
                    <a:pt x="0" y="548054"/>
                  </a:cubicBezTo>
                  <a:lnTo>
                    <a:pt x="0" y="22159"/>
                  </a:lnTo>
                  <a:cubicBezTo>
                    <a:pt x="0" y="9921"/>
                    <a:pt x="9921" y="0"/>
                    <a:pt x="22159" y="0"/>
                  </a:cubicBezTo>
                  <a:close/>
                </a:path>
              </a:pathLst>
            </a:custGeom>
            <a:blipFill>
              <a:blip r:embed="rId2"/>
              <a:stretch>
                <a:fillRect t="-6716" b="-6716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981075"/>
            <a:ext cx="3512536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GROUP 14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875576" y="981075"/>
            <a:ext cx="1393249" cy="343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b="1" dirty="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PAGE 06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922518" y="1991926"/>
            <a:ext cx="10442965" cy="943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sz="5600" b="1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TECH STACK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028700" y="3486013"/>
            <a:ext cx="3689658" cy="4483941"/>
            <a:chOff x="0" y="0"/>
            <a:chExt cx="4919544" cy="5978587"/>
          </a:xfrm>
        </p:grpSpPr>
        <p:grpSp>
          <p:nvGrpSpPr>
            <p:cNvPr id="6" name="Group 6"/>
            <p:cNvGrpSpPr/>
            <p:nvPr/>
          </p:nvGrpSpPr>
          <p:grpSpPr>
            <a:xfrm>
              <a:off x="543801" y="0"/>
              <a:ext cx="3831941" cy="3831941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40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1498394" y="1436814"/>
              <a:ext cx="1922757" cy="8821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85"/>
                </a:lnSpc>
                <a:spcBef>
                  <a:spcPct val="0"/>
                </a:spcBef>
              </a:pPr>
              <a:r>
                <a:rPr lang="en-US" sz="3989" b="1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01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5302312"/>
              <a:ext cx="4919544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前端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4196354"/>
              <a:ext cx="4919544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 b="1">
                  <a:solidFill>
                    <a:srgbClr val="000000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NEXTJS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5209014" y="3486013"/>
            <a:ext cx="3689658" cy="4483941"/>
            <a:chOff x="0" y="0"/>
            <a:chExt cx="4919544" cy="5978587"/>
          </a:xfrm>
        </p:grpSpPr>
        <p:grpSp>
          <p:nvGrpSpPr>
            <p:cNvPr id="13" name="Group 13"/>
            <p:cNvGrpSpPr/>
            <p:nvPr/>
          </p:nvGrpSpPr>
          <p:grpSpPr>
            <a:xfrm>
              <a:off x="543801" y="0"/>
              <a:ext cx="3831941" cy="3831941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40"/>
                  </a:lnSpc>
                </a:pPr>
                <a:endParaRPr/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1498394" y="1436814"/>
              <a:ext cx="1922757" cy="8821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85"/>
                </a:lnSpc>
                <a:spcBef>
                  <a:spcPct val="0"/>
                </a:spcBef>
              </a:pPr>
              <a:r>
                <a:rPr lang="en-US" sz="3989" b="1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02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5302312"/>
              <a:ext cx="4919544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後端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4196354"/>
              <a:ext cx="4919544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 b="1">
                  <a:solidFill>
                    <a:srgbClr val="000000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NODEJS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9389328" y="3486013"/>
            <a:ext cx="3689658" cy="4483941"/>
            <a:chOff x="0" y="0"/>
            <a:chExt cx="4919544" cy="5978587"/>
          </a:xfrm>
        </p:grpSpPr>
        <p:grpSp>
          <p:nvGrpSpPr>
            <p:cNvPr id="20" name="Group 20"/>
            <p:cNvGrpSpPr/>
            <p:nvPr/>
          </p:nvGrpSpPr>
          <p:grpSpPr>
            <a:xfrm>
              <a:off x="543801" y="0"/>
              <a:ext cx="3831941" cy="3831941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40"/>
                  </a:lnSpc>
                </a:pPr>
                <a:endParaRPr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1498394" y="1436814"/>
              <a:ext cx="1922757" cy="8821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85"/>
                </a:lnSpc>
                <a:spcBef>
                  <a:spcPct val="0"/>
                </a:spcBef>
              </a:pPr>
              <a:r>
                <a:rPr lang="en-US" sz="3989" b="1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03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5302312"/>
              <a:ext cx="4919544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資料庫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4196354"/>
              <a:ext cx="4919544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 b="1">
                  <a:solidFill>
                    <a:srgbClr val="000000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MONGODB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3569642" y="3486013"/>
            <a:ext cx="3689658" cy="4483866"/>
            <a:chOff x="0" y="0"/>
            <a:chExt cx="4919544" cy="5978488"/>
          </a:xfrm>
        </p:grpSpPr>
        <p:grpSp>
          <p:nvGrpSpPr>
            <p:cNvPr id="27" name="Group 27"/>
            <p:cNvGrpSpPr/>
            <p:nvPr/>
          </p:nvGrpSpPr>
          <p:grpSpPr>
            <a:xfrm>
              <a:off x="543801" y="0"/>
              <a:ext cx="3831941" cy="3831941"/>
              <a:chOff x="0" y="0"/>
              <a:chExt cx="812800" cy="8128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40"/>
                  </a:lnSpc>
                </a:pPr>
                <a:endParaRPr/>
              </a:p>
            </p:txBody>
          </p:sp>
        </p:grpSp>
        <p:sp>
          <p:nvSpPr>
            <p:cNvPr id="30" name="TextBox 30"/>
            <p:cNvSpPr txBox="1"/>
            <p:nvPr/>
          </p:nvSpPr>
          <p:spPr>
            <a:xfrm>
              <a:off x="1498394" y="1436814"/>
              <a:ext cx="1922757" cy="8821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85"/>
                </a:lnSpc>
                <a:spcBef>
                  <a:spcPct val="0"/>
                </a:spcBef>
              </a:pPr>
              <a:r>
                <a:rPr lang="en-US" sz="3989" b="1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04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5302312"/>
              <a:ext cx="4919544" cy="6761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000000"/>
                  </a:solidFill>
                  <a:latin typeface="Inter"/>
                  <a:ea typeface="Inter"/>
                  <a:cs typeface="Inter"/>
                  <a:sym typeface="Inter"/>
                </a:rPr>
                <a:t>視覺化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4196354"/>
              <a:ext cx="4919544" cy="8805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599"/>
                </a:lnSpc>
                <a:spcBef>
                  <a:spcPct val="0"/>
                </a:spcBef>
              </a:pPr>
              <a:r>
                <a:rPr lang="en-US" sz="3999" b="1">
                  <a:solidFill>
                    <a:srgbClr val="000000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CHARTJS</a:t>
              </a: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3591883" y="9059863"/>
            <a:ext cx="10613578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*Technology used above can subject to change in the future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087176"/>
            <a:ext cx="4622515" cy="7171124"/>
            <a:chOff x="0" y="0"/>
            <a:chExt cx="557612" cy="86504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57612" cy="865049"/>
            </a:xfrm>
            <a:custGeom>
              <a:avLst/>
              <a:gdLst/>
              <a:ahLst/>
              <a:cxnLst/>
              <a:rect l="l" t="t" r="r" b="b"/>
              <a:pathLst>
                <a:path w="557612" h="865049">
                  <a:moveTo>
                    <a:pt x="38521" y="0"/>
                  </a:moveTo>
                  <a:lnTo>
                    <a:pt x="519091" y="0"/>
                  </a:lnTo>
                  <a:cubicBezTo>
                    <a:pt x="540365" y="0"/>
                    <a:pt x="557612" y="17246"/>
                    <a:pt x="557612" y="38521"/>
                  </a:cubicBezTo>
                  <a:lnTo>
                    <a:pt x="557612" y="826528"/>
                  </a:lnTo>
                  <a:cubicBezTo>
                    <a:pt x="557612" y="836745"/>
                    <a:pt x="553553" y="846543"/>
                    <a:pt x="546329" y="853767"/>
                  </a:cubicBezTo>
                  <a:cubicBezTo>
                    <a:pt x="539105" y="860991"/>
                    <a:pt x="529307" y="865049"/>
                    <a:pt x="519091" y="865049"/>
                  </a:cubicBezTo>
                  <a:lnTo>
                    <a:pt x="38521" y="865049"/>
                  </a:lnTo>
                  <a:cubicBezTo>
                    <a:pt x="28305" y="865049"/>
                    <a:pt x="18507" y="860991"/>
                    <a:pt x="11283" y="853767"/>
                  </a:cubicBezTo>
                  <a:cubicBezTo>
                    <a:pt x="4058" y="846543"/>
                    <a:pt x="0" y="836745"/>
                    <a:pt x="0" y="826528"/>
                  </a:cubicBezTo>
                  <a:lnTo>
                    <a:pt x="0" y="38521"/>
                  </a:lnTo>
                  <a:cubicBezTo>
                    <a:pt x="0" y="28305"/>
                    <a:pt x="4058" y="18507"/>
                    <a:pt x="11283" y="11283"/>
                  </a:cubicBezTo>
                  <a:cubicBezTo>
                    <a:pt x="18507" y="4058"/>
                    <a:pt x="28305" y="0"/>
                    <a:pt x="38521" y="0"/>
                  </a:cubicBezTo>
                  <a:close/>
                </a:path>
              </a:pathLst>
            </a:custGeom>
            <a:blipFill>
              <a:blip r:embed="rId2"/>
              <a:stretch>
                <a:fillRect t="-756" b="-756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5847164" y="2087176"/>
            <a:ext cx="4622515" cy="7171124"/>
            <a:chOff x="0" y="0"/>
            <a:chExt cx="557612" cy="86504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57612" cy="865049"/>
            </a:xfrm>
            <a:custGeom>
              <a:avLst/>
              <a:gdLst/>
              <a:ahLst/>
              <a:cxnLst/>
              <a:rect l="l" t="t" r="r" b="b"/>
              <a:pathLst>
                <a:path w="557612" h="865049">
                  <a:moveTo>
                    <a:pt x="38521" y="0"/>
                  </a:moveTo>
                  <a:lnTo>
                    <a:pt x="519091" y="0"/>
                  </a:lnTo>
                  <a:cubicBezTo>
                    <a:pt x="540365" y="0"/>
                    <a:pt x="557612" y="17246"/>
                    <a:pt x="557612" y="38521"/>
                  </a:cubicBezTo>
                  <a:lnTo>
                    <a:pt x="557612" y="826528"/>
                  </a:lnTo>
                  <a:cubicBezTo>
                    <a:pt x="557612" y="836745"/>
                    <a:pt x="553553" y="846543"/>
                    <a:pt x="546329" y="853767"/>
                  </a:cubicBezTo>
                  <a:cubicBezTo>
                    <a:pt x="539105" y="860991"/>
                    <a:pt x="529307" y="865049"/>
                    <a:pt x="519091" y="865049"/>
                  </a:cubicBezTo>
                  <a:lnTo>
                    <a:pt x="38521" y="865049"/>
                  </a:lnTo>
                  <a:cubicBezTo>
                    <a:pt x="28305" y="865049"/>
                    <a:pt x="18507" y="860991"/>
                    <a:pt x="11283" y="853767"/>
                  </a:cubicBezTo>
                  <a:cubicBezTo>
                    <a:pt x="4058" y="846543"/>
                    <a:pt x="0" y="836745"/>
                    <a:pt x="0" y="826528"/>
                  </a:cubicBezTo>
                  <a:lnTo>
                    <a:pt x="0" y="38521"/>
                  </a:lnTo>
                  <a:cubicBezTo>
                    <a:pt x="0" y="28305"/>
                    <a:pt x="4058" y="18507"/>
                    <a:pt x="11283" y="11283"/>
                  </a:cubicBezTo>
                  <a:cubicBezTo>
                    <a:pt x="18507" y="4058"/>
                    <a:pt x="28305" y="0"/>
                    <a:pt x="38521" y="0"/>
                  </a:cubicBezTo>
                  <a:close/>
                </a:path>
              </a:pathLst>
            </a:custGeom>
            <a:blipFill>
              <a:blip r:embed="rId3"/>
              <a:stretch>
                <a:fillRect l="-1679" r="-1679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6829263" y="9708392"/>
            <a:ext cx="860074" cy="333578"/>
            <a:chOff x="0" y="0"/>
            <a:chExt cx="1146765" cy="444771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444771" cy="444771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40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701994" y="0"/>
              <a:ext cx="444771" cy="444771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40"/>
                  </a:lnSpc>
                </a:pPr>
                <a:endParaRPr/>
              </a:p>
            </p:txBody>
          </p:sp>
        </p:grpSp>
      </p:grpSp>
      <p:sp>
        <p:nvSpPr>
          <p:cNvPr id="13" name="TextBox 13"/>
          <p:cNvSpPr txBox="1"/>
          <p:nvPr/>
        </p:nvSpPr>
        <p:spPr>
          <a:xfrm>
            <a:off x="1028700" y="981075"/>
            <a:ext cx="3512536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GROUP 14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866051" y="981075"/>
            <a:ext cx="1393249" cy="343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b="1" dirty="0">
                <a:solidFill>
                  <a:srgbClr val="FFFFFF"/>
                </a:solidFill>
                <a:latin typeface="Inter Medium"/>
                <a:ea typeface="Inter Medium"/>
                <a:cs typeface="Inter Medium"/>
                <a:sym typeface="Inter Medium"/>
              </a:rPr>
              <a:t>PAGE 07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058011" y="4114800"/>
            <a:ext cx="5771252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 b="1">
                <a:solidFill>
                  <a:srgbClr val="FFFFFF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結論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017109" y="5606063"/>
            <a:ext cx="6371903" cy="2472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該專案展示了 AI 如何透過簡單且高效的 Web 應用程式增強內容理解。透過利用現有的 AI API，該系統無需複雜的模型訓練即可提供實際價值，使其實用、可擴展且現代化。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565019"/>
            <a:ext cx="10417835" cy="3693281"/>
            <a:chOff x="0" y="0"/>
            <a:chExt cx="1256699" cy="4455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56699" cy="445519"/>
            </a:xfrm>
            <a:custGeom>
              <a:avLst/>
              <a:gdLst/>
              <a:ahLst/>
              <a:cxnLst/>
              <a:rect l="l" t="t" r="r" b="b"/>
              <a:pathLst>
                <a:path w="1256699" h="445519">
                  <a:moveTo>
                    <a:pt x="17092" y="0"/>
                  </a:moveTo>
                  <a:lnTo>
                    <a:pt x="1239606" y="0"/>
                  </a:lnTo>
                  <a:cubicBezTo>
                    <a:pt x="1244139" y="0"/>
                    <a:pt x="1248487" y="1801"/>
                    <a:pt x="1251692" y="5006"/>
                  </a:cubicBezTo>
                  <a:cubicBezTo>
                    <a:pt x="1254898" y="8212"/>
                    <a:pt x="1256699" y="12559"/>
                    <a:pt x="1256699" y="17092"/>
                  </a:cubicBezTo>
                  <a:lnTo>
                    <a:pt x="1256699" y="428427"/>
                  </a:lnTo>
                  <a:cubicBezTo>
                    <a:pt x="1256699" y="432960"/>
                    <a:pt x="1254898" y="437307"/>
                    <a:pt x="1251692" y="440513"/>
                  </a:cubicBezTo>
                  <a:cubicBezTo>
                    <a:pt x="1248487" y="443718"/>
                    <a:pt x="1244139" y="445519"/>
                    <a:pt x="1239606" y="445519"/>
                  </a:cubicBezTo>
                  <a:lnTo>
                    <a:pt x="17092" y="445519"/>
                  </a:lnTo>
                  <a:cubicBezTo>
                    <a:pt x="7652" y="445519"/>
                    <a:pt x="0" y="437866"/>
                    <a:pt x="0" y="428427"/>
                  </a:cubicBezTo>
                  <a:lnTo>
                    <a:pt x="0" y="17092"/>
                  </a:lnTo>
                  <a:cubicBezTo>
                    <a:pt x="0" y="12559"/>
                    <a:pt x="1801" y="8212"/>
                    <a:pt x="5006" y="5006"/>
                  </a:cubicBezTo>
                  <a:cubicBezTo>
                    <a:pt x="8212" y="1801"/>
                    <a:pt x="12559" y="0"/>
                    <a:pt x="17092" y="0"/>
                  </a:cubicBezTo>
                  <a:close/>
                </a:path>
              </a:pathLst>
            </a:custGeom>
            <a:blipFill>
              <a:blip r:embed="rId2"/>
              <a:stretch>
                <a:fillRect t="-44025" b="-44025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11739506" y="2087176"/>
            <a:ext cx="5519794" cy="7171124"/>
            <a:chOff x="0" y="0"/>
            <a:chExt cx="1453773" cy="188869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53773" cy="1888691"/>
            </a:xfrm>
            <a:custGeom>
              <a:avLst/>
              <a:gdLst/>
              <a:ahLst/>
              <a:cxnLst/>
              <a:rect l="l" t="t" r="r" b="b"/>
              <a:pathLst>
                <a:path w="1453773" h="1888691">
                  <a:moveTo>
                    <a:pt x="71531" y="0"/>
                  </a:moveTo>
                  <a:lnTo>
                    <a:pt x="1382242" y="0"/>
                  </a:lnTo>
                  <a:cubicBezTo>
                    <a:pt x="1401213" y="0"/>
                    <a:pt x="1419407" y="7536"/>
                    <a:pt x="1432822" y="20951"/>
                  </a:cubicBezTo>
                  <a:cubicBezTo>
                    <a:pt x="1446237" y="34366"/>
                    <a:pt x="1453773" y="52560"/>
                    <a:pt x="1453773" y="71531"/>
                  </a:cubicBezTo>
                  <a:lnTo>
                    <a:pt x="1453773" y="1817160"/>
                  </a:lnTo>
                  <a:cubicBezTo>
                    <a:pt x="1453773" y="1836131"/>
                    <a:pt x="1446237" y="1854325"/>
                    <a:pt x="1432822" y="1867740"/>
                  </a:cubicBezTo>
                  <a:cubicBezTo>
                    <a:pt x="1419407" y="1881155"/>
                    <a:pt x="1401213" y="1888691"/>
                    <a:pt x="1382242" y="1888691"/>
                  </a:cubicBezTo>
                  <a:lnTo>
                    <a:pt x="71531" y="1888691"/>
                  </a:lnTo>
                  <a:cubicBezTo>
                    <a:pt x="52560" y="1888691"/>
                    <a:pt x="34366" y="1881155"/>
                    <a:pt x="20951" y="1867740"/>
                  </a:cubicBezTo>
                  <a:cubicBezTo>
                    <a:pt x="7536" y="1854325"/>
                    <a:pt x="0" y="1836131"/>
                    <a:pt x="0" y="1817160"/>
                  </a:cubicBezTo>
                  <a:lnTo>
                    <a:pt x="0" y="71531"/>
                  </a:lnTo>
                  <a:cubicBezTo>
                    <a:pt x="0" y="52560"/>
                    <a:pt x="7536" y="34366"/>
                    <a:pt x="20951" y="20951"/>
                  </a:cubicBezTo>
                  <a:cubicBezTo>
                    <a:pt x="34366" y="7536"/>
                    <a:pt x="52560" y="0"/>
                    <a:pt x="7153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453773" cy="19363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>
            <a:off x="12538913" y="4018293"/>
            <a:ext cx="3920981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>
            <a:off x="12538913" y="5672738"/>
            <a:ext cx="3920981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12538913" y="7327183"/>
            <a:ext cx="3920981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1028700" y="981075"/>
            <a:ext cx="3512536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GROUP 14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866051" y="981075"/>
            <a:ext cx="1393249" cy="343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  <a:spcBef>
                <a:spcPct val="0"/>
              </a:spcBef>
            </a:pPr>
            <a:r>
              <a:rPr lang="en-US" sz="2100" b="1" dirty="0">
                <a:solidFill>
                  <a:srgbClr val="000000"/>
                </a:solidFill>
                <a:latin typeface="Inter Medium"/>
                <a:ea typeface="Inter Medium"/>
                <a:cs typeface="Inter Medium"/>
                <a:sym typeface="Inter Medium"/>
              </a:rPr>
              <a:t>PAGE 08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1997957"/>
            <a:ext cx="6477430" cy="1934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sz="5600" b="1">
                <a:solidFill>
                  <a:srgbClr val="000000"/>
                </a:solidFill>
                <a:latin typeface="Red Hat Display Bold"/>
                <a:ea typeface="Red Hat Display Bold"/>
                <a:cs typeface="Red Hat Display Bold"/>
                <a:sym typeface="Red Hat Display Bold"/>
              </a:rPr>
              <a:t>THANK YOU FOR YOUR ATTENTION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4208145"/>
            <a:ext cx="7906460" cy="306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Thank you for listening to our presentation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2743135" y="6163530"/>
            <a:ext cx="3512536" cy="672860"/>
            <a:chOff x="0" y="0"/>
            <a:chExt cx="4683381" cy="897147"/>
          </a:xfrm>
        </p:grpSpPr>
        <p:sp>
          <p:nvSpPr>
            <p:cNvPr id="15" name="TextBox 15"/>
            <p:cNvSpPr txBox="1"/>
            <p:nvPr/>
          </p:nvSpPr>
          <p:spPr>
            <a:xfrm>
              <a:off x="0" y="500907"/>
              <a:ext cx="4683381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r>
                <a:rPr lang="en-US" sz="1800" b="1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404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164911" y="-47625"/>
              <a:ext cx="2353560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  <a:spcBef>
                  <a:spcPct val="0"/>
                </a:spcBef>
              </a:pPr>
              <a:r>
                <a:rPr lang="en-US" sz="2100" b="1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EMAIL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743135" y="4509085"/>
            <a:ext cx="3512536" cy="672860"/>
            <a:chOff x="0" y="0"/>
            <a:chExt cx="4683381" cy="897147"/>
          </a:xfrm>
        </p:grpSpPr>
        <p:sp>
          <p:nvSpPr>
            <p:cNvPr id="18" name="TextBox 18"/>
            <p:cNvSpPr txBox="1"/>
            <p:nvPr/>
          </p:nvSpPr>
          <p:spPr>
            <a:xfrm>
              <a:off x="0" y="500907"/>
              <a:ext cx="4683381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r>
                <a:rPr lang="en-US" sz="1800" b="1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404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164911" y="-47625"/>
              <a:ext cx="2353560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  <a:spcBef>
                  <a:spcPct val="0"/>
                </a:spcBef>
              </a:pPr>
              <a:r>
                <a:rPr lang="en-US" sz="2100" b="1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WEBSITE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743135" y="2854640"/>
            <a:ext cx="3512536" cy="672860"/>
            <a:chOff x="0" y="0"/>
            <a:chExt cx="4683381" cy="897147"/>
          </a:xfrm>
        </p:grpSpPr>
        <p:sp>
          <p:nvSpPr>
            <p:cNvPr id="21" name="TextBox 21"/>
            <p:cNvSpPr txBox="1"/>
            <p:nvPr/>
          </p:nvSpPr>
          <p:spPr>
            <a:xfrm>
              <a:off x="0" y="500907"/>
              <a:ext cx="4683381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r>
                <a:rPr lang="en-US" sz="1800" b="1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404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164911" y="-47625"/>
              <a:ext cx="2353560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  <a:spcBef>
                  <a:spcPct val="0"/>
                </a:spcBef>
              </a:pPr>
              <a:r>
                <a:rPr lang="en-US" sz="2100" b="1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PHONE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2743135" y="7817975"/>
            <a:ext cx="3512536" cy="672860"/>
            <a:chOff x="0" y="0"/>
            <a:chExt cx="4683381" cy="897147"/>
          </a:xfrm>
        </p:grpSpPr>
        <p:sp>
          <p:nvSpPr>
            <p:cNvPr id="24" name="TextBox 24"/>
            <p:cNvSpPr txBox="1"/>
            <p:nvPr/>
          </p:nvSpPr>
          <p:spPr>
            <a:xfrm>
              <a:off x="0" y="500907"/>
              <a:ext cx="4683381" cy="3962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0"/>
                </a:lnSpc>
                <a:spcBef>
                  <a:spcPct val="0"/>
                </a:spcBef>
              </a:pPr>
              <a:r>
                <a:rPr lang="en-US" sz="1800" b="1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404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164911" y="-47625"/>
              <a:ext cx="2353560" cy="471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  <a:spcBef>
                  <a:spcPct val="0"/>
                </a:spcBef>
              </a:pPr>
              <a:r>
                <a:rPr lang="en-US" sz="2100" b="1">
                  <a:solidFill>
                    <a:srgbClr val="FFFFFF"/>
                  </a:solidFill>
                  <a:latin typeface="Inter Medium"/>
                  <a:ea typeface="Inter Medium"/>
                  <a:cs typeface="Inter Medium"/>
                  <a:sym typeface="Inter Medium"/>
                </a:rPr>
                <a:t>ADDRESS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187</Words>
  <Application>Microsoft Macintosh PowerPoint</Application>
  <PresentationFormat>Custom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Red Hat Display Bold</vt:lpstr>
      <vt:lpstr>Inter Medium</vt:lpstr>
      <vt:lpstr>Arial</vt:lpstr>
      <vt:lpstr>Calibri</vt:lpstr>
      <vt:lpstr>Inter</vt:lpstr>
      <vt:lpstr>Inter Bold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White Modern Technology Presentation</dc:title>
  <cp:lastModifiedBy>warren sebastian</cp:lastModifiedBy>
  <cp:revision>2</cp:revision>
  <dcterms:created xsi:type="dcterms:W3CDTF">2006-08-16T00:00:00Z</dcterms:created>
  <dcterms:modified xsi:type="dcterms:W3CDTF">2025-10-27T10:37:45Z</dcterms:modified>
  <dc:identifier>DAG2sp8MoYw</dc:identifier>
</cp:coreProperties>
</file>