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32FF9-1E47-2C43-9FF0-9A180AC75E00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C433D-7992-BD4B-92B5-0730025F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28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C433D-7992-BD4B-92B5-0730025F09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11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C433D-7992-BD4B-92B5-0730025F09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2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C433D-7992-BD4B-92B5-0730025F09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7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97FC-0E4F-13E7-8EE7-F3DC859F1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6BEBC-BCD3-E94E-EA02-5C5AB67FE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8B154-2BA2-E01A-06CE-C056D7C0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665-E2A3-B34F-A0E6-B078AA070823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50E56-BC29-B7AD-1BE9-29E39601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DF359-422B-F3EC-CD25-10AC23CA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E7CF-E8D4-D22E-307F-2E1BD9A3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A742A-BDE1-EE01-B9F2-5C20DB06D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67B9-E758-C1B4-9EA4-DCD68129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665-E2A3-B34F-A0E6-B078AA070823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5D2C5-EF33-A1AA-5D00-DEE9602A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2B5E6-6F2B-55B8-C93A-53ACA37C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6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F2187-F67A-9AAE-AA14-181557230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95499-D45D-B13F-0DCF-15E82D84E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8DE1-AFF4-3E46-8B95-26B796CF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665-E2A3-B34F-A0E6-B078AA070823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9E9E0-5482-57BF-9B79-E728D374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7173E-5ED9-8FE0-4CC9-597E8BF0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9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3310-FE90-93AD-1462-EC704E4B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A8FFC-EDBB-18B1-651E-75011F15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C44BF-B793-8CCC-4F78-14DC2FAD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665-E2A3-B34F-A0E6-B078AA070823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A5107-A86B-FEEC-6E93-83CEA273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E4E7F-40E1-AB2F-0CE8-E0F5A0DF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4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237D-9FC3-D245-17A6-33751B8F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56FAE-3CD4-BB8A-3334-0020C0CC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BC6DD-2E3A-94BA-9756-51EF3C09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665-E2A3-B34F-A0E6-B078AA070823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AEA31-EF29-D05D-B1E2-3950C9FD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3E56B-AE1C-0B75-C8F1-89C510E0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6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6E53-1B1D-E0D1-9A95-8395D8AD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28766-260A-170F-D1CE-902659C44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E75B5-71DF-5099-5826-2634FCA90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9EEF0-1390-B342-A6B0-B7BDDD33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665-E2A3-B34F-A0E6-B078AA070823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286AA-D0AD-F6F6-C575-13FB10B7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D5E99-69C2-43BE-6425-B5421F52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8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CCB9-BCE4-F3F6-37A1-7A9487B7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07E82-033F-0729-896F-435D0C775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1F13B-2956-07E1-1570-CA1ACA25C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BCC64-D779-AA26-E39B-CB814F518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BA9ED-FD95-220C-D0B7-1FEF7826E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2490C-DFF4-AF64-57AA-C93E927A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665-E2A3-B34F-A0E6-B078AA070823}" type="datetimeFigureOut">
              <a:rPr lang="en-US" smtClean="0"/>
              <a:t>6/21/24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C83E-5A6F-8C81-1124-5817BA63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7C796-21D0-8162-7EAD-7C912A25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5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AC4E-C375-914F-2280-8E9B455B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9CA49-DEB6-EA77-9179-2C6FB6B9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665-E2A3-B34F-A0E6-B078AA070823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92459-3C6B-6D44-EB9E-71690EF8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A5FD2-66A2-D92B-5BF5-552082C0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95A55-5397-C174-2A3F-7FBD373C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665-E2A3-B34F-A0E6-B078AA070823}" type="datetimeFigureOut">
              <a:rPr lang="en-US" smtClean="0"/>
              <a:t>6/21/24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E10E3-F371-1E91-245E-A8F7BB36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3F62C-0C3A-AF9F-FF0A-9A472D6E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0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64BE-07BD-46DE-D4ED-1472E41B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33D13-C65C-0881-AD94-7DE2F676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ED36D-D34F-E262-74B7-D3ABFFF1D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64B5D-71C5-34DD-4187-9DBB69AD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665-E2A3-B34F-A0E6-B078AA070823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7E47A-2457-5335-27C7-06EC31D7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7B8A9-D6AE-612E-B184-6F8131DE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1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D135-7EAA-4504-BFB7-15553BA3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2626C-CBF8-DBEE-7093-23FF7FD2E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0FB1-AA91-2CF9-D86B-D4C311B99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855E6-4E64-6A60-5E26-EC1B8E8F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665-E2A3-B34F-A0E6-B078AA070823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B81D6-2622-0D5A-CC49-4E5E9A35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CF5A3-DFA0-5343-8627-59F176D1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E325D-5DF7-4194-D7D5-28EA1970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C27F0-9CF8-FDAC-DB4C-C819E55CF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3CDB4-16EC-4600-18D9-277723701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FD665-E2A3-B34F-A0E6-B078AA070823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75D72-F2CA-4A52-692B-26EADA432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8F989-D824-CBC6-DE90-D5A952984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7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CB1085-CE75-9FD3-F9AF-22C788DC900F}"/>
              </a:ext>
            </a:extLst>
          </p:cNvPr>
          <p:cNvSpPr txBox="1"/>
          <p:nvPr/>
        </p:nvSpPr>
        <p:spPr>
          <a:xfrm>
            <a:off x="3458708" y="353200"/>
            <a:ext cx="5274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Relationships between the files and friend trees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BCC883-A3B3-395B-27CA-08DF20BD2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94587"/>
              </p:ext>
            </p:extLst>
          </p:nvPr>
        </p:nvGraphicFramePr>
        <p:xfrm>
          <a:off x="195940" y="1370035"/>
          <a:ext cx="1180012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75015">
                  <a:extLst>
                    <a:ext uri="{9D8B030D-6E8A-4147-A177-3AD203B41FA5}">
                      <a16:colId xmlns:a16="http://schemas.microsoft.com/office/drawing/2014/main" val="1056653950"/>
                    </a:ext>
                  </a:extLst>
                </a:gridCol>
                <a:gridCol w="1094016">
                  <a:extLst>
                    <a:ext uri="{9D8B030D-6E8A-4147-A177-3AD203B41FA5}">
                      <a16:colId xmlns:a16="http://schemas.microsoft.com/office/drawing/2014/main" val="3014684376"/>
                    </a:ext>
                  </a:extLst>
                </a:gridCol>
                <a:gridCol w="1328058">
                  <a:extLst>
                    <a:ext uri="{9D8B030D-6E8A-4147-A177-3AD203B41FA5}">
                      <a16:colId xmlns:a16="http://schemas.microsoft.com/office/drawing/2014/main" val="224214481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12503073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294689942"/>
                    </a:ext>
                  </a:extLst>
                </a:gridCol>
                <a:gridCol w="1654628">
                  <a:extLst>
                    <a:ext uri="{9D8B030D-6E8A-4147-A177-3AD203B41FA5}">
                      <a16:colId xmlns:a16="http://schemas.microsoft.com/office/drawing/2014/main" val="1280185219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1547195877"/>
                    </a:ext>
                  </a:extLst>
                </a:gridCol>
                <a:gridCol w="1709060">
                  <a:extLst>
                    <a:ext uri="{9D8B030D-6E8A-4147-A177-3AD203B41FA5}">
                      <a16:colId xmlns:a16="http://schemas.microsoft.com/office/drawing/2014/main" val="1214061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File name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gramsg4.root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gramsdetsim.root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gramsreadoutsim.root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gramselecsim.root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9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Tree name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gramsg4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DetSim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ReadoutSim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ElecSim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7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Branch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EventID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TrackList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LArHits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ScintHits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ElectronClusters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ReadoutMap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ReadoutWaveforms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237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479EFE-AA59-C296-DAC0-AB9967C0F8DF}"/>
              </a:ext>
            </a:extLst>
          </p:cNvPr>
          <p:cNvSpPr txBox="1"/>
          <p:nvPr/>
        </p:nvSpPr>
        <p:spPr>
          <a:xfrm>
            <a:off x="2491468" y="722316"/>
            <a:ext cx="7209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The file names and tree names are all options that can be changed in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</a:rPr>
              <a:t>options.xml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The Branch (column) names are the names of data objects defined in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</a:rPr>
              <a:t>GramsDataObj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51966F-316D-D5B6-D9DC-AC87D3D06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127445"/>
              </p:ext>
            </p:extLst>
          </p:nvPr>
        </p:nvGraphicFramePr>
        <p:xfrm>
          <a:off x="195940" y="3088750"/>
          <a:ext cx="11800120" cy="2595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75015">
                  <a:extLst>
                    <a:ext uri="{9D8B030D-6E8A-4147-A177-3AD203B41FA5}">
                      <a16:colId xmlns:a16="http://schemas.microsoft.com/office/drawing/2014/main" val="1056653950"/>
                    </a:ext>
                  </a:extLst>
                </a:gridCol>
                <a:gridCol w="1094016">
                  <a:extLst>
                    <a:ext uri="{9D8B030D-6E8A-4147-A177-3AD203B41FA5}">
                      <a16:colId xmlns:a16="http://schemas.microsoft.com/office/drawing/2014/main" val="3014684376"/>
                    </a:ext>
                  </a:extLst>
                </a:gridCol>
                <a:gridCol w="1328058">
                  <a:extLst>
                    <a:ext uri="{9D8B030D-6E8A-4147-A177-3AD203B41FA5}">
                      <a16:colId xmlns:a16="http://schemas.microsoft.com/office/drawing/2014/main" val="224214481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12503073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294689942"/>
                    </a:ext>
                  </a:extLst>
                </a:gridCol>
                <a:gridCol w="1654628">
                  <a:extLst>
                    <a:ext uri="{9D8B030D-6E8A-4147-A177-3AD203B41FA5}">
                      <a16:colId xmlns:a16="http://schemas.microsoft.com/office/drawing/2014/main" val="1280185219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1547195877"/>
                    </a:ext>
                  </a:extLst>
                </a:gridCol>
                <a:gridCol w="1709060">
                  <a:extLst>
                    <a:ext uri="{9D8B030D-6E8A-4147-A177-3AD203B41FA5}">
                      <a16:colId xmlns:a16="http://schemas.microsoft.com/office/drawing/2014/main" val="1214061039"/>
                    </a:ext>
                  </a:extLst>
                </a:gridCol>
              </a:tblGrid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rows / entries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EventID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MCTrackList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MCLArHits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MCScintHits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ElectronClusters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ReadoutMap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ReadoutWaveforms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237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EventID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MCTrackList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MCLArHits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MCScintHits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ElectronClusters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ReadoutMap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ReadoutWaveforms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6856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EventID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MCTrackList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MCLArHits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MCScintHits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ElectronClusters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ReadoutMap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ReadoutWaveforms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8939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EventID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MCTrackList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MCLArHits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MCScintHits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ElectronClusters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ReadoutMap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ReadoutWaveforms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4734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EventID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MCTrackList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MCLArHits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MCScintHits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ElectronClusters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ReadoutMap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ReadoutWaveforms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3977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EventID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MCTrackList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MCLArHits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MCScintHits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ElectronClusters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ReadoutMap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ReadoutWaveforms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152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EventID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MCTrackList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MCLArHits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MCScintHits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ElectronClusters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ReadoutMap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ReadoutWaveforms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91297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D6D2B9-B381-6BD6-ACDE-AD20F7F33726}"/>
              </a:ext>
            </a:extLst>
          </p:cNvPr>
          <p:cNvSpPr txBox="1"/>
          <p:nvPr/>
        </p:nvSpPr>
        <p:spPr>
          <a:xfrm>
            <a:off x="2101616" y="2672685"/>
            <a:ext cx="7988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How it looks to the programs once the files are opened and friends set up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9F63C5-6992-CCD8-2B32-5C4DC4EA9B82}"/>
              </a:ext>
            </a:extLst>
          </p:cNvPr>
          <p:cNvCxnSpPr>
            <a:cxnSpLocks/>
          </p:cNvCxnSpPr>
          <p:nvPr/>
        </p:nvCxnSpPr>
        <p:spPr>
          <a:xfrm>
            <a:off x="947057" y="3429000"/>
            <a:ext cx="0" cy="212271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E899A6-2F1A-F996-8CB0-9145CF11BCE5}"/>
              </a:ext>
            </a:extLst>
          </p:cNvPr>
          <p:cNvSpPr txBox="1"/>
          <p:nvPr/>
        </p:nvSpPr>
        <p:spPr>
          <a:xfrm>
            <a:off x="1609725" y="5718497"/>
            <a:ext cx="10386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Except for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</a:rPr>
              <a:t>EventID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, each of these cells contains a list (or "map") of many sub-objects associated with that event.</a:t>
            </a:r>
          </a:p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The maps are always created, even if they have nothing in them (e.g., if there are no energy deposits in the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</a:rPr>
              <a:t>LAr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</a:rPr>
              <a:t>MCLArHits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 will be empty).</a:t>
            </a:r>
          </a:p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Because of how GramsG4 works, the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</a:rPr>
              <a:t>EventIDs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 are </a:t>
            </a:r>
            <a:r>
              <a:rPr lang="en-US" sz="1600" i="1" dirty="0">
                <a:solidFill>
                  <a:schemeClr val="accent4">
                    <a:lumMod val="50000"/>
                  </a:schemeClr>
                </a:solidFill>
              </a:rPr>
              <a:t>not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 necessarily consecutive. </a:t>
            </a:r>
          </a:p>
        </p:txBody>
      </p:sp>
    </p:spTree>
    <p:extLst>
      <p:ext uri="{BB962C8B-B14F-4D97-AF65-F5344CB8AC3E}">
        <p14:creationId xmlns:p14="http://schemas.microsoft.com/office/powerpoint/2010/main" val="150746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59F35-7608-9431-6120-BFCFD341C6CF}"/>
              </a:ext>
            </a:extLst>
          </p:cNvPr>
          <p:cNvSpPr txBox="1"/>
          <p:nvPr/>
        </p:nvSpPr>
        <p:spPr>
          <a:xfrm>
            <a:off x="337459" y="346111"/>
            <a:ext cx="2917370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grams::</a:t>
            </a:r>
            <a:r>
              <a:rPr lang="en-US" sz="2400" dirty="0" err="1"/>
              <a:t>EventID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7FD95-3EFF-0737-46CD-BDA2370D93A0}"/>
              </a:ext>
            </a:extLst>
          </p:cNvPr>
          <p:cNvSpPr txBox="1"/>
          <p:nvPr/>
        </p:nvSpPr>
        <p:spPr>
          <a:xfrm>
            <a:off x="337459" y="807776"/>
            <a:ext cx="2917370" cy="8002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dirty="0" err="1"/>
              <a:t>EventID</a:t>
            </a:r>
            <a:r>
              <a:rPr lang="en-US" dirty="0"/>
              <a:t>::Index()</a:t>
            </a:r>
          </a:p>
          <a:p>
            <a:r>
              <a:rPr lang="en-US" sz="1400" dirty="0"/>
              <a:t>Returns a unique number for each row in the </a:t>
            </a:r>
            <a:r>
              <a:rPr lang="en-US" sz="1400" dirty="0" err="1"/>
              <a:t>TTree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DFAB0-F1C2-3585-132E-8D92E9C07993}"/>
              </a:ext>
            </a:extLst>
          </p:cNvPr>
          <p:cNvSpPr txBox="1"/>
          <p:nvPr/>
        </p:nvSpPr>
        <p:spPr>
          <a:xfrm>
            <a:off x="337459" y="1603492"/>
            <a:ext cx="2917370" cy="9541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Based on: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run </a:t>
            </a:r>
            <a:r>
              <a:rPr lang="en-US" sz="14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400" dirty="0">
                <a:solidFill>
                  <a:srgbClr val="0070C0"/>
                </a:solidFill>
              </a:rPr>
              <a:t> assigned in G4 or </a:t>
            </a:r>
            <a:r>
              <a:rPr lang="en-US" sz="1400" dirty="0" err="1">
                <a:solidFill>
                  <a:srgbClr val="0070C0"/>
                </a:solidFill>
              </a:rPr>
              <a:t>GramsSky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event </a:t>
            </a:r>
            <a:r>
              <a:rPr lang="en-US" sz="14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400" dirty="0">
                <a:solidFill>
                  <a:srgbClr val="0070C0"/>
                </a:solidFill>
              </a:rPr>
              <a:t> assigned in G4 or </a:t>
            </a:r>
            <a:r>
              <a:rPr lang="en-US" sz="1400" dirty="0" err="1">
                <a:solidFill>
                  <a:srgbClr val="0070C0"/>
                </a:solidFill>
              </a:rPr>
              <a:t>GramsSky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(But these may change!)</a:t>
            </a:r>
          </a:p>
        </p:txBody>
      </p:sp>
    </p:spTree>
    <p:extLst>
      <p:ext uri="{BB962C8B-B14F-4D97-AF65-F5344CB8AC3E}">
        <p14:creationId xmlns:p14="http://schemas.microsoft.com/office/powerpoint/2010/main" val="150879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59F35-7608-9431-6120-BFCFD341C6CF}"/>
              </a:ext>
            </a:extLst>
          </p:cNvPr>
          <p:cNvSpPr txBox="1"/>
          <p:nvPr/>
        </p:nvSpPr>
        <p:spPr>
          <a:xfrm>
            <a:off x="370115" y="157294"/>
            <a:ext cx="340722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grams::</a:t>
            </a:r>
            <a:r>
              <a:rPr lang="en-US" sz="2400" dirty="0" err="1"/>
              <a:t>MCTrackList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7FD95-3EFF-0737-46CD-BDA2370D93A0}"/>
              </a:ext>
            </a:extLst>
          </p:cNvPr>
          <p:cNvSpPr txBox="1"/>
          <p:nvPr/>
        </p:nvSpPr>
        <p:spPr>
          <a:xfrm>
            <a:off x="370114" y="618959"/>
            <a:ext cx="3407227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std::map&lt;int </a:t>
            </a:r>
            <a:r>
              <a:rPr lang="en-US" sz="1600" dirty="0" err="1"/>
              <a:t>TrackID</a:t>
            </a:r>
            <a:r>
              <a:rPr lang="en-US" sz="1600" dirty="0"/>
              <a:t>, grams::</a:t>
            </a:r>
            <a:r>
              <a:rPr lang="en-US" sz="1600" dirty="0" err="1"/>
              <a:t>MCTrack</a:t>
            </a:r>
            <a:r>
              <a:rPr lang="en-US" sz="16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D43A1-3C08-4B4D-DDB6-D89663977A19}"/>
              </a:ext>
            </a:extLst>
          </p:cNvPr>
          <p:cNvSpPr txBox="1"/>
          <p:nvPr/>
        </p:nvSpPr>
        <p:spPr>
          <a:xfrm>
            <a:off x="370114" y="957513"/>
            <a:ext cx="3407227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TrackID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600" dirty="0">
                <a:solidFill>
                  <a:srgbClr val="0070C0"/>
                </a:solidFill>
              </a:rPr>
              <a:t> assigned in GramsG4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535ACF-4C73-4222-6288-F95FB836EDC5}"/>
              </a:ext>
            </a:extLst>
          </p:cNvPr>
          <p:cNvSpPr txBox="1"/>
          <p:nvPr/>
        </p:nvSpPr>
        <p:spPr>
          <a:xfrm>
            <a:off x="4452260" y="3766457"/>
            <a:ext cx="2808515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grams::</a:t>
            </a:r>
            <a:r>
              <a:rPr lang="en-US" sz="2400" dirty="0" err="1"/>
              <a:t>MCTrajectory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72F3C8-92F2-6E7A-B31B-EE4FAE34B767}"/>
              </a:ext>
            </a:extLst>
          </p:cNvPr>
          <p:cNvSpPr txBox="1"/>
          <p:nvPr/>
        </p:nvSpPr>
        <p:spPr>
          <a:xfrm>
            <a:off x="4049491" y="4228122"/>
            <a:ext cx="3614057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std::vector&lt;grams::</a:t>
            </a:r>
            <a:r>
              <a:rPr lang="en-US" sz="1600" dirty="0" err="1"/>
              <a:t>MCTrajectoryPoint</a:t>
            </a:r>
            <a:r>
              <a:rPr lang="en-US" sz="1600" dirty="0"/>
              <a:t>&gt;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CC45C3F-80D8-F14E-C5D6-74FEEBD5347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1788434" y="1581361"/>
            <a:ext cx="570589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3D37BB-3A13-1260-EE58-B31A0D94E6B0}"/>
              </a:ext>
            </a:extLst>
          </p:cNvPr>
          <p:cNvSpPr txBox="1"/>
          <p:nvPr/>
        </p:nvSpPr>
        <p:spPr>
          <a:xfrm>
            <a:off x="4049492" y="5073639"/>
            <a:ext cx="361405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grams::</a:t>
            </a:r>
            <a:r>
              <a:rPr lang="en-US" sz="2400" dirty="0" err="1"/>
              <a:t>MCTrajectoryPoint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6AA781-50E1-E54D-44C8-E4B987D4972A}"/>
              </a:ext>
            </a:extLst>
          </p:cNvPr>
          <p:cNvSpPr txBox="1"/>
          <p:nvPr/>
        </p:nvSpPr>
        <p:spPr>
          <a:xfrm>
            <a:off x="3327409" y="5551551"/>
            <a:ext cx="5045521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ROOT::Math::</a:t>
            </a:r>
            <a:r>
              <a:rPr lang="en-US" sz="1600" dirty="0" err="1">
                <a:solidFill>
                  <a:srgbClr val="0070C0"/>
                </a:solidFill>
              </a:rPr>
              <a:t>XYZTVector</a:t>
            </a:r>
            <a:r>
              <a:rPr lang="en-US" sz="1600" dirty="0">
                <a:solidFill>
                  <a:srgbClr val="0070C0"/>
                </a:solidFill>
              </a:rPr>
              <a:t> position</a:t>
            </a:r>
            <a:br>
              <a:rPr lang="en-US" sz="1600" dirty="0">
                <a:solidFill>
                  <a:srgbClr val="0070C0"/>
                </a:solidFill>
              </a:rPr>
            </a:br>
            <a:r>
              <a:rPr lang="en-US" sz="1600" dirty="0">
                <a:solidFill>
                  <a:srgbClr val="0070C0"/>
                </a:solidFill>
              </a:rPr>
              <a:t>ROOT::Math::</a:t>
            </a:r>
            <a:r>
              <a:rPr lang="en-US" sz="1600" dirty="0" err="1">
                <a:solidFill>
                  <a:srgbClr val="0070C0"/>
                </a:solidFill>
              </a:rPr>
              <a:t>PxPyPzEVector</a:t>
            </a:r>
            <a:r>
              <a:rPr lang="en-US" sz="1600" dirty="0">
                <a:solidFill>
                  <a:srgbClr val="0070C0"/>
                </a:solidFill>
              </a:rPr>
              <a:t> momentum</a:t>
            </a:r>
            <a:br>
              <a:rPr lang="en-US" sz="1600" dirty="0">
                <a:solidFill>
                  <a:srgbClr val="0070C0"/>
                </a:solidFill>
              </a:rPr>
            </a:br>
            <a:r>
              <a:rPr lang="en-US" sz="1600" dirty="0">
                <a:solidFill>
                  <a:srgbClr val="0070C0"/>
                </a:solidFill>
              </a:rPr>
              <a:t>int </a:t>
            </a:r>
            <a:r>
              <a:rPr lang="en-US" sz="1600" dirty="0" err="1">
                <a:solidFill>
                  <a:srgbClr val="0070C0"/>
                </a:solidFill>
              </a:rPr>
              <a:t>volumeID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600" dirty="0">
                <a:solidFill>
                  <a:srgbClr val="0070C0"/>
                </a:solidFill>
              </a:rPr>
              <a:t> Identifier (</a:t>
            </a:r>
            <a:r>
              <a:rPr lang="en-US" sz="1600" dirty="0" err="1">
                <a:solidFill>
                  <a:srgbClr val="0070C0"/>
                </a:solidFill>
              </a:rPr>
              <a:t>copynumber</a:t>
            </a:r>
            <a:r>
              <a:rPr lang="en-US" sz="1600" dirty="0">
                <a:solidFill>
                  <a:srgbClr val="0070C0"/>
                </a:solidFill>
              </a:rPr>
              <a:t>) from GDML file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9CC9C177-442B-37BC-A378-CF09B4B5EBD3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5400000">
            <a:off x="5603039" y="4820157"/>
            <a:ext cx="506963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19CF45-60FE-4FFB-3329-8CF104F2D0DA}"/>
              </a:ext>
            </a:extLst>
          </p:cNvPr>
          <p:cNvGrpSpPr/>
          <p:nvPr/>
        </p:nvGrpSpPr>
        <p:grpSpPr>
          <a:xfrm>
            <a:off x="370114" y="1866656"/>
            <a:ext cx="3407227" cy="2769989"/>
            <a:chOff x="1959430" y="2228671"/>
            <a:chExt cx="3407227" cy="276998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6D2DB7-4A5D-6B2E-5BA9-580610A50653}"/>
                </a:ext>
              </a:extLst>
            </p:cNvPr>
            <p:cNvSpPr txBox="1"/>
            <p:nvPr/>
          </p:nvSpPr>
          <p:spPr>
            <a:xfrm>
              <a:off x="1959431" y="2228671"/>
              <a:ext cx="3407226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/>
                <a:t>grams::</a:t>
              </a:r>
              <a:r>
                <a:rPr lang="en-US" sz="2400" dirty="0" err="1"/>
                <a:t>MCTrack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058028-A9CE-114C-53A4-C30864B2B7D9}"/>
                </a:ext>
              </a:extLst>
            </p:cNvPr>
            <p:cNvSpPr txBox="1"/>
            <p:nvPr/>
          </p:nvSpPr>
          <p:spPr>
            <a:xfrm>
              <a:off x="1959430" y="2690336"/>
              <a:ext cx="3407227" cy="23083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600" dirty="0" err="1">
                  <a:solidFill>
                    <a:srgbClr val="0070C0"/>
                  </a:solidFill>
                </a:rPr>
                <a:t>TrackID</a:t>
              </a:r>
              <a:r>
                <a:rPr lang="en-US" sz="1600" dirty="0">
                  <a:solidFill>
                    <a:srgbClr val="0070C0"/>
                  </a:solidFill>
                </a:rPr>
                <a:t>()</a:t>
              </a:r>
              <a:br>
                <a:rPr lang="en-US" sz="1600" dirty="0">
                  <a:solidFill>
                    <a:srgbClr val="0070C0"/>
                  </a:solidFill>
                </a:rPr>
              </a:br>
              <a:r>
                <a:rPr lang="en-US" sz="1600" dirty="0" err="1">
                  <a:solidFill>
                    <a:srgbClr val="0070C0"/>
                  </a:solidFill>
                </a:rPr>
                <a:t>PDGCode</a:t>
              </a:r>
              <a:r>
                <a:rPr lang="en-US" sz="1600" dirty="0">
                  <a:solidFill>
                    <a:srgbClr val="0070C0"/>
                  </a:solidFill>
                </a:rPr>
                <a:t>()</a:t>
              </a:r>
              <a:br>
                <a:rPr lang="en-US" sz="1600" dirty="0">
                  <a:solidFill>
                    <a:srgbClr val="0070C0"/>
                  </a:solidFill>
                </a:rPr>
              </a:br>
              <a:r>
                <a:rPr lang="en-US" sz="1600" dirty="0" err="1">
                  <a:solidFill>
                    <a:srgbClr val="0070C0"/>
                  </a:solidFill>
                </a:rPr>
                <a:t>ParentID</a:t>
              </a:r>
              <a:r>
                <a:rPr lang="en-US" sz="1600" dirty="0">
                  <a:solidFill>
                    <a:srgbClr val="0070C0"/>
                  </a:solidFill>
                </a:rPr>
                <a:t>()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Daughters() </a:t>
              </a:r>
              <a:r>
                <a:rPr lang="en-US" sz="1600" dirty="0">
                  <a:solidFill>
                    <a:srgbClr val="0070C0"/>
                  </a:solidFill>
                  <a:sym typeface="Wingdings" pitchFamily="2" charset="2"/>
                </a:rPr>
                <a:t></a:t>
              </a:r>
              <a:r>
                <a:rPr lang="en-US" sz="1600" dirty="0">
                  <a:solidFill>
                    <a:srgbClr val="0070C0"/>
                  </a:solidFill>
                </a:rPr>
                <a:t> std::set&lt;int </a:t>
              </a:r>
              <a:r>
                <a:rPr lang="en-US" sz="1600" dirty="0" err="1">
                  <a:solidFill>
                    <a:srgbClr val="0070C0"/>
                  </a:solidFill>
                </a:rPr>
                <a:t>TrackID</a:t>
              </a:r>
              <a:r>
                <a:rPr lang="en-US" sz="1600" dirty="0">
                  <a:solidFill>
                    <a:srgbClr val="0070C0"/>
                  </a:solidFill>
                </a:rPr>
                <a:t>&gt;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Process()</a:t>
              </a:r>
            </a:p>
            <a:p>
              <a:r>
                <a:rPr lang="en-US" sz="1600" dirty="0" err="1">
                  <a:solidFill>
                    <a:srgbClr val="0070C0"/>
                  </a:solidFill>
                </a:rPr>
                <a:t>EndProcess</a:t>
              </a:r>
              <a:r>
                <a:rPr lang="en-US" sz="1600" dirty="0">
                  <a:solidFill>
                    <a:srgbClr val="0070C0"/>
                  </a:solidFill>
                </a:rPr>
                <a:t>()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Trajectory()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Weight()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Polarization()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6459BD-BEF1-3EAF-6DF3-A098C9D1C015}"/>
                </a:ext>
              </a:extLst>
            </p:cNvPr>
            <p:cNvSpPr/>
            <p:nvPr/>
          </p:nvSpPr>
          <p:spPr>
            <a:xfrm>
              <a:off x="2710539" y="4208973"/>
              <a:ext cx="337457" cy="286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8279255-1632-A9C8-00B8-0E157E128B88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>
            <a:off x="1458680" y="3990372"/>
            <a:ext cx="2993580" cy="691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9EDC1A8-9A5E-6443-666B-6676E187EDD4}"/>
              </a:ext>
            </a:extLst>
          </p:cNvPr>
          <p:cNvGrpSpPr/>
          <p:nvPr/>
        </p:nvGrpSpPr>
        <p:grpSpPr>
          <a:xfrm>
            <a:off x="146955" y="5557076"/>
            <a:ext cx="2955474" cy="1131701"/>
            <a:chOff x="146955" y="5557076"/>
            <a:chExt cx="2955474" cy="113170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014FCD5-54A0-252C-520C-7B509312E58F}"/>
                </a:ext>
              </a:extLst>
            </p:cNvPr>
            <p:cNvGrpSpPr/>
            <p:nvPr/>
          </p:nvGrpSpPr>
          <p:grpSpPr>
            <a:xfrm>
              <a:off x="146955" y="5919335"/>
              <a:ext cx="2955474" cy="769442"/>
              <a:chOff x="4561118" y="203460"/>
              <a:chExt cx="2955474" cy="48602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08C8C73-A007-0E45-96C5-B885389A08C2}"/>
                  </a:ext>
                </a:extLst>
              </p:cNvPr>
              <p:cNvSpPr txBox="1"/>
              <p:nvPr/>
            </p:nvSpPr>
            <p:spPr>
              <a:xfrm>
                <a:off x="4561118" y="203460"/>
                <a:ext cx="2955474" cy="486026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911225" algn="l"/>
                  </a:tabLst>
                </a:pP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sym typeface="Wingdings" pitchFamily="2" charset="2"/>
                  </a:rPr>
                  <a:t>        </a:t>
                </a:r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  <a:sym typeface="Wingdings" pitchFamily="2" charset="2"/>
                  </a:rPr>
                  <a:t></a:t>
                </a:r>
                <a:r>
                  <a:rPr lang="en-US" sz="1600" dirty="0">
                    <a:sym typeface="Wingdings" pitchFamily="2" charset="2"/>
                  </a:rPr>
                  <a:t>       	</a:t>
                </a:r>
                <a:r>
                  <a:rPr lang="en-US" sz="1400" dirty="0">
                    <a:sym typeface="Wingdings" pitchFamily="2" charset="2"/>
                  </a:rPr>
                  <a:t>Comment</a:t>
                </a:r>
                <a:endParaRPr lang="en-US" sz="1400" dirty="0"/>
              </a:p>
              <a:p>
                <a:pPr>
                  <a:tabLst>
                    <a:tab pos="911225" algn="l"/>
                  </a:tabLst>
                </a:pPr>
                <a:r>
                  <a:rPr lang="en-US" sz="1400" dirty="0"/>
                  <a:t>	Contains one</a:t>
                </a:r>
              </a:p>
              <a:p>
                <a:pPr>
                  <a:tabLst>
                    <a:tab pos="911225" algn="l"/>
                  </a:tabLst>
                </a:pPr>
                <a:r>
                  <a:rPr lang="en-US" sz="1400" dirty="0"/>
                  <a:t>	A list (std::map) of many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4465498A-BBEE-DECA-FEDF-22D85DFD6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512" y="584454"/>
                <a:ext cx="707573" cy="0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262562A-151D-A3E7-2A8D-86F1E4378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512" y="444191"/>
                <a:ext cx="685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EC3E8DF-515E-5145-227B-B6182F172335}"/>
                </a:ext>
              </a:extLst>
            </p:cNvPr>
            <p:cNvSpPr txBox="1"/>
            <p:nvPr/>
          </p:nvSpPr>
          <p:spPr>
            <a:xfrm>
              <a:off x="936169" y="5557076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103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59F35-7608-9431-6120-BFCFD341C6CF}"/>
              </a:ext>
            </a:extLst>
          </p:cNvPr>
          <p:cNvSpPr txBox="1"/>
          <p:nvPr/>
        </p:nvSpPr>
        <p:spPr>
          <a:xfrm>
            <a:off x="642255" y="157293"/>
            <a:ext cx="340722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grams::</a:t>
            </a:r>
            <a:r>
              <a:rPr lang="en-US" sz="2400" dirty="0" err="1"/>
              <a:t>MCLArHits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7FD95-3EFF-0737-46CD-BDA2370D93A0}"/>
              </a:ext>
            </a:extLst>
          </p:cNvPr>
          <p:cNvSpPr txBox="1"/>
          <p:nvPr/>
        </p:nvSpPr>
        <p:spPr>
          <a:xfrm>
            <a:off x="370113" y="618959"/>
            <a:ext cx="3951515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std::map&lt; std::</a:t>
            </a:r>
            <a:r>
              <a:rPr lang="en-US" sz="1600" dirty="0" err="1"/>
              <a:t>ntuple</a:t>
            </a:r>
            <a:r>
              <a:rPr lang="en-US" sz="1600" dirty="0"/>
              <a:t>&lt;int </a:t>
            </a:r>
            <a:r>
              <a:rPr lang="en-US" sz="1600" dirty="0" err="1"/>
              <a:t>TrackID</a:t>
            </a:r>
            <a:r>
              <a:rPr lang="en-US" sz="1600" dirty="0"/>
              <a:t>, int </a:t>
            </a:r>
            <a:r>
              <a:rPr lang="en-US" sz="1600" dirty="0" err="1"/>
              <a:t>HitID</a:t>
            </a:r>
            <a:r>
              <a:rPr lang="en-US" sz="1600" dirty="0"/>
              <a:t>&gt; </a:t>
            </a:r>
          </a:p>
          <a:p>
            <a:r>
              <a:rPr lang="en-US" sz="1600" dirty="0"/>
              <a:t>	grams::</a:t>
            </a:r>
            <a:r>
              <a:rPr lang="en-US" sz="1600" dirty="0" err="1"/>
              <a:t>MCLArHit</a:t>
            </a:r>
            <a:r>
              <a:rPr lang="en-US" sz="16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D43A1-3C08-4B4D-DDB6-D89663977A19}"/>
              </a:ext>
            </a:extLst>
          </p:cNvPr>
          <p:cNvSpPr txBox="1"/>
          <p:nvPr/>
        </p:nvSpPr>
        <p:spPr>
          <a:xfrm>
            <a:off x="370112" y="1203734"/>
            <a:ext cx="3951515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TrackID</a:t>
            </a:r>
            <a:r>
              <a:rPr lang="en-US" sz="1600" dirty="0">
                <a:solidFill>
                  <a:srgbClr val="0070C0"/>
                </a:solidFill>
              </a:rPr>
              <a:t> &lt;- assigned in GramsG4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HitID</a:t>
            </a:r>
            <a:r>
              <a:rPr lang="en-US" sz="1600" dirty="0">
                <a:solidFill>
                  <a:srgbClr val="0070C0"/>
                </a:solidFill>
              </a:rPr>
              <a:t> &lt;- arbitrary; assigned in GramsG4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CC45C3F-80D8-F14E-C5D6-74FEEBD5347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2009448" y="2124931"/>
            <a:ext cx="672844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19CF45-60FE-4FFB-3329-8CF104F2D0DA}"/>
              </a:ext>
            </a:extLst>
          </p:cNvPr>
          <p:cNvGrpSpPr/>
          <p:nvPr/>
        </p:nvGrpSpPr>
        <p:grpSpPr>
          <a:xfrm>
            <a:off x="642255" y="2461353"/>
            <a:ext cx="3407227" cy="2769989"/>
            <a:chOff x="1959430" y="2228671"/>
            <a:chExt cx="3407227" cy="276998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6D2DB7-4A5D-6B2E-5BA9-580610A50653}"/>
                </a:ext>
              </a:extLst>
            </p:cNvPr>
            <p:cNvSpPr txBox="1"/>
            <p:nvPr/>
          </p:nvSpPr>
          <p:spPr>
            <a:xfrm>
              <a:off x="1959431" y="2228671"/>
              <a:ext cx="3407226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/>
                <a:t>grams::</a:t>
              </a:r>
              <a:r>
                <a:rPr lang="en-US" sz="2400" dirty="0" err="1"/>
                <a:t>MCLArHit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058028-A9CE-114C-53A4-C30864B2B7D9}"/>
                </a:ext>
              </a:extLst>
            </p:cNvPr>
            <p:cNvSpPr txBox="1"/>
            <p:nvPr/>
          </p:nvSpPr>
          <p:spPr>
            <a:xfrm>
              <a:off x="1959430" y="2690336"/>
              <a:ext cx="3407227" cy="23083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600" dirty="0" err="1">
                  <a:solidFill>
                    <a:srgbClr val="0070C0"/>
                  </a:solidFill>
                </a:rPr>
                <a:t>trackID</a:t>
              </a:r>
              <a:endParaRPr lang="en-US" sz="1600" dirty="0">
                <a:solidFill>
                  <a:srgbClr val="0070C0"/>
                </a:solidFill>
              </a:endParaRPr>
            </a:p>
            <a:p>
              <a:r>
                <a:rPr lang="en-US" sz="1600" dirty="0" err="1">
                  <a:solidFill>
                    <a:srgbClr val="0070C0"/>
                  </a:solidFill>
                </a:rPr>
                <a:t>hitID</a:t>
              </a:r>
              <a:br>
                <a:rPr lang="en-US" sz="1600" dirty="0">
                  <a:solidFill>
                    <a:srgbClr val="0070C0"/>
                  </a:solidFill>
                </a:rPr>
              </a:br>
              <a:r>
                <a:rPr lang="en-US" sz="1600" dirty="0" err="1">
                  <a:solidFill>
                    <a:srgbClr val="0070C0"/>
                  </a:solidFill>
                </a:rPr>
                <a:t>pdgCode</a:t>
              </a:r>
              <a:br>
                <a:rPr lang="en-US" sz="1600" dirty="0">
                  <a:solidFill>
                    <a:srgbClr val="0070C0"/>
                  </a:solidFill>
                </a:rPr>
              </a:br>
              <a:r>
                <a:rPr lang="en-US" sz="1600" dirty="0" err="1">
                  <a:solidFill>
                    <a:srgbClr val="0070C0"/>
                  </a:solidFill>
                </a:rPr>
                <a:t>numPhotons</a:t>
              </a:r>
              <a:r>
                <a:rPr lang="en-US" sz="1600" dirty="0">
                  <a:solidFill>
                    <a:srgbClr val="0070C0"/>
                  </a:solidFill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sym typeface="Wingdings" pitchFamily="2" charset="2"/>
                </a:rPr>
                <a:t></a:t>
              </a:r>
              <a:r>
                <a:rPr lang="en-US" sz="1600" dirty="0">
                  <a:solidFill>
                    <a:srgbClr val="0070C0"/>
                  </a:solidFill>
                </a:rPr>
                <a:t> scintillation photons</a:t>
              </a:r>
            </a:p>
            <a:p>
              <a:r>
                <a:rPr lang="en-US" sz="1600" dirty="0" err="1">
                  <a:solidFill>
                    <a:srgbClr val="0070C0"/>
                  </a:solidFill>
                </a:rPr>
                <a:t>cerPhotons</a:t>
              </a:r>
              <a:r>
                <a:rPr lang="en-US" sz="1600" dirty="0">
                  <a:solidFill>
                    <a:srgbClr val="0070C0"/>
                  </a:solidFill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sym typeface="Wingdings" pitchFamily="2" charset="2"/>
                </a:rPr>
                <a:t></a:t>
              </a:r>
              <a:r>
                <a:rPr lang="en-US" sz="1600" dirty="0">
                  <a:solidFill>
                    <a:srgbClr val="0070C0"/>
                  </a:solidFill>
                </a:rPr>
                <a:t> Cerenkov photons</a:t>
              </a:r>
            </a:p>
            <a:p>
              <a:r>
                <a:rPr lang="en-US" sz="1600" dirty="0" err="1">
                  <a:solidFill>
                    <a:srgbClr val="0070C0"/>
                  </a:solidFill>
                </a:rPr>
                <a:t>volumeID</a:t>
              </a:r>
              <a:r>
                <a:rPr lang="en-US" sz="1600" dirty="0">
                  <a:solidFill>
                    <a:srgbClr val="0070C0"/>
                  </a:solidFill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sym typeface="Wingdings" pitchFamily="2" charset="2"/>
                </a:rPr>
                <a:t></a:t>
              </a:r>
              <a:r>
                <a:rPr lang="en-US" sz="1600" dirty="0">
                  <a:solidFill>
                    <a:srgbClr val="0070C0"/>
                  </a:solidFill>
                </a:rPr>
                <a:t> Identifier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energy </a:t>
              </a:r>
              <a:r>
                <a:rPr lang="en-US" sz="1600" dirty="0">
                  <a:solidFill>
                    <a:srgbClr val="0070C0"/>
                  </a:solidFill>
                  <a:sym typeface="Wingdings" pitchFamily="2" charset="2"/>
                </a:rPr>
                <a:t></a:t>
              </a:r>
              <a:r>
                <a:rPr lang="en-US" sz="1600" dirty="0">
                  <a:solidFill>
                    <a:srgbClr val="0070C0"/>
                  </a:solidFill>
                </a:rPr>
                <a:t> ionization energy deposited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ROOT::Math::</a:t>
              </a:r>
              <a:r>
                <a:rPr lang="en-US" sz="1600" dirty="0" err="1">
                  <a:solidFill>
                    <a:srgbClr val="0070C0"/>
                  </a:solidFill>
                </a:rPr>
                <a:t>XYZTVector</a:t>
              </a:r>
              <a:r>
                <a:rPr lang="en-US" sz="1600" dirty="0">
                  <a:solidFill>
                    <a:srgbClr val="0070C0"/>
                  </a:solidFill>
                </a:rPr>
                <a:t> start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ROOT::Math::</a:t>
              </a:r>
              <a:r>
                <a:rPr lang="en-US" sz="1600" dirty="0" err="1">
                  <a:solidFill>
                    <a:srgbClr val="0070C0"/>
                  </a:solidFill>
                </a:rPr>
                <a:t>XYZTVector</a:t>
              </a:r>
              <a:r>
                <a:rPr lang="en-US" sz="1600" dirty="0">
                  <a:solidFill>
                    <a:srgbClr val="0070C0"/>
                  </a:solidFill>
                </a:rPr>
                <a:t> end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6459BD-BEF1-3EAF-6DF3-A098C9D1C015}"/>
                </a:ext>
              </a:extLst>
            </p:cNvPr>
            <p:cNvSpPr/>
            <p:nvPr/>
          </p:nvSpPr>
          <p:spPr>
            <a:xfrm>
              <a:off x="2710539" y="4208973"/>
              <a:ext cx="337457" cy="286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7938374-E9B0-20AA-7758-317DF68D2316}"/>
              </a:ext>
            </a:extLst>
          </p:cNvPr>
          <p:cNvGrpSpPr/>
          <p:nvPr/>
        </p:nvGrpSpPr>
        <p:grpSpPr>
          <a:xfrm>
            <a:off x="146955" y="5557076"/>
            <a:ext cx="2955474" cy="1131701"/>
            <a:chOff x="146955" y="5557076"/>
            <a:chExt cx="2955474" cy="113170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1C0E0B9-FAC3-4354-96A3-E43B35DBD7FE}"/>
                </a:ext>
              </a:extLst>
            </p:cNvPr>
            <p:cNvGrpSpPr/>
            <p:nvPr/>
          </p:nvGrpSpPr>
          <p:grpSpPr>
            <a:xfrm>
              <a:off x="146955" y="5919335"/>
              <a:ext cx="2955474" cy="769442"/>
              <a:chOff x="4561118" y="203460"/>
              <a:chExt cx="2955474" cy="486026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DFECA0-182B-F69D-2104-63FF88E8F944}"/>
                  </a:ext>
                </a:extLst>
              </p:cNvPr>
              <p:cNvSpPr txBox="1"/>
              <p:nvPr/>
            </p:nvSpPr>
            <p:spPr>
              <a:xfrm>
                <a:off x="4561118" y="203460"/>
                <a:ext cx="2955474" cy="486026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911225" algn="l"/>
                  </a:tabLst>
                </a:pP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sym typeface="Wingdings" pitchFamily="2" charset="2"/>
                  </a:rPr>
                  <a:t>        </a:t>
                </a:r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  <a:sym typeface="Wingdings" pitchFamily="2" charset="2"/>
                  </a:rPr>
                  <a:t></a:t>
                </a:r>
                <a:r>
                  <a:rPr lang="en-US" sz="1600" dirty="0">
                    <a:sym typeface="Wingdings" pitchFamily="2" charset="2"/>
                  </a:rPr>
                  <a:t>       	</a:t>
                </a:r>
                <a:r>
                  <a:rPr lang="en-US" sz="1400" dirty="0">
                    <a:sym typeface="Wingdings" pitchFamily="2" charset="2"/>
                  </a:rPr>
                  <a:t>Comment</a:t>
                </a:r>
                <a:endParaRPr lang="en-US" sz="1400" dirty="0"/>
              </a:p>
              <a:p>
                <a:pPr>
                  <a:tabLst>
                    <a:tab pos="911225" algn="l"/>
                  </a:tabLst>
                </a:pPr>
                <a:r>
                  <a:rPr lang="en-US" sz="1400" dirty="0"/>
                  <a:t>	Contains one</a:t>
                </a:r>
              </a:p>
              <a:p>
                <a:pPr>
                  <a:tabLst>
                    <a:tab pos="911225" algn="l"/>
                  </a:tabLst>
                </a:pPr>
                <a:r>
                  <a:rPr lang="en-US" sz="1400" dirty="0"/>
                  <a:t>	A list (std::map) of many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9BE1AC0-83BB-1F27-7334-AB239659E4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512" y="584454"/>
                <a:ext cx="707573" cy="0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29965BC5-11F1-A84B-2130-8A6A976AF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512" y="444191"/>
                <a:ext cx="685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747533-8D44-8844-1019-53F3B7DE3090}"/>
                </a:ext>
              </a:extLst>
            </p:cNvPr>
            <p:cNvSpPr txBox="1"/>
            <p:nvPr/>
          </p:nvSpPr>
          <p:spPr>
            <a:xfrm>
              <a:off x="936169" y="5557076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40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59F35-7608-9431-6120-BFCFD341C6CF}"/>
              </a:ext>
            </a:extLst>
          </p:cNvPr>
          <p:cNvSpPr txBox="1"/>
          <p:nvPr/>
        </p:nvSpPr>
        <p:spPr>
          <a:xfrm>
            <a:off x="642255" y="162148"/>
            <a:ext cx="340722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grams::</a:t>
            </a:r>
            <a:r>
              <a:rPr lang="en-US" sz="2400" dirty="0" err="1"/>
              <a:t>MCScintHits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7FD95-3EFF-0737-46CD-BDA2370D93A0}"/>
              </a:ext>
            </a:extLst>
          </p:cNvPr>
          <p:cNvSpPr txBox="1"/>
          <p:nvPr/>
        </p:nvSpPr>
        <p:spPr>
          <a:xfrm>
            <a:off x="370113" y="618959"/>
            <a:ext cx="3951515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std::map&lt; std::</a:t>
            </a:r>
            <a:r>
              <a:rPr lang="en-US" sz="1600" dirty="0" err="1"/>
              <a:t>ntuple</a:t>
            </a:r>
            <a:r>
              <a:rPr lang="en-US" sz="1600" dirty="0"/>
              <a:t>&lt;int </a:t>
            </a:r>
            <a:r>
              <a:rPr lang="en-US" sz="1600" dirty="0" err="1"/>
              <a:t>TrackID</a:t>
            </a:r>
            <a:r>
              <a:rPr lang="en-US" sz="1600" dirty="0"/>
              <a:t>, int </a:t>
            </a:r>
            <a:r>
              <a:rPr lang="en-US" sz="1600" dirty="0" err="1"/>
              <a:t>HitID</a:t>
            </a:r>
            <a:r>
              <a:rPr lang="en-US" sz="1600" dirty="0"/>
              <a:t>&gt; </a:t>
            </a:r>
          </a:p>
          <a:p>
            <a:r>
              <a:rPr lang="en-US" sz="1600" dirty="0"/>
              <a:t>	grams::</a:t>
            </a:r>
            <a:r>
              <a:rPr lang="en-US" sz="1600"/>
              <a:t>MCScintHit</a:t>
            </a:r>
            <a:r>
              <a:rPr lang="en-US" sz="16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D43A1-3C08-4B4D-DDB6-D89663977A19}"/>
              </a:ext>
            </a:extLst>
          </p:cNvPr>
          <p:cNvSpPr txBox="1"/>
          <p:nvPr/>
        </p:nvSpPr>
        <p:spPr>
          <a:xfrm>
            <a:off x="370112" y="1203734"/>
            <a:ext cx="3951515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TrackID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600" dirty="0">
                <a:solidFill>
                  <a:srgbClr val="0070C0"/>
                </a:solidFill>
              </a:rPr>
              <a:t> assigned in GramsG4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HitID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600" dirty="0">
                <a:solidFill>
                  <a:srgbClr val="0070C0"/>
                </a:solidFill>
              </a:rPr>
              <a:t> arbitrary; assigned in GramsG4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CC45C3F-80D8-F14E-C5D6-74FEEBD5347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2053482" y="2080895"/>
            <a:ext cx="584775" cy="2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19CF45-60FE-4FFB-3329-8CF104F2D0DA}"/>
              </a:ext>
            </a:extLst>
          </p:cNvPr>
          <p:cNvGrpSpPr/>
          <p:nvPr/>
        </p:nvGrpSpPr>
        <p:grpSpPr>
          <a:xfrm>
            <a:off x="642255" y="2373284"/>
            <a:ext cx="3407228" cy="2277547"/>
            <a:chOff x="1959429" y="2351781"/>
            <a:chExt cx="3407228" cy="22775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6D2DB7-4A5D-6B2E-5BA9-580610A50653}"/>
                </a:ext>
              </a:extLst>
            </p:cNvPr>
            <p:cNvSpPr txBox="1"/>
            <p:nvPr/>
          </p:nvSpPr>
          <p:spPr>
            <a:xfrm>
              <a:off x="1959429" y="2351781"/>
              <a:ext cx="3407226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/>
                <a:t>grams::</a:t>
              </a:r>
              <a:r>
                <a:rPr lang="en-US" sz="2400" dirty="0" err="1"/>
                <a:t>MCScintHit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058028-A9CE-114C-53A4-C30864B2B7D9}"/>
                </a:ext>
              </a:extLst>
            </p:cNvPr>
            <p:cNvSpPr txBox="1"/>
            <p:nvPr/>
          </p:nvSpPr>
          <p:spPr>
            <a:xfrm>
              <a:off x="1959430" y="2813446"/>
              <a:ext cx="3407227" cy="1815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600" dirty="0" err="1">
                  <a:solidFill>
                    <a:srgbClr val="0070C0"/>
                  </a:solidFill>
                </a:rPr>
                <a:t>trackID</a:t>
              </a:r>
              <a:endParaRPr lang="en-US" sz="1600" dirty="0">
                <a:solidFill>
                  <a:srgbClr val="0070C0"/>
                </a:solidFill>
              </a:endParaRPr>
            </a:p>
            <a:p>
              <a:r>
                <a:rPr lang="en-US" sz="1600" dirty="0" err="1">
                  <a:solidFill>
                    <a:srgbClr val="0070C0"/>
                  </a:solidFill>
                </a:rPr>
                <a:t>hitID</a:t>
              </a:r>
              <a:br>
                <a:rPr lang="en-US" sz="1600" dirty="0">
                  <a:solidFill>
                    <a:srgbClr val="0070C0"/>
                  </a:solidFill>
                </a:rPr>
              </a:br>
              <a:r>
                <a:rPr lang="en-US" sz="1600" dirty="0" err="1">
                  <a:solidFill>
                    <a:srgbClr val="0070C0"/>
                  </a:solidFill>
                </a:rPr>
                <a:t>pdgCode</a:t>
              </a:r>
              <a:br>
                <a:rPr lang="en-US" sz="1600" dirty="0">
                  <a:solidFill>
                    <a:srgbClr val="0070C0"/>
                  </a:solidFill>
                </a:rPr>
              </a:br>
              <a:r>
                <a:rPr lang="en-US" sz="1600" dirty="0" err="1">
                  <a:solidFill>
                    <a:srgbClr val="0070C0"/>
                  </a:solidFill>
                </a:rPr>
                <a:t>volumeID</a:t>
              </a:r>
              <a:r>
                <a:rPr lang="en-US" sz="1600" dirty="0">
                  <a:solidFill>
                    <a:srgbClr val="0070C0"/>
                  </a:solidFill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sym typeface="Wingdings" pitchFamily="2" charset="2"/>
                </a:rPr>
                <a:t></a:t>
              </a:r>
              <a:r>
                <a:rPr lang="en-US" sz="1600" dirty="0">
                  <a:solidFill>
                    <a:srgbClr val="0070C0"/>
                  </a:solidFill>
                </a:rPr>
                <a:t> Identifier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energy </a:t>
              </a:r>
              <a:r>
                <a:rPr lang="en-US" sz="1600" dirty="0">
                  <a:solidFill>
                    <a:srgbClr val="0070C0"/>
                  </a:solidFill>
                  <a:sym typeface="Wingdings" pitchFamily="2" charset="2"/>
                </a:rPr>
                <a:t></a:t>
              </a:r>
              <a:r>
                <a:rPr lang="en-US" sz="1600" dirty="0">
                  <a:solidFill>
                    <a:srgbClr val="0070C0"/>
                  </a:solidFill>
                </a:rPr>
                <a:t> ionization energy deposited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ROOT::Math::</a:t>
              </a:r>
              <a:r>
                <a:rPr lang="en-US" sz="1600" dirty="0" err="1">
                  <a:solidFill>
                    <a:srgbClr val="0070C0"/>
                  </a:solidFill>
                </a:rPr>
                <a:t>XYZTVector</a:t>
              </a:r>
              <a:r>
                <a:rPr lang="en-US" sz="1600" dirty="0">
                  <a:solidFill>
                    <a:srgbClr val="0070C0"/>
                  </a:solidFill>
                </a:rPr>
                <a:t> start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ROOT::Math::</a:t>
              </a:r>
              <a:r>
                <a:rPr lang="en-US" sz="1600" dirty="0" err="1">
                  <a:solidFill>
                    <a:srgbClr val="0070C0"/>
                  </a:solidFill>
                </a:rPr>
                <a:t>XYZTVector</a:t>
              </a:r>
              <a:r>
                <a:rPr lang="en-US" sz="1600" dirty="0">
                  <a:solidFill>
                    <a:srgbClr val="0070C0"/>
                  </a:solidFill>
                </a:rPr>
                <a:t> end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6459BD-BEF1-3EAF-6DF3-A098C9D1C015}"/>
                </a:ext>
              </a:extLst>
            </p:cNvPr>
            <p:cNvSpPr/>
            <p:nvPr/>
          </p:nvSpPr>
          <p:spPr>
            <a:xfrm>
              <a:off x="2710539" y="4208973"/>
              <a:ext cx="337457" cy="286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D58298-0197-80BE-10F5-1B878DAADC2E}"/>
              </a:ext>
            </a:extLst>
          </p:cNvPr>
          <p:cNvGrpSpPr/>
          <p:nvPr/>
        </p:nvGrpSpPr>
        <p:grpSpPr>
          <a:xfrm>
            <a:off x="146955" y="5557076"/>
            <a:ext cx="2955474" cy="1131701"/>
            <a:chOff x="146955" y="5557076"/>
            <a:chExt cx="2955474" cy="113170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B2CA8A8-50F8-B78E-91AB-E9A84FCFC6AF}"/>
                </a:ext>
              </a:extLst>
            </p:cNvPr>
            <p:cNvGrpSpPr/>
            <p:nvPr/>
          </p:nvGrpSpPr>
          <p:grpSpPr>
            <a:xfrm>
              <a:off x="146955" y="5919335"/>
              <a:ext cx="2955474" cy="769442"/>
              <a:chOff x="4561118" y="203460"/>
              <a:chExt cx="2955474" cy="486026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6481D0-D934-48EC-3FB7-D0F0D308B5C6}"/>
                  </a:ext>
                </a:extLst>
              </p:cNvPr>
              <p:cNvSpPr txBox="1"/>
              <p:nvPr/>
            </p:nvSpPr>
            <p:spPr>
              <a:xfrm>
                <a:off x="4561118" y="203460"/>
                <a:ext cx="2955474" cy="486026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911225" algn="l"/>
                  </a:tabLst>
                </a:pP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sym typeface="Wingdings" pitchFamily="2" charset="2"/>
                  </a:rPr>
                  <a:t>        </a:t>
                </a:r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  <a:sym typeface="Wingdings" pitchFamily="2" charset="2"/>
                  </a:rPr>
                  <a:t></a:t>
                </a:r>
                <a:r>
                  <a:rPr lang="en-US" sz="1600" dirty="0">
                    <a:sym typeface="Wingdings" pitchFamily="2" charset="2"/>
                  </a:rPr>
                  <a:t>       	</a:t>
                </a:r>
                <a:r>
                  <a:rPr lang="en-US" sz="1400" dirty="0">
                    <a:sym typeface="Wingdings" pitchFamily="2" charset="2"/>
                  </a:rPr>
                  <a:t>Comment</a:t>
                </a:r>
                <a:endParaRPr lang="en-US" sz="1400" dirty="0"/>
              </a:p>
              <a:p>
                <a:pPr>
                  <a:tabLst>
                    <a:tab pos="911225" algn="l"/>
                  </a:tabLst>
                </a:pPr>
                <a:r>
                  <a:rPr lang="en-US" sz="1400" dirty="0"/>
                  <a:t>	Contains one</a:t>
                </a:r>
              </a:p>
              <a:p>
                <a:pPr>
                  <a:tabLst>
                    <a:tab pos="911225" algn="l"/>
                  </a:tabLst>
                </a:pPr>
                <a:r>
                  <a:rPr lang="en-US" sz="1400" dirty="0"/>
                  <a:t>	A list (std::map) of many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0E65BED-49AA-3C2C-8C24-4C57228F4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512" y="584454"/>
                <a:ext cx="707573" cy="0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DC2BCC1D-96AE-4C4C-B880-3BB5B425A0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512" y="444191"/>
                <a:ext cx="685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E062A2-0873-D6A1-458E-90FDBF7613DE}"/>
                </a:ext>
              </a:extLst>
            </p:cNvPr>
            <p:cNvSpPr txBox="1"/>
            <p:nvPr/>
          </p:nvSpPr>
          <p:spPr>
            <a:xfrm>
              <a:off x="936169" y="5557076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60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59F35-7608-9431-6120-BFCFD341C6CF}"/>
              </a:ext>
            </a:extLst>
          </p:cNvPr>
          <p:cNvSpPr txBox="1"/>
          <p:nvPr/>
        </p:nvSpPr>
        <p:spPr>
          <a:xfrm>
            <a:off x="1251857" y="172683"/>
            <a:ext cx="340722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grams::</a:t>
            </a:r>
            <a:r>
              <a:rPr lang="en-US" sz="2400" dirty="0" err="1"/>
              <a:t>ElectronClusters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7FD95-3EFF-0737-46CD-BDA2370D93A0}"/>
              </a:ext>
            </a:extLst>
          </p:cNvPr>
          <p:cNvSpPr txBox="1"/>
          <p:nvPr/>
        </p:nvSpPr>
        <p:spPr>
          <a:xfrm>
            <a:off x="370112" y="618959"/>
            <a:ext cx="5344876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std::map&lt; std::</a:t>
            </a:r>
            <a:r>
              <a:rPr lang="en-US" sz="1600" dirty="0" err="1"/>
              <a:t>ntuple</a:t>
            </a:r>
            <a:r>
              <a:rPr lang="en-US" sz="1600" dirty="0"/>
              <a:t>&lt;int </a:t>
            </a:r>
            <a:r>
              <a:rPr lang="en-US" sz="1600" dirty="0" err="1"/>
              <a:t>TrackID</a:t>
            </a:r>
            <a:r>
              <a:rPr lang="en-US" sz="1600" dirty="0"/>
              <a:t>, int </a:t>
            </a:r>
            <a:r>
              <a:rPr lang="en-US" sz="1600" dirty="0" err="1"/>
              <a:t>HitID</a:t>
            </a:r>
            <a:r>
              <a:rPr lang="en-US" sz="1600" dirty="0"/>
              <a:t>, int </a:t>
            </a:r>
            <a:r>
              <a:rPr lang="en-US" sz="1600" dirty="0" err="1"/>
              <a:t>ClusterID</a:t>
            </a:r>
            <a:r>
              <a:rPr lang="en-US" sz="1600" dirty="0"/>
              <a:t>&gt; </a:t>
            </a:r>
          </a:p>
          <a:p>
            <a:r>
              <a:rPr lang="en-US" sz="1600" dirty="0"/>
              <a:t>	grams::</a:t>
            </a:r>
            <a:r>
              <a:rPr lang="en-US" sz="1600" dirty="0" err="1"/>
              <a:t>ElectronCluster</a:t>
            </a:r>
            <a:r>
              <a:rPr lang="en-US" sz="16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D43A1-3C08-4B4D-DDB6-D89663977A19}"/>
              </a:ext>
            </a:extLst>
          </p:cNvPr>
          <p:cNvSpPr txBox="1"/>
          <p:nvPr/>
        </p:nvSpPr>
        <p:spPr>
          <a:xfrm>
            <a:off x="370112" y="1203734"/>
            <a:ext cx="5344876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TrackID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600" dirty="0">
                <a:solidFill>
                  <a:srgbClr val="0070C0"/>
                </a:solidFill>
              </a:rPr>
              <a:t> assigned in GramsG4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HitID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600" dirty="0">
                <a:solidFill>
                  <a:srgbClr val="0070C0"/>
                </a:solidFill>
              </a:rPr>
              <a:t> arbitrary; assigned in GramsG4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ClusterID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600" dirty="0">
                <a:solidFill>
                  <a:srgbClr val="0070C0"/>
                </a:solidFill>
              </a:rPr>
              <a:t> arbitrary; assigned in </a:t>
            </a:r>
            <a:r>
              <a:rPr lang="en-US" sz="1600" dirty="0" err="1">
                <a:solidFill>
                  <a:srgbClr val="0070C0"/>
                </a:solidFill>
              </a:rPr>
              <a:t>GramsDetSim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CC45C3F-80D8-F14E-C5D6-74FEEBD5347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2825615" y="2251666"/>
            <a:ext cx="433870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19CF45-60FE-4FFB-3329-8CF104F2D0DA}"/>
              </a:ext>
            </a:extLst>
          </p:cNvPr>
          <p:cNvGrpSpPr/>
          <p:nvPr/>
        </p:nvGrpSpPr>
        <p:grpSpPr>
          <a:xfrm>
            <a:off x="370112" y="2468601"/>
            <a:ext cx="5344876" cy="2277547"/>
            <a:chOff x="1687286" y="2555956"/>
            <a:chExt cx="5344876" cy="22775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6D2DB7-4A5D-6B2E-5BA9-580610A50653}"/>
                </a:ext>
              </a:extLst>
            </p:cNvPr>
            <p:cNvSpPr txBox="1"/>
            <p:nvPr/>
          </p:nvSpPr>
          <p:spPr>
            <a:xfrm>
              <a:off x="2656111" y="2555956"/>
              <a:ext cx="3407226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/>
                <a:t>grams::</a:t>
              </a:r>
              <a:r>
                <a:rPr lang="en-US" sz="2400" dirty="0" err="1"/>
                <a:t>ElectronCluster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058028-A9CE-114C-53A4-C30864B2B7D9}"/>
                </a:ext>
              </a:extLst>
            </p:cNvPr>
            <p:cNvSpPr txBox="1"/>
            <p:nvPr/>
          </p:nvSpPr>
          <p:spPr>
            <a:xfrm>
              <a:off x="1687286" y="3017621"/>
              <a:ext cx="5344876" cy="1815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600" dirty="0" err="1">
                  <a:solidFill>
                    <a:srgbClr val="0070C0"/>
                  </a:solidFill>
                </a:rPr>
                <a:t>trackID</a:t>
              </a:r>
              <a:endParaRPr lang="en-US" sz="1600" dirty="0">
                <a:solidFill>
                  <a:srgbClr val="0070C0"/>
                </a:solidFill>
              </a:endParaRPr>
            </a:p>
            <a:p>
              <a:r>
                <a:rPr lang="en-US" sz="1600" dirty="0" err="1">
                  <a:solidFill>
                    <a:srgbClr val="0070C0"/>
                  </a:solidFill>
                </a:rPr>
                <a:t>hitID</a:t>
              </a:r>
              <a:br>
                <a:rPr lang="en-US" sz="1600" dirty="0">
                  <a:solidFill>
                    <a:srgbClr val="0070C0"/>
                  </a:solidFill>
                </a:rPr>
              </a:br>
              <a:r>
                <a:rPr lang="en-US" sz="1600" dirty="0" err="1">
                  <a:solidFill>
                    <a:srgbClr val="0070C0"/>
                  </a:solidFill>
                </a:rPr>
                <a:t>clusterID</a:t>
              </a:r>
              <a:br>
                <a:rPr lang="en-US" sz="1600" dirty="0">
                  <a:solidFill>
                    <a:srgbClr val="0070C0"/>
                  </a:solidFill>
                </a:rPr>
              </a:br>
              <a:r>
                <a:rPr lang="en-US" sz="1600" dirty="0" err="1">
                  <a:solidFill>
                    <a:srgbClr val="0070C0"/>
                  </a:solidFill>
                </a:rPr>
                <a:t>volumeID</a:t>
              </a:r>
              <a:r>
                <a:rPr lang="en-US" sz="1600" dirty="0">
                  <a:solidFill>
                    <a:srgbClr val="0070C0"/>
                  </a:solidFill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sym typeface="Wingdings" pitchFamily="2" charset="2"/>
                </a:rPr>
                <a:t></a:t>
              </a:r>
              <a:r>
                <a:rPr lang="en-US" sz="1600" dirty="0">
                  <a:solidFill>
                    <a:srgbClr val="0070C0"/>
                  </a:solidFill>
                </a:rPr>
                <a:t> Identifier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energy </a:t>
              </a:r>
              <a:r>
                <a:rPr lang="en-US" sz="1600" dirty="0">
                  <a:solidFill>
                    <a:srgbClr val="0070C0"/>
                  </a:solidFill>
                  <a:sym typeface="Wingdings" pitchFamily="2" charset="2"/>
                </a:rPr>
                <a:t></a:t>
              </a:r>
              <a:r>
                <a:rPr lang="en-US" sz="1600" dirty="0">
                  <a:solidFill>
                    <a:srgbClr val="0070C0"/>
                  </a:solidFill>
                </a:rPr>
                <a:t> cluster energy at anode</a:t>
              </a:r>
            </a:p>
            <a:p>
              <a:r>
                <a:rPr lang="en-US" sz="1600" dirty="0" err="1">
                  <a:solidFill>
                    <a:srgbClr val="0070C0"/>
                  </a:solidFill>
                </a:rPr>
                <a:t>numElectrons</a:t>
              </a:r>
              <a:r>
                <a:rPr lang="en-US" sz="1600" dirty="0">
                  <a:solidFill>
                    <a:srgbClr val="0070C0"/>
                  </a:solidFill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sym typeface="Wingdings" pitchFamily="2" charset="2"/>
                </a:rPr>
                <a:t> number of electrons in cluster</a:t>
              </a:r>
              <a:endParaRPr lang="en-US" sz="1600" dirty="0">
                <a:solidFill>
                  <a:srgbClr val="0070C0"/>
                </a:solidFill>
              </a:endParaRPr>
            </a:p>
            <a:p>
              <a:r>
                <a:rPr lang="en-US" sz="1600" dirty="0">
                  <a:solidFill>
                    <a:srgbClr val="0070C0"/>
                  </a:solidFill>
                </a:rPr>
                <a:t>ROOT::Math::</a:t>
              </a:r>
              <a:r>
                <a:rPr lang="en-US" sz="1600" dirty="0" err="1">
                  <a:solidFill>
                    <a:srgbClr val="0070C0"/>
                  </a:solidFill>
                </a:rPr>
                <a:t>XYZTVector</a:t>
              </a:r>
              <a:r>
                <a:rPr lang="en-US" sz="1600" dirty="0">
                  <a:solidFill>
                    <a:srgbClr val="0070C0"/>
                  </a:solidFill>
                </a:rPr>
                <a:t> position </a:t>
              </a:r>
              <a:r>
                <a:rPr lang="en-US" sz="1600" dirty="0">
                  <a:solidFill>
                    <a:srgbClr val="0070C0"/>
                  </a:solidFill>
                  <a:sym typeface="Wingdings" pitchFamily="2" charset="2"/>
                </a:rPr>
                <a:t> values at anode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6459BD-BEF1-3EAF-6DF3-A098C9D1C015}"/>
                </a:ext>
              </a:extLst>
            </p:cNvPr>
            <p:cNvSpPr/>
            <p:nvPr/>
          </p:nvSpPr>
          <p:spPr>
            <a:xfrm>
              <a:off x="2710539" y="4208973"/>
              <a:ext cx="337457" cy="286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08D022C-7D43-58DE-D800-420DD196D55C}"/>
              </a:ext>
            </a:extLst>
          </p:cNvPr>
          <p:cNvSpPr txBox="1"/>
          <p:nvPr/>
        </p:nvSpPr>
        <p:spPr>
          <a:xfrm>
            <a:off x="363762" y="4758629"/>
            <a:ext cx="534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position.Z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() is not the value at the anode (which would always be 0) but the value where the cluster was created.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29B4936-8B19-88F0-BA2F-338525DD9691}"/>
              </a:ext>
            </a:extLst>
          </p:cNvPr>
          <p:cNvGrpSpPr/>
          <p:nvPr/>
        </p:nvGrpSpPr>
        <p:grpSpPr>
          <a:xfrm>
            <a:off x="146955" y="5557076"/>
            <a:ext cx="2955474" cy="1131701"/>
            <a:chOff x="146955" y="5557076"/>
            <a:chExt cx="2955474" cy="113170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46EA99B-54EC-48EF-5B97-C9E922EA5C2F}"/>
                </a:ext>
              </a:extLst>
            </p:cNvPr>
            <p:cNvGrpSpPr/>
            <p:nvPr/>
          </p:nvGrpSpPr>
          <p:grpSpPr>
            <a:xfrm>
              <a:off x="146955" y="5919335"/>
              <a:ext cx="2955474" cy="769442"/>
              <a:chOff x="4561118" y="203460"/>
              <a:chExt cx="2955474" cy="48602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473F111-7101-21E2-61CA-711C9F362919}"/>
                  </a:ext>
                </a:extLst>
              </p:cNvPr>
              <p:cNvSpPr txBox="1"/>
              <p:nvPr/>
            </p:nvSpPr>
            <p:spPr>
              <a:xfrm>
                <a:off x="4561118" y="203460"/>
                <a:ext cx="2955474" cy="486026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911225" algn="l"/>
                  </a:tabLst>
                </a:pP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sym typeface="Wingdings" pitchFamily="2" charset="2"/>
                  </a:rPr>
                  <a:t>        </a:t>
                </a:r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  <a:sym typeface="Wingdings" pitchFamily="2" charset="2"/>
                  </a:rPr>
                  <a:t></a:t>
                </a:r>
                <a:r>
                  <a:rPr lang="en-US" sz="1600" dirty="0">
                    <a:sym typeface="Wingdings" pitchFamily="2" charset="2"/>
                  </a:rPr>
                  <a:t>       	</a:t>
                </a:r>
                <a:r>
                  <a:rPr lang="en-US" sz="1400" dirty="0">
                    <a:sym typeface="Wingdings" pitchFamily="2" charset="2"/>
                  </a:rPr>
                  <a:t>Comment</a:t>
                </a:r>
                <a:endParaRPr lang="en-US" sz="1400" dirty="0"/>
              </a:p>
              <a:p>
                <a:pPr>
                  <a:tabLst>
                    <a:tab pos="911225" algn="l"/>
                  </a:tabLst>
                </a:pPr>
                <a:r>
                  <a:rPr lang="en-US" sz="1400" dirty="0"/>
                  <a:t>	Contains one</a:t>
                </a:r>
              </a:p>
              <a:p>
                <a:pPr>
                  <a:tabLst>
                    <a:tab pos="911225" algn="l"/>
                  </a:tabLst>
                </a:pPr>
                <a:r>
                  <a:rPr lang="en-US" sz="1400" dirty="0"/>
                  <a:t>	A list (std::map) of many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8666590-56B0-D370-7158-5973324AB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512" y="584454"/>
                <a:ext cx="707573" cy="0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F84BE62-B136-886D-3501-DA976B85DF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512" y="444191"/>
                <a:ext cx="685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46465D-F912-CDF4-9161-615865F172FC}"/>
                </a:ext>
              </a:extLst>
            </p:cNvPr>
            <p:cNvSpPr txBox="1"/>
            <p:nvPr/>
          </p:nvSpPr>
          <p:spPr>
            <a:xfrm>
              <a:off x="936169" y="5557076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733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59F35-7608-9431-6120-BFCFD341C6CF}"/>
              </a:ext>
            </a:extLst>
          </p:cNvPr>
          <p:cNvSpPr txBox="1"/>
          <p:nvPr/>
        </p:nvSpPr>
        <p:spPr>
          <a:xfrm>
            <a:off x="337459" y="346111"/>
            <a:ext cx="3211284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grams::</a:t>
            </a:r>
            <a:r>
              <a:rPr lang="en-US" sz="2400" dirty="0" err="1"/>
              <a:t>ReadoutID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DFAB0-F1C2-3585-132E-8D92E9C07993}"/>
              </a:ext>
            </a:extLst>
          </p:cNvPr>
          <p:cNvSpPr txBox="1"/>
          <p:nvPr/>
        </p:nvSpPr>
        <p:spPr>
          <a:xfrm>
            <a:off x="337459" y="807776"/>
            <a:ext cx="3211284" cy="9541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Based on: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x_index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400" dirty="0">
                <a:solidFill>
                  <a:srgbClr val="0070C0"/>
                </a:solidFill>
              </a:rPr>
              <a:t> assigned in </a:t>
            </a:r>
            <a:r>
              <a:rPr lang="en-US" sz="1400" dirty="0" err="1">
                <a:solidFill>
                  <a:srgbClr val="0070C0"/>
                </a:solidFill>
              </a:rPr>
              <a:t>GramsReadoutSim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 err="1">
                <a:solidFill>
                  <a:srgbClr val="0070C0"/>
                </a:solidFill>
              </a:rPr>
              <a:t>y_index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400" dirty="0">
                <a:solidFill>
                  <a:srgbClr val="0070C0"/>
                </a:solidFill>
              </a:rPr>
              <a:t> assigned in </a:t>
            </a:r>
            <a:r>
              <a:rPr lang="en-US" sz="1400" dirty="0" err="1">
                <a:solidFill>
                  <a:srgbClr val="0070C0"/>
                </a:solidFill>
              </a:rPr>
              <a:t>GramsReadoutSim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(But these may change!)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DC77A3-21EF-7860-AF9C-831132144F7C}"/>
              </a:ext>
            </a:extLst>
          </p:cNvPr>
          <p:cNvSpPr txBox="1"/>
          <p:nvPr/>
        </p:nvSpPr>
        <p:spPr>
          <a:xfrm>
            <a:off x="4533899" y="335225"/>
            <a:ext cx="409302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grams::</a:t>
            </a:r>
            <a:r>
              <a:rPr lang="en-US" sz="2400" dirty="0" err="1"/>
              <a:t>ReadoutMap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9C0AC-669C-0D12-EE2B-DD2DE4DD226F}"/>
              </a:ext>
            </a:extLst>
          </p:cNvPr>
          <p:cNvSpPr txBox="1"/>
          <p:nvPr/>
        </p:nvSpPr>
        <p:spPr>
          <a:xfrm>
            <a:off x="4533900" y="797772"/>
            <a:ext cx="4093027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std::map&lt; </a:t>
            </a:r>
            <a:r>
              <a:rPr lang="en-US" sz="1400" dirty="0" err="1">
                <a:solidFill>
                  <a:srgbClr val="0070C0"/>
                </a:solidFill>
              </a:rPr>
              <a:t>ReadoutID</a:t>
            </a:r>
            <a:r>
              <a:rPr lang="en-US" sz="1400" dirty="0">
                <a:solidFill>
                  <a:srgbClr val="0070C0"/>
                </a:solidFill>
              </a:rPr>
              <a:t>, set &lt; </a:t>
            </a:r>
            <a:r>
              <a:rPr lang="en-US" sz="1400" dirty="0" err="1">
                <a:solidFill>
                  <a:srgbClr val="0070C0"/>
                </a:solidFill>
              </a:rPr>
              <a:t>ElectronClusters</a:t>
            </a:r>
            <a:r>
              <a:rPr lang="en-US" sz="1400" dirty="0">
                <a:solidFill>
                  <a:srgbClr val="0070C0"/>
                </a:solidFill>
              </a:rPr>
              <a:t> &gt; </a:t>
            </a:r>
            <a:endParaRPr lang="en-US" sz="1400" dirty="0">
              <a:solidFill>
                <a:srgbClr val="0070C0"/>
              </a:solidFill>
              <a:sym typeface="Wingdings" pitchFamily="2" charset="2"/>
            </a:endParaRP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7F9F10BE-F4B9-2EA3-9F43-554CEAB25553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3548743" y="951661"/>
            <a:ext cx="985157" cy="33316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79EEC50-D8C7-C496-4E7C-5E3E10807CC2}"/>
              </a:ext>
            </a:extLst>
          </p:cNvPr>
          <p:cNvSpPr txBox="1"/>
          <p:nvPr/>
        </p:nvSpPr>
        <p:spPr>
          <a:xfrm>
            <a:off x="3973285" y="1587985"/>
            <a:ext cx="521425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set &lt; </a:t>
            </a:r>
            <a:r>
              <a:rPr lang="en-US" sz="1400" dirty="0" err="1">
                <a:solidFill>
                  <a:srgbClr val="0070C0"/>
                </a:solidFill>
              </a:rPr>
              <a:t>ElectronCluster</a:t>
            </a:r>
            <a:r>
              <a:rPr lang="en-US" sz="1400" dirty="0">
                <a:solidFill>
                  <a:srgbClr val="0070C0"/>
                </a:solidFill>
              </a:rPr>
              <a:t>::</a:t>
            </a:r>
            <a:r>
              <a:rPr lang="en-US" sz="1400" dirty="0" err="1">
                <a:solidFill>
                  <a:srgbClr val="0070C0"/>
                </a:solidFill>
              </a:rPr>
              <a:t>key_type</a:t>
            </a:r>
            <a:r>
              <a:rPr lang="en-US" sz="1400" dirty="0">
                <a:solidFill>
                  <a:srgbClr val="0070C0"/>
                </a:solidFill>
              </a:rPr>
              <a:t> &gt; </a:t>
            </a:r>
            <a:r>
              <a:rPr lang="en-US" sz="1400" dirty="0">
                <a:solidFill>
                  <a:srgbClr val="0070C0"/>
                </a:solidFill>
                <a:sym typeface="Wingdings" pitchFamily="2" charset="2"/>
              </a:rPr>
              <a:t> key assigned in </a:t>
            </a:r>
            <a:r>
              <a:rPr lang="en-US" sz="1400" dirty="0" err="1">
                <a:solidFill>
                  <a:srgbClr val="0070C0"/>
                </a:solidFill>
                <a:sym typeface="Wingdings" pitchFamily="2" charset="2"/>
              </a:rPr>
              <a:t>GramsDetSim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8BC55327-717E-5D65-CB99-5FD8E4792ED0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rot="5400000">
            <a:off x="6339196" y="1346767"/>
            <a:ext cx="482436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733AEB-C799-F10A-093F-0EEE1FD82162}"/>
              </a:ext>
            </a:extLst>
          </p:cNvPr>
          <p:cNvGrpSpPr/>
          <p:nvPr/>
        </p:nvGrpSpPr>
        <p:grpSpPr>
          <a:xfrm>
            <a:off x="146955" y="2297299"/>
            <a:ext cx="2955474" cy="1131701"/>
            <a:chOff x="146955" y="5557076"/>
            <a:chExt cx="2955474" cy="113170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EFD06C8-3A00-94E9-AA51-CED3E8176C36}"/>
                </a:ext>
              </a:extLst>
            </p:cNvPr>
            <p:cNvGrpSpPr/>
            <p:nvPr/>
          </p:nvGrpSpPr>
          <p:grpSpPr>
            <a:xfrm>
              <a:off x="146955" y="5919335"/>
              <a:ext cx="2955474" cy="769442"/>
              <a:chOff x="4561118" y="203460"/>
              <a:chExt cx="2955474" cy="486026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747246-5446-905C-2A8A-0296CA02E342}"/>
                  </a:ext>
                </a:extLst>
              </p:cNvPr>
              <p:cNvSpPr txBox="1"/>
              <p:nvPr/>
            </p:nvSpPr>
            <p:spPr>
              <a:xfrm>
                <a:off x="4561118" y="203460"/>
                <a:ext cx="2955474" cy="486026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911225" algn="l"/>
                  </a:tabLst>
                </a:pP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sym typeface="Wingdings" pitchFamily="2" charset="2"/>
                  </a:rPr>
                  <a:t>        </a:t>
                </a:r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  <a:sym typeface="Wingdings" pitchFamily="2" charset="2"/>
                  </a:rPr>
                  <a:t></a:t>
                </a:r>
                <a:r>
                  <a:rPr lang="en-US" sz="1600" dirty="0">
                    <a:sym typeface="Wingdings" pitchFamily="2" charset="2"/>
                  </a:rPr>
                  <a:t>       	</a:t>
                </a:r>
                <a:r>
                  <a:rPr lang="en-US" sz="1400" dirty="0">
                    <a:sym typeface="Wingdings" pitchFamily="2" charset="2"/>
                  </a:rPr>
                  <a:t>Comment</a:t>
                </a:r>
                <a:endParaRPr lang="en-US" sz="1400" dirty="0"/>
              </a:p>
              <a:p>
                <a:pPr>
                  <a:tabLst>
                    <a:tab pos="911225" algn="l"/>
                  </a:tabLst>
                </a:pPr>
                <a:r>
                  <a:rPr lang="en-US" sz="1400" dirty="0"/>
                  <a:t>	Contains one</a:t>
                </a:r>
              </a:p>
              <a:p>
                <a:pPr>
                  <a:tabLst>
                    <a:tab pos="911225" algn="l"/>
                  </a:tabLst>
                </a:pPr>
                <a:r>
                  <a:rPr lang="en-US" sz="1400" dirty="0"/>
                  <a:t>	A list (std::map) of many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B5DCA321-68A1-9651-55FE-2A2CEC6800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512" y="584454"/>
                <a:ext cx="707573" cy="0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92331A3-FF34-4023-1CB0-248DDE314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512" y="444191"/>
                <a:ext cx="685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5DA1D38-1D40-2619-10F2-C706D3CE75AE}"/>
                </a:ext>
              </a:extLst>
            </p:cNvPr>
            <p:cNvSpPr txBox="1"/>
            <p:nvPr/>
          </p:nvSpPr>
          <p:spPr>
            <a:xfrm>
              <a:off x="936169" y="5557076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092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59F35-7608-9431-6120-BFCFD341C6CF}"/>
              </a:ext>
            </a:extLst>
          </p:cNvPr>
          <p:cNvSpPr txBox="1"/>
          <p:nvPr/>
        </p:nvSpPr>
        <p:spPr>
          <a:xfrm>
            <a:off x="370112" y="172683"/>
            <a:ext cx="534487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grams::</a:t>
            </a:r>
            <a:r>
              <a:rPr lang="en-US" sz="2400" dirty="0" err="1"/>
              <a:t>ReadoutWaveforms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7FD95-3EFF-0737-46CD-BDA2370D93A0}"/>
              </a:ext>
            </a:extLst>
          </p:cNvPr>
          <p:cNvSpPr txBox="1"/>
          <p:nvPr/>
        </p:nvSpPr>
        <p:spPr>
          <a:xfrm>
            <a:off x="370112" y="742069"/>
            <a:ext cx="5344876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std::map&lt; grams::</a:t>
            </a:r>
            <a:r>
              <a:rPr lang="en-US" sz="1600" dirty="0" err="1"/>
              <a:t>ReadoutID</a:t>
            </a:r>
            <a:r>
              <a:rPr lang="en-US" sz="1600" dirty="0"/>
              <a:t>,  grams::</a:t>
            </a:r>
            <a:r>
              <a:rPr lang="en-US" sz="1600" dirty="0" err="1"/>
              <a:t>ReadoutWaveform</a:t>
            </a:r>
            <a:r>
              <a:rPr lang="en-US" sz="1600" dirty="0"/>
              <a:t> 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D43A1-3C08-4B4D-DDB6-D89663977A19}"/>
              </a:ext>
            </a:extLst>
          </p:cNvPr>
          <p:cNvSpPr txBox="1"/>
          <p:nvPr/>
        </p:nvSpPr>
        <p:spPr>
          <a:xfrm>
            <a:off x="363763" y="1085127"/>
            <a:ext cx="5344876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ReadoutID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600" dirty="0">
                <a:solidFill>
                  <a:srgbClr val="0070C0"/>
                </a:solidFill>
              </a:rPr>
              <a:t> assigned in </a:t>
            </a:r>
            <a:r>
              <a:rPr lang="en-US" sz="1600" dirty="0" err="1">
                <a:solidFill>
                  <a:srgbClr val="0070C0"/>
                </a:solidFill>
              </a:rPr>
              <a:t>GramsReadoutSim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CC45C3F-80D8-F14E-C5D6-74FEEBD5347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16200000" flipH="1">
            <a:off x="2805270" y="1654611"/>
            <a:ext cx="468212" cy="6351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C6D2DB7-4A5D-6B2E-5BA9-580610A50653}"/>
              </a:ext>
            </a:extLst>
          </p:cNvPr>
          <p:cNvSpPr txBox="1"/>
          <p:nvPr/>
        </p:nvSpPr>
        <p:spPr>
          <a:xfrm>
            <a:off x="370114" y="1891893"/>
            <a:ext cx="534487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grams::</a:t>
            </a:r>
            <a:r>
              <a:rPr lang="en-US" sz="2400" dirty="0" err="1"/>
              <a:t>ReadoutWaveform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058028-A9CE-114C-53A4-C30864B2B7D9}"/>
              </a:ext>
            </a:extLst>
          </p:cNvPr>
          <p:cNvSpPr txBox="1"/>
          <p:nvPr/>
        </p:nvSpPr>
        <p:spPr>
          <a:xfrm>
            <a:off x="363762" y="2432087"/>
            <a:ext cx="5344876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analog 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 std::vector&lt;double&gt; of analog waveform (millivolts)</a:t>
            </a:r>
          </a:p>
          <a:p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digital  std::vector&lt;int&gt; of digitized waveform (ADC counts)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6459BD-BEF1-3EAF-6DF3-A098C9D1C015}"/>
              </a:ext>
            </a:extLst>
          </p:cNvPr>
          <p:cNvSpPr/>
          <p:nvPr/>
        </p:nvSpPr>
        <p:spPr>
          <a:xfrm>
            <a:off x="1393365" y="4119198"/>
            <a:ext cx="337457" cy="2868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E3857A-39D6-C099-C2B9-EF21F9388A30}"/>
              </a:ext>
            </a:extLst>
          </p:cNvPr>
          <p:cNvSpPr txBox="1"/>
          <p:nvPr/>
        </p:nvSpPr>
        <p:spPr>
          <a:xfrm>
            <a:off x="363762" y="3015845"/>
            <a:ext cx="5344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The lengths of these two vectors are not the same!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F0F01E-1389-E781-C52D-B9E2802B31BA}"/>
              </a:ext>
            </a:extLst>
          </p:cNvPr>
          <p:cNvGrpSpPr/>
          <p:nvPr/>
        </p:nvGrpSpPr>
        <p:grpSpPr>
          <a:xfrm>
            <a:off x="253085" y="3670293"/>
            <a:ext cx="2955474" cy="1131701"/>
            <a:chOff x="146955" y="5557076"/>
            <a:chExt cx="2955474" cy="11317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ADB4B47-92DF-200A-D5A3-F52E835C2B44}"/>
                </a:ext>
              </a:extLst>
            </p:cNvPr>
            <p:cNvGrpSpPr/>
            <p:nvPr/>
          </p:nvGrpSpPr>
          <p:grpSpPr>
            <a:xfrm>
              <a:off x="299349" y="5557076"/>
              <a:ext cx="1866906" cy="965420"/>
              <a:chOff x="299349" y="5557076"/>
              <a:chExt cx="1866906" cy="96542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79ADCE3-41FA-760B-FBB3-8B7E7CCDB6B5}"/>
                  </a:ext>
                </a:extLst>
              </p:cNvPr>
              <p:cNvGrpSpPr/>
              <p:nvPr/>
            </p:nvGrpSpPr>
            <p:grpSpPr>
              <a:xfrm>
                <a:off x="299349" y="6300442"/>
                <a:ext cx="707573" cy="222054"/>
                <a:chOff x="4713512" y="444191"/>
                <a:chExt cx="707573" cy="140263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F64DB789-940D-AA99-61F2-61E31C4389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3512" y="584454"/>
                  <a:ext cx="707573" cy="0"/>
                </a:xfrm>
                <a:prstGeom prst="straightConnector1">
                  <a:avLst/>
                </a:prstGeom>
                <a:ln w="7620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F7F1CEE6-BDEB-E8DB-BBF7-81C4B2AB77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3512" y="444191"/>
                  <a:ext cx="6858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D95E82-17DD-A294-702A-CAB0E1CCCA06}"/>
                  </a:ext>
                </a:extLst>
              </p:cNvPr>
              <p:cNvSpPr txBox="1"/>
              <p:nvPr/>
            </p:nvSpPr>
            <p:spPr>
              <a:xfrm>
                <a:off x="936169" y="5557076"/>
                <a:ext cx="1230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Legend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4281341-D50A-3C01-AA14-EECC7256D716}"/>
                </a:ext>
              </a:extLst>
            </p:cNvPr>
            <p:cNvGrpSpPr/>
            <p:nvPr/>
          </p:nvGrpSpPr>
          <p:grpSpPr>
            <a:xfrm>
              <a:off x="146955" y="5557076"/>
              <a:ext cx="2955474" cy="1131701"/>
              <a:chOff x="146955" y="5557076"/>
              <a:chExt cx="2955474" cy="113170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A198DA4-9279-6E7D-1808-1324EF3B1049}"/>
                  </a:ext>
                </a:extLst>
              </p:cNvPr>
              <p:cNvGrpSpPr/>
              <p:nvPr/>
            </p:nvGrpSpPr>
            <p:grpSpPr>
              <a:xfrm>
                <a:off x="146955" y="5919335"/>
                <a:ext cx="2955474" cy="769442"/>
                <a:chOff x="4561118" y="203460"/>
                <a:chExt cx="2955474" cy="486026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9B93112-4528-27BB-5EBB-272E08907C2C}"/>
                    </a:ext>
                  </a:extLst>
                </p:cNvPr>
                <p:cNvSpPr txBox="1"/>
                <p:nvPr/>
              </p:nvSpPr>
              <p:spPr>
                <a:xfrm>
                  <a:off x="4561118" y="203460"/>
                  <a:ext cx="2955474" cy="486026"/>
                </a:xfrm>
                <a:prstGeom prst="rect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911225" algn="l"/>
                    </a:tabLst>
                  </a:pPr>
                  <a:r>
                    <a:rPr lang="en-US" sz="1600" dirty="0">
                      <a:solidFill>
                        <a:schemeClr val="accent6">
                          <a:lumMod val="75000"/>
                        </a:schemeClr>
                      </a:solidFill>
                      <a:sym typeface="Wingdings" pitchFamily="2" charset="2"/>
                    </a:rPr>
                    <a:t>        </a:t>
                  </a:r>
                  <a:r>
                    <a:rPr lang="en-US" sz="1600" dirty="0">
                      <a:solidFill>
                        <a:schemeClr val="accent5">
                          <a:lumMod val="75000"/>
                        </a:schemeClr>
                      </a:solidFill>
                      <a:sym typeface="Wingdings" pitchFamily="2" charset="2"/>
                    </a:rPr>
                    <a:t></a:t>
                  </a:r>
                  <a:r>
                    <a:rPr lang="en-US" sz="1600" dirty="0">
                      <a:sym typeface="Wingdings" pitchFamily="2" charset="2"/>
                    </a:rPr>
                    <a:t>       	</a:t>
                  </a:r>
                  <a:r>
                    <a:rPr lang="en-US" sz="1400" dirty="0">
                      <a:sym typeface="Wingdings" pitchFamily="2" charset="2"/>
                    </a:rPr>
                    <a:t>Comment</a:t>
                  </a:r>
                  <a:endParaRPr lang="en-US" sz="1400" dirty="0"/>
                </a:p>
                <a:p>
                  <a:pPr>
                    <a:tabLst>
                      <a:tab pos="911225" algn="l"/>
                    </a:tabLst>
                  </a:pPr>
                  <a:r>
                    <a:rPr lang="en-US" sz="1400" dirty="0"/>
                    <a:t>	Contains one</a:t>
                  </a:r>
                </a:p>
                <a:p>
                  <a:pPr>
                    <a:tabLst>
                      <a:tab pos="911225" algn="l"/>
                    </a:tabLst>
                  </a:pPr>
                  <a:r>
                    <a:rPr lang="en-US" sz="1400" dirty="0"/>
                    <a:t>	A list (std::map) of many</a:t>
                  </a:r>
                </a:p>
              </p:txBody>
            </p: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E30F3DDA-E9BB-E76F-6016-3A8CCD8A2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3512" y="584454"/>
                  <a:ext cx="707573" cy="0"/>
                </a:xfrm>
                <a:prstGeom prst="straightConnector1">
                  <a:avLst/>
                </a:prstGeom>
                <a:ln w="7620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1B3AA778-EE1D-ABAE-4A0F-5CB569FD34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3512" y="444191"/>
                  <a:ext cx="6858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C32879-55CB-61A9-BB6E-5A355A87E09E}"/>
                  </a:ext>
                </a:extLst>
              </p:cNvPr>
              <p:cNvSpPr txBox="1"/>
              <p:nvPr/>
            </p:nvSpPr>
            <p:spPr>
              <a:xfrm>
                <a:off x="936169" y="5557076"/>
                <a:ext cx="1230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Legend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74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22727</TotalTime>
  <Words>799</Words>
  <Application>Microsoft Macintosh PowerPoint</Application>
  <PresentationFormat>Widescreen</PresentationFormat>
  <Paragraphs>177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Seligman</dc:creator>
  <cp:lastModifiedBy>William Seligman</cp:lastModifiedBy>
  <cp:revision>51</cp:revision>
  <dcterms:created xsi:type="dcterms:W3CDTF">2024-06-06T16:29:19Z</dcterms:created>
  <dcterms:modified xsi:type="dcterms:W3CDTF">2024-06-22T11:39:32Z</dcterms:modified>
</cp:coreProperties>
</file>