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6" r:id="rId2"/>
    <p:sldId id="277" r:id="rId3"/>
    <p:sldId id="279" r:id="rId4"/>
    <p:sldId id="280" r:id="rId5"/>
    <p:sldId id="282" r:id="rId6"/>
    <p:sldId id="275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68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A608-E474-471E-89AC-B0956968EBC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81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8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8A30-1FBB-4A34-95C1-D1E12BC9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AA9F-08E9-4CB5-8A25-16BB5C963220}" type="datetimeFigureOut">
              <a:rPr lang="en-GB" smtClean="0"/>
              <a:t>08/03/2020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DC35-722F-4849-82BB-580F0429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2B9B-DCFB-49D8-A8FA-FEB3FC93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F28-597C-4B06-AFC3-9235AD7FE6F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4CC6A-D1C0-4C95-82D4-385FB4A9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7" r="-1785" b="22991"/>
          <a:stretch/>
        </p:blipFill>
        <p:spPr>
          <a:xfrm>
            <a:off x="10220445" y="189436"/>
            <a:ext cx="1708791" cy="137153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AB7B83-BD1F-4099-8526-FF8496AC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73" y="1567875"/>
            <a:ext cx="10515600" cy="4351338"/>
          </a:xfrm>
        </p:spPr>
        <p:txBody>
          <a:bodyPr/>
          <a:lstStyle>
            <a:lvl1pPr>
              <a:defRPr>
                <a:latin typeface="Selawik Light" panose="020B0502040204020203" pitchFamily="34" charset="0"/>
              </a:defRPr>
            </a:lvl1pPr>
            <a:lvl2pPr>
              <a:defRPr>
                <a:latin typeface="Selawik Light" panose="020B0502040204020203" pitchFamily="34" charset="0"/>
              </a:defRPr>
            </a:lvl2pPr>
            <a:lvl3pPr>
              <a:defRPr>
                <a:latin typeface="Selawik Light" panose="020B0502040204020203" pitchFamily="34" charset="0"/>
              </a:defRPr>
            </a:lvl3pPr>
            <a:lvl4pPr>
              <a:defRPr>
                <a:latin typeface="Selawik Light" panose="020B0502040204020203" pitchFamily="34" charset="0"/>
              </a:defRPr>
            </a:lvl4pPr>
            <a:lvl5pPr>
              <a:defRPr>
                <a:latin typeface="Selawik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39936-1027-854F-90E0-E155DB28F796}"/>
              </a:ext>
            </a:extLst>
          </p:cNvPr>
          <p:cNvSpPr/>
          <p:nvPr userDrawn="1"/>
        </p:nvSpPr>
        <p:spPr>
          <a:xfrm>
            <a:off x="0" y="6164544"/>
            <a:ext cx="12192000" cy="6810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BBC31-C351-5A4D-8529-86CD935E9B3E}"/>
              </a:ext>
            </a:extLst>
          </p:cNvPr>
          <p:cNvSpPr txBox="1"/>
          <p:nvPr userDrawn="1"/>
        </p:nvSpPr>
        <p:spPr>
          <a:xfrm>
            <a:off x="4566213" y="6332815"/>
            <a:ext cx="296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www.projectdataanalytics.uk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8A665-BD6A-8D45-A2FD-56FEFED4C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1" b="10212"/>
          <a:stretch/>
        </p:blipFill>
        <p:spPr>
          <a:xfrm>
            <a:off x="0" y="1487160"/>
            <a:ext cx="12192000" cy="4683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3C4A7-4289-49E0-8F12-CFC3590CFE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6319" y="477927"/>
            <a:ext cx="2492077" cy="81742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EADADA-A33B-47C2-A393-3BD3B733E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0" b="38514"/>
          <a:stretch/>
        </p:blipFill>
        <p:spPr>
          <a:xfrm>
            <a:off x="-248280" y="60556"/>
            <a:ext cx="4461636" cy="11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5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0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9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0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7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4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FAD5-01A7-47B4-A4AC-0C40B6A7180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ECCB-BC0A-4ABD-8645-A21F3468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tm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37FF6-1C39-48B1-A6B9-10F909F9D5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8171" y="2543515"/>
            <a:ext cx="5151516" cy="177097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#8</a:t>
            </a:r>
            <a:b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of Observation Data</a:t>
            </a:r>
            <a:br>
              <a:rPr lang="en-GB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/>
            </a:b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DC28C7-3744-4114-B311-D3463B5D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" y="6464"/>
            <a:ext cx="6574951" cy="6315962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10AE4C-18F7-49D3-82FC-924C0D7AD377}"/>
              </a:ext>
            </a:extLst>
          </p:cNvPr>
          <p:cNvSpPr/>
          <p:nvPr/>
        </p:nvSpPr>
        <p:spPr>
          <a:xfrm>
            <a:off x="5943600" y="3997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Users enter comments into our Observation app, but generic tools struggle with construction terms, British English, and sarcasm. Are we able to get better indication of sentiment from the data?</a:t>
            </a:r>
          </a:p>
        </p:txBody>
      </p:sp>
    </p:spTree>
    <p:extLst>
      <p:ext uri="{BB962C8B-B14F-4D97-AF65-F5344CB8AC3E}">
        <p14:creationId xmlns:p14="http://schemas.microsoft.com/office/powerpoint/2010/main" val="260333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ECDEE-319E-45E1-B0C0-88668B70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24" y="212192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Common sentiment analysis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Input text, output polarity and subjectivity</a:t>
            </a:r>
          </a:p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B95E514-62B9-4A3D-8D08-E9B95DCC0F09}"/>
              </a:ext>
            </a:extLst>
          </p:cNvPr>
          <p:cNvSpPr txBox="1">
            <a:spLocks/>
          </p:cNvSpPr>
          <p:nvPr/>
        </p:nvSpPr>
        <p:spPr>
          <a:xfrm>
            <a:off x="630524" y="1234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</p:txBody>
      </p:sp>
      <p:pic>
        <p:nvPicPr>
          <p:cNvPr id="3074" name="Picture 2" descr="Image result for python logo">
            <a:extLst>
              <a:ext uri="{FF2B5EF4-FFF2-40B4-BE49-F238E27FC236}">
                <a16:creationId xmlns:a16="http://schemas.microsoft.com/office/drawing/2014/main" id="{C311AE84-C027-412D-9B8F-6471065A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505157"/>
            <a:ext cx="1590040" cy="15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extBlob logo">
            <a:extLst>
              <a:ext uri="{FF2B5EF4-FFF2-40B4-BE49-F238E27FC236}">
                <a16:creationId xmlns:a16="http://schemas.microsoft.com/office/drawing/2014/main" id="{5FD20EED-81EF-474D-8ED3-BC882EE6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01" y="2128520"/>
            <a:ext cx="2809875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owerBi logo png">
            <a:extLst>
              <a:ext uri="{FF2B5EF4-FFF2-40B4-BE49-F238E27FC236}">
                <a16:creationId xmlns:a16="http://schemas.microsoft.com/office/drawing/2014/main" id="{01C501E8-B7EF-4518-8B0D-ABC3276E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60" y="4317909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36726-468F-4D6A-B350-143C184EA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95" y="1632109"/>
            <a:ext cx="8782050" cy="43053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6D362D-1450-4A66-91CC-AD0FBBA6CE6C}"/>
              </a:ext>
            </a:extLst>
          </p:cNvPr>
          <p:cNvSpPr>
            <a:spLocks noChangeAspect="1"/>
          </p:cNvSpPr>
          <p:nvPr/>
        </p:nvSpPr>
        <p:spPr>
          <a:xfrm>
            <a:off x="10952480" y="5029200"/>
            <a:ext cx="182880" cy="1823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27545C-EE51-49B1-A29D-776A9261EAA6}"/>
              </a:ext>
            </a:extLst>
          </p:cNvPr>
          <p:cNvSpPr>
            <a:spLocks noChangeAspect="1"/>
          </p:cNvSpPr>
          <p:nvPr/>
        </p:nvSpPr>
        <p:spPr>
          <a:xfrm>
            <a:off x="7640320" y="1808480"/>
            <a:ext cx="182880" cy="1823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0CC736-541E-4A29-82AC-21D4F36CC47B}"/>
              </a:ext>
            </a:extLst>
          </p:cNvPr>
          <p:cNvSpPr>
            <a:spLocks noChangeAspect="1"/>
          </p:cNvSpPr>
          <p:nvPr/>
        </p:nvSpPr>
        <p:spPr>
          <a:xfrm>
            <a:off x="7985760" y="4957565"/>
            <a:ext cx="182880" cy="1823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CA541-0D87-40F2-9243-260EE2C3D46E}"/>
              </a:ext>
            </a:extLst>
          </p:cNvPr>
          <p:cNvSpPr txBox="1"/>
          <p:nvPr/>
        </p:nvSpPr>
        <p:spPr>
          <a:xfrm>
            <a:off x="192088" y="1843007"/>
            <a:ext cx="269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Slack-Lato"/>
              </a:rPr>
              <a:t>Too many people using 1 Welfare unit. 11 people! 1 microwave! 30 minute break!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11116-73AB-4085-9F2D-1FDADFB8403F}"/>
              </a:ext>
            </a:extLst>
          </p:cNvPr>
          <p:cNvSpPr txBox="1"/>
          <p:nvPr/>
        </p:nvSpPr>
        <p:spPr>
          <a:xfrm>
            <a:off x="204048" y="4356249"/>
            <a:ext cx="2091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Slack-Lato"/>
              </a:rPr>
              <a:t>Alan Faulks Roller Driver not using walkways and crossing; cutting corners was spoken to and asked to change behaviour or walk!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D5288-9E1D-4DA1-8107-8ACFC3A5450B}"/>
              </a:ext>
            </a:extLst>
          </p:cNvPr>
          <p:cNvSpPr txBox="1"/>
          <p:nvPr/>
        </p:nvSpPr>
        <p:spPr>
          <a:xfrm>
            <a:off x="207752" y="2769096"/>
            <a:ext cx="250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Jordan has been moved from gate to gate but instead of complaining he just got on with it and continued to work hard !!!! Employee of the month ????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14898F-5FBF-4593-9663-BDE6FD4891A4}"/>
              </a:ext>
            </a:extLst>
          </p:cNvPr>
          <p:cNvCxnSpPr>
            <a:cxnSpLocks/>
          </p:cNvCxnSpPr>
          <p:nvPr/>
        </p:nvCxnSpPr>
        <p:spPr>
          <a:xfrm flipV="1">
            <a:off x="2954655" y="1899662"/>
            <a:ext cx="4630738" cy="345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71A948-AB35-4332-8987-F2915BFA10BB}"/>
              </a:ext>
            </a:extLst>
          </p:cNvPr>
          <p:cNvCxnSpPr>
            <a:cxnSpLocks/>
          </p:cNvCxnSpPr>
          <p:nvPr/>
        </p:nvCxnSpPr>
        <p:spPr>
          <a:xfrm>
            <a:off x="2621280" y="3656668"/>
            <a:ext cx="5201920" cy="1300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559038-D693-4A0E-A58A-94CB03807BFD}"/>
              </a:ext>
            </a:extLst>
          </p:cNvPr>
          <p:cNvCxnSpPr>
            <a:cxnSpLocks/>
          </p:cNvCxnSpPr>
          <p:nvPr/>
        </p:nvCxnSpPr>
        <p:spPr>
          <a:xfrm flipV="1">
            <a:off x="2295103" y="5120382"/>
            <a:ext cx="8657377" cy="195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4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A85C50-5F51-4D50-871E-AA628A7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983104"/>
            <a:ext cx="5419090" cy="3738231"/>
          </a:xfrm>
          <a:prstGeom prst="rect">
            <a:avLst/>
          </a:prstGeom>
        </p:spPr>
      </p:pic>
      <p:sp>
        <p:nvSpPr>
          <p:cNvPr id="21" name="Title 3">
            <a:extLst>
              <a:ext uri="{FF2B5EF4-FFF2-40B4-BE49-F238E27FC236}">
                <a16:creationId xmlns:a16="http://schemas.microsoft.com/office/drawing/2014/main" id="{64BE275D-9A42-41B2-BA84-1C872AAE9853}"/>
              </a:ext>
            </a:extLst>
          </p:cNvPr>
          <p:cNvSpPr txBox="1">
            <a:spLocks/>
          </p:cNvSpPr>
          <p:nvPr/>
        </p:nvSpPr>
        <p:spPr>
          <a:xfrm>
            <a:off x="402590" y="523649"/>
            <a:ext cx="7004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Insights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345425-D91B-4840-B06B-B6291089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6" y="1738614"/>
            <a:ext cx="5430536" cy="42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4ED04-D80E-438E-B9A9-3C712AF18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4" y="4077745"/>
            <a:ext cx="2564029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E5E3C-4EBB-48E2-A404-A960F80C8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81" y="2277745"/>
            <a:ext cx="2564029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8DB07-B83F-4D96-8794-675ED96B8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5" y="2277745"/>
            <a:ext cx="2564029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33242-74AE-4EEC-A776-AF0AD5627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81" y="4077745"/>
            <a:ext cx="2564029" cy="1800000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A3883061-8947-4E8B-8281-274B9DD4DCD8}"/>
              </a:ext>
            </a:extLst>
          </p:cNvPr>
          <p:cNvSpPr txBox="1">
            <a:spLocks/>
          </p:cNvSpPr>
          <p:nvPr/>
        </p:nvSpPr>
        <p:spPr>
          <a:xfrm>
            <a:off x="689611" y="1234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Validating </a:t>
            </a:r>
            <a:r>
              <a:rPr lang="en-GB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64BE275D-9A42-41B2-BA84-1C872AAE9853}"/>
              </a:ext>
            </a:extLst>
          </p:cNvPr>
          <p:cNvSpPr txBox="1">
            <a:spLocks/>
          </p:cNvSpPr>
          <p:nvPr/>
        </p:nvSpPr>
        <p:spPr>
          <a:xfrm>
            <a:off x="6244590" y="1234848"/>
            <a:ext cx="7004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87670DF-ED89-468C-9B6B-9E04184E8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r="1343"/>
          <a:stretch/>
        </p:blipFill>
        <p:spPr>
          <a:xfrm>
            <a:off x="5784367" y="2263491"/>
            <a:ext cx="6118660" cy="156232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B93EFD-CC4A-4BB0-8D07-3F171297385B}"/>
              </a:ext>
            </a:extLst>
          </p:cNvPr>
          <p:cNvSpPr/>
          <p:nvPr/>
        </p:nvSpPr>
        <p:spPr>
          <a:xfrm>
            <a:off x="5846057" y="4005324"/>
            <a:ext cx="6218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‘Practice Type’ predicted by analysis of natural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Comparison against actual completed field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1F7153-10EC-4A85-AEE3-69C09175379B}"/>
              </a:ext>
            </a:extLst>
          </p:cNvPr>
          <p:cNvSpPr/>
          <p:nvPr/>
        </p:nvSpPr>
        <p:spPr>
          <a:xfrm>
            <a:off x="5784367" y="2162303"/>
            <a:ext cx="657073" cy="18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F375A-0FAA-49DA-951F-939520761CBC}"/>
              </a:ext>
            </a:extLst>
          </p:cNvPr>
          <p:cNvSpPr/>
          <p:nvPr/>
        </p:nvSpPr>
        <p:spPr>
          <a:xfrm>
            <a:off x="6412156" y="4870641"/>
            <a:ext cx="1749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Digger jammed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-0.10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40AA5-C663-467C-A240-1EEF1DC35DD3}"/>
              </a:ext>
            </a:extLst>
          </p:cNvPr>
          <p:cNvSpPr/>
          <p:nvPr/>
        </p:nvSpPr>
        <p:spPr>
          <a:xfrm>
            <a:off x="6518671" y="5449619"/>
            <a:ext cx="4314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Nice one mate, you screwed that one up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2A31D8-81BB-48E3-828F-F7CDF26C79FA}"/>
              </a:ext>
            </a:extLst>
          </p:cNvPr>
          <p:cNvSpPr/>
          <p:nvPr/>
        </p:nvSpPr>
        <p:spPr>
          <a:xfrm>
            <a:off x="9292849" y="4870357"/>
            <a:ext cx="1723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Fell downstairs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-0.15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7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E2E01-2313-4684-990D-49B3E148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27" y="1638905"/>
            <a:ext cx="11053738" cy="11652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Benefits, Innovation &amp; Commercial Application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76D7CFC-115B-4AE3-947B-115B270E5803}"/>
              </a:ext>
            </a:extLst>
          </p:cNvPr>
          <p:cNvSpPr txBox="1">
            <a:spLocks/>
          </p:cNvSpPr>
          <p:nvPr/>
        </p:nvSpPr>
        <p:spPr>
          <a:xfrm>
            <a:off x="500935" y="2213360"/>
            <a:ext cx="10248346" cy="3770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Reduce user form filling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Unstructured data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Quantitative score from unstructured data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Return insights from natural language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Supports adoption of site technology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Most contractors have a similar observation system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Potential of voice recognition.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Lower training requirements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People centric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 wellbeing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Measure of sentiment as part of day to day activities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4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7D6BDA3-D24D-4CA6-A204-E8B33E0F5DF1}"/>
              </a:ext>
            </a:extLst>
          </p:cNvPr>
          <p:cNvSpPr txBox="1">
            <a:spLocks/>
          </p:cNvSpPr>
          <p:nvPr/>
        </p:nvSpPr>
        <p:spPr>
          <a:xfrm>
            <a:off x="637327" y="1262985"/>
            <a:ext cx="11053738" cy="116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Going Forward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08B3AB0-4BA5-4070-BFE3-FE1EC74185D0}"/>
              </a:ext>
            </a:extLst>
          </p:cNvPr>
          <p:cNvSpPr txBox="1">
            <a:spLocks/>
          </p:cNvSpPr>
          <p:nvPr/>
        </p:nvSpPr>
        <p:spPr>
          <a:xfrm>
            <a:off x="500934" y="1879600"/>
            <a:ext cx="11457385" cy="44717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lawik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Increase data sources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Feedback to language model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Teach it ‘construction speak’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of other language models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Link between types of hazard and sentiment – does sentiment directly correlate with level of risk?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is sentiment linked to other data types: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Time of day?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Weather?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Traffic data?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Forensic investigation – was an event predictable by previous observation sentiment 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2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Selawik Light</vt:lpstr>
      <vt:lpstr>Slack-Lato</vt:lpstr>
      <vt:lpstr>Office Theme</vt:lpstr>
      <vt:lpstr>CHALLENGE #8 Sentiment Analysis of Observation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Mills</dc:creator>
  <cp:lastModifiedBy>Emil Wojtaszek</cp:lastModifiedBy>
  <cp:revision>108</cp:revision>
  <dcterms:created xsi:type="dcterms:W3CDTF">2020-03-07T10:46:41Z</dcterms:created>
  <dcterms:modified xsi:type="dcterms:W3CDTF">2020-03-08T12:51:06Z</dcterms:modified>
</cp:coreProperties>
</file>