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95" r:id="rId1"/>
  </p:sldMasterIdLst>
  <p:notesMasterIdLst>
    <p:notesMasterId r:id="rId25"/>
  </p:notesMasterIdLst>
  <p:handoutMasterIdLst>
    <p:handoutMasterId r:id="rId26"/>
  </p:handoutMasterIdLst>
  <p:sldIdLst>
    <p:sldId id="256" r:id="rId2"/>
    <p:sldId id="266" r:id="rId3"/>
    <p:sldId id="270" r:id="rId4"/>
    <p:sldId id="282" r:id="rId5"/>
    <p:sldId id="273" r:id="rId6"/>
    <p:sldId id="267" r:id="rId7"/>
    <p:sldId id="272" r:id="rId8"/>
    <p:sldId id="275" r:id="rId9"/>
    <p:sldId id="280" r:id="rId10"/>
    <p:sldId id="271" r:id="rId11"/>
    <p:sldId id="276" r:id="rId12"/>
    <p:sldId id="277" r:id="rId13"/>
    <p:sldId id="279" r:id="rId14"/>
    <p:sldId id="278" r:id="rId15"/>
    <p:sldId id="268" r:id="rId16"/>
    <p:sldId id="287" r:id="rId17"/>
    <p:sldId id="289" r:id="rId18"/>
    <p:sldId id="290" r:id="rId19"/>
    <p:sldId id="291" r:id="rId20"/>
    <p:sldId id="292" r:id="rId21"/>
    <p:sldId id="281" r:id="rId22"/>
    <p:sldId id="283" r:id="rId23"/>
    <p:sldId id="288" r:id="rId24"/>
  </p:sldIdLst>
  <p:sldSz cx="12192000" cy="6858000"/>
  <p:notesSz cx="9144000" cy="6858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Styl jasny 2 — Ak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7AC3CCA-C797-4891-BE02-D94E43425B78}" styleName="Styl pośredni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6238" autoAdjust="0"/>
  </p:normalViewPr>
  <p:slideViewPr>
    <p:cSldViewPr snapToGrid="0">
      <p:cViewPr varScale="1">
        <p:scale>
          <a:sx n="83" d="100"/>
          <a:sy n="83" d="100"/>
        </p:scale>
        <p:origin x="162" y="7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9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6C5B31-85E6-4186-8C66-AEE8F913DEB5}" type="doc">
      <dgm:prSet loTypeId="urn:microsoft.com/office/officeart/2005/8/layout/matrix1" loCatId="matrix" qsTypeId="urn:microsoft.com/office/officeart/2005/8/quickstyle/simple1" qsCatId="simple" csTypeId="urn:microsoft.com/office/officeart/2005/8/colors/accent0_3" csCatId="mainScheme" phldr="1"/>
      <dgm:spPr/>
      <dgm:t>
        <a:bodyPr/>
        <a:lstStyle/>
        <a:p>
          <a:endParaRPr lang="pl-PL"/>
        </a:p>
      </dgm:t>
    </dgm:pt>
    <dgm:pt modelId="{DFA96983-6A73-4789-B634-E8D605887AF0}">
      <dgm:prSet phldrT="[Tekst]"/>
      <dgm:spPr/>
      <dgm:t>
        <a:bodyPr/>
        <a:lstStyle/>
        <a:p>
          <a:r>
            <a:rPr lang="pl-PL" dirty="0"/>
            <a:t>PWA</a:t>
          </a:r>
        </a:p>
      </dgm:t>
    </dgm:pt>
    <dgm:pt modelId="{FE659A9D-4323-4151-87D9-C67136E067F1}" type="parTrans" cxnId="{5B8859ED-8CCB-48F5-B277-0974E6E32C92}">
      <dgm:prSet/>
      <dgm:spPr/>
      <dgm:t>
        <a:bodyPr/>
        <a:lstStyle/>
        <a:p>
          <a:endParaRPr lang="pl-PL"/>
        </a:p>
      </dgm:t>
    </dgm:pt>
    <dgm:pt modelId="{249271DE-56DE-414F-A117-7AA277605EAB}" type="sibTrans" cxnId="{5B8859ED-8CCB-48F5-B277-0974E6E32C92}">
      <dgm:prSet/>
      <dgm:spPr/>
      <dgm:t>
        <a:bodyPr/>
        <a:lstStyle/>
        <a:p>
          <a:endParaRPr lang="pl-PL"/>
        </a:p>
      </dgm:t>
    </dgm:pt>
    <dgm:pt modelId="{E6BC11FA-061F-4D9B-BD5F-FD3F32D68587}">
      <dgm:prSet phldrT="[Tekst]"/>
      <dgm:spPr/>
      <dgm:t>
        <a:bodyPr/>
        <a:lstStyle/>
        <a:p>
          <a:r>
            <a:rPr lang="pl-PL" dirty="0" err="1"/>
            <a:t>Secure</a:t>
          </a:r>
          <a:r>
            <a:rPr lang="pl-PL" dirty="0"/>
            <a:t> Connection HTTPS</a:t>
          </a:r>
        </a:p>
      </dgm:t>
    </dgm:pt>
    <dgm:pt modelId="{A1B0F6F5-AD39-45AF-B0D5-5521DAF77136}" type="parTrans" cxnId="{443575B1-CED8-4476-AAC6-577759E28517}">
      <dgm:prSet/>
      <dgm:spPr/>
      <dgm:t>
        <a:bodyPr/>
        <a:lstStyle/>
        <a:p>
          <a:endParaRPr lang="pl-PL"/>
        </a:p>
      </dgm:t>
    </dgm:pt>
    <dgm:pt modelId="{E8909A7E-0D4E-4482-9B95-ED35A8E78092}" type="sibTrans" cxnId="{443575B1-CED8-4476-AAC6-577759E28517}">
      <dgm:prSet/>
      <dgm:spPr/>
      <dgm:t>
        <a:bodyPr/>
        <a:lstStyle/>
        <a:p>
          <a:endParaRPr lang="pl-PL"/>
        </a:p>
      </dgm:t>
    </dgm:pt>
    <dgm:pt modelId="{3F79B113-ADC1-4000-9497-C303024682E8}">
      <dgm:prSet phldrT="[Tekst]"/>
      <dgm:spPr/>
      <dgm:t>
        <a:bodyPr/>
        <a:lstStyle/>
        <a:p>
          <a:r>
            <a:rPr lang="pl-PL" dirty="0"/>
            <a:t>Manifest File</a:t>
          </a:r>
        </a:p>
      </dgm:t>
    </dgm:pt>
    <dgm:pt modelId="{75B1E5DB-09D1-498C-BB25-3FFEFDF60C5E}" type="parTrans" cxnId="{B5476F62-88AB-4282-8B20-6BCD8BFA748E}">
      <dgm:prSet/>
      <dgm:spPr/>
      <dgm:t>
        <a:bodyPr/>
        <a:lstStyle/>
        <a:p>
          <a:endParaRPr lang="pl-PL"/>
        </a:p>
      </dgm:t>
    </dgm:pt>
    <dgm:pt modelId="{E14A94F0-F23E-4A5B-BD75-7669A6C1B3CD}" type="sibTrans" cxnId="{B5476F62-88AB-4282-8B20-6BCD8BFA748E}">
      <dgm:prSet/>
      <dgm:spPr/>
      <dgm:t>
        <a:bodyPr/>
        <a:lstStyle/>
        <a:p>
          <a:endParaRPr lang="pl-PL"/>
        </a:p>
      </dgm:t>
    </dgm:pt>
    <dgm:pt modelId="{8C304404-F0D0-454B-9699-630D17122D18}">
      <dgm:prSet phldrT="[Tekst]"/>
      <dgm:spPr/>
      <dgm:t>
        <a:bodyPr/>
        <a:lstStyle/>
        <a:p>
          <a:r>
            <a:rPr lang="pl-PL" dirty="0" err="1"/>
            <a:t>Icons</a:t>
          </a:r>
          <a:endParaRPr lang="pl-PL" dirty="0"/>
        </a:p>
      </dgm:t>
    </dgm:pt>
    <dgm:pt modelId="{04FA65CA-3042-40A0-9D0C-ED8535324DCC}" type="parTrans" cxnId="{89E872AF-507D-40A6-9EC7-151250F5CE68}">
      <dgm:prSet/>
      <dgm:spPr/>
      <dgm:t>
        <a:bodyPr/>
        <a:lstStyle/>
        <a:p>
          <a:endParaRPr lang="pl-PL"/>
        </a:p>
      </dgm:t>
    </dgm:pt>
    <dgm:pt modelId="{CA41948A-D439-41F9-A996-83D003AC1245}" type="sibTrans" cxnId="{89E872AF-507D-40A6-9EC7-151250F5CE68}">
      <dgm:prSet/>
      <dgm:spPr/>
      <dgm:t>
        <a:bodyPr/>
        <a:lstStyle/>
        <a:p>
          <a:endParaRPr lang="pl-PL"/>
        </a:p>
      </dgm:t>
    </dgm:pt>
    <dgm:pt modelId="{4985C141-1972-457B-81D2-2A6AC8AFCADB}">
      <dgm:prSet phldrT="[Tekst]"/>
      <dgm:spPr/>
      <dgm:t>
        <a:bodyPr/>
        <a:lstStyle/>
        <a:p>
          <a:r>
            <a:rPr lang="pl-PL" dirty="0"/>
            <a:t>Service </a:t>
          </a:r>
          <a:r>
            <a:rPr lang="pl-PL" dirty="0" err="1"/>
            <a:t>Worker</a:t>
          </a:r>
          <a:endParaRPr lang="pl-PL" dirty="0"/>
        </a:p>
      </dgm:t>
    </dgm:pt>
    <dgm:pt modelId="{DE095CAB-D42E-4A71-9819-7646DC421D0A}" type="parTrans" cxnId="{D95271D8-DA5B-4772-9567-A79FDF75CC88}">
      <dgm:prSet/>
      <dgm:spPr/>
      <dgm:t>
        <a:bodyPr/>
        <a:lstStyle/>
        <a:p>
          <a:endParaRPr lang="pl-PL"/>
        </a:p>
      </dgm:t>
    </dgm:pt>
    <dgm:pt modelId="{7DB20804-47AA-4F0E-9FDB-E2AFEC509651}" type="sibTrans" cxnId="{D95271D8-DA5B-4772-9567-A79FDF75CC88}">
      <dgm:prSet/>
      <dgm:spPr/>
      <dgm:t>
        <a:bodyPr/>
        <a:lstStyle/>
        <a:p>
          <a:endParaRPr lang="pl-PL"/>
        </a:p>
      </dgm:t>
    </dgm:pt>
    <dgm:pt modelId="{BE151301-0F76-44BF-9A86-1B8A3835B471}" type="pres">
      <dgm:prSet presAssocID="{246C5B31-85E6-4186-8C66-AEE8F913DEB5}" presName="diagram" presStyleCnt="0">
        <dgm:presLayoutVars>
          <dgm:chMax val="1"/>
          <dgm:dir/>
          <dgm:animLvl val="ctr"/>
          <dgm:resizeHandles val="exact"/>
        </dgm:presLayoutVars>
      </dgm:prSet>
      <dgm:spPr/>
    </dgm:pt>
    <dgm:pt modelId="{5ABD9568-CC5F-4F72-8708-AD3277DA3B94}" type="pres">
      <dgm:prSet presAssocID="{246C5B31-85E6-4186-8C66-AEE8F913DEB5}" presName="matrix" presStyleCnt="0"/>
      <dgm:spPr/>
    </dgm:pt>
    <dgm:pt modelId="{EF4C3EB9-FC54-4107-9E5F-166FCF62C08D}" type="pres">
      <dgm:prSet presAssocID="{246C5B31-85E6-4186-8C66-AEE8F913DEB5}" presName="tile1" presStyleLbl="node1" presStyleIdx="0" presStyleCnt="4"/>
      <dgm:spPr/>
    </dgm:pt>
    <dgm:pt modelId="{1C272B62-1E33-4AEF-B0C6-64E3BCBFEF59}" type="pres">
      <dgm:prSet presAssocID="{246C5B31-85E6-4186-8C66-AEE8F913DEB5}" presName="tile1text" presStyleLbl="node1" presStyleIdx="0" presStyleCnt="4">
        <dgm:presLayoutVars>
          <dgm:chMax val="0"/>
          <dgm:chPref val="0"/>
          <dgm:bulletEnabled val="1"/>
        </dgm:presLayoutVars>
      </dgm:prSet>
      <dgm:spPr/>
    </dgm:pt>
    <dgm:pt modelId="{828D8854-89D3-4D82-81E3-C63435CCE674}" type="pres">
      <dgm:prSet presAssocID="{246C5B31-85E6-4186-8C66-AEE8F913DEB5}" presName="tile2" presStyleLbl="node1" presStyleIdx="1" presStyleCnt="4" custLinFactNeighborX="7954" custLinFactNeighborY="-6030"/>
      <dgm:spPr/>
    </dgm:pt>
    <dgm:pt modelId="{4EEA6826-61BC-4374-A042-1B612168B1E8}" type="pres">
      <dgm:prSet presAssocID="{246C5B31-85E6-4186-8C66-AEE8F913DEB5}" presName="tile2text" presStyleLbl="node1" presStyleIdx="1" presStyleCnt="4">
        <dgm:presLayoutVars>
          <dgm:chMax val="0"/>
          <dgm:chPref val="0"/>
          <dgm:bulletEnabled val="1"/>
        </dgm:presLayoutVars>
      </dgm:prSet>
      <dgm:spPr/>
    </dgm:pt>
    <dgm:pt modelId="{5D15DBFC-76E1-47EA-BE26-3850A9A59562}" type="pres">
      <dgm:prSet presAssocID="{246C5B31-85E6-4186-8C66-AEE8F913DEB5}" presName="tile3" presStyleLbl="node1" presStyleIdx="2" presStyleCnt="4"/>
      <dgm:spPr/>
    </dgm:pt>
    <dgm:pt modelId="{E42B30B7-14BD-4992-86C0-E9DC00B8F459}" type="pres">
      <dgm:prSet presAssocID="{246C5B31-85E6-4186-8C66-AEE8F913DEB5}" presName="tile3text" presStyleLbl="node1" presStyleIdx="2" presStyleCnt="4">
        <dgm:presLayoutVars>
          <dgm:chMax val="0"/>
          <dgm:chPref val="0"/>
          <dgm:bulletEnabled val="1"/>
        </dgm:presLayoutVars>
      </dgm:prSet>
      <dgm:spPr/>
    </dgm:pt>
    <dgm:pt modelId="{BEB7076E-0853-4A84-A037-937F327ED22C}" type="pres">
      <dgm:prSet presAssocID="{246C5B31-85E6-4186-8C66-AEE8F913DEB5}" presName="tile4" presStyleLbl="node1" presStyleIdx="3" presStyleCnt="4"/>
      <dgm:spPr/>
    </dgm:pt>
    <dgm:pt modelId="{555B431A-19E1-45EF-8BCE-1007F1A24FBD}" type="pres">
      <dgm:prSet presAssocID="{246C5B31-85E6-4186-8C66-AEE8F913DEB5}" presName="tile4text" presStyleLbl="node1" presStyleIdx="3" presStyleCnt="4">
        <dgm:presLayoutVars>
          <dgm:chMax val="0"/>
          <dgm:chPref val="0"/>
          <dgm:bulletEnabled val="1"/>
        </dgm:presLayoutVars>
      </dgm:prSet>
      <dgm:spPr/>
    </dgm:pt>
    <dgm:pt modelId="{72FE9F19-4845-427B-9DBC-92630C9DAD2A}" type="pres">
      <dgm:prSet presAssocID="{246C5B31-85E6-4186-8C66-AEE8F913DEB5}" presName="centerTile" presStyleLbl="fgShp" presStyleIdx="0" presStyleCnt="1">
        <dgm:presLayoutVars>
          <dgm:chMax val="0"/>
          <dgm:chPref val="0"/>
        </dgm:presLayoutVars>
      </dgm:prSet>
      <dgm:spPr/>
    </dgm:pt>
  </dgm:ptLst>
  <dgm:cxnLst>
    <dgm:cxn modelId="{F4258D0B-7F71-47A7-A524-FD1619A0466E}" type="presOf" srcId="{E6BC11FA-061F-4D9B-BD5F-FD3F32D68587}" destId="{1C272B62-1E33-4AEF-B0C6-64E3BCBFEF59}" srcOrd="1" destOrd="0" presId="urn:microsoft.com/office/officeart/2005/8/layout/matrix1"/>
    <dgm:cxn modelId="{3F1F9A11-7FEE-4122-A0D5-DF641648956C}" type="presOf" srcId="{3F79B113-ADC1-4000-9497-C303024682E8}" destId="{4EEA6826-61BC-4374-A042-1B612168B1E8}" srcOrd="1" destOrd="0" presId="urn:microsoft.com/office/officeart/2005/8/layout/matrix1"/>
    <dgm:cxn modelId="{DAA57D12-AB39-4216-B12A-9D101C66E458}" type="presOf" srcId="{3F79B113-ADC1-4000-9497-C303024682E8}" destId="{828D8854-89D3-4D82-81E3-C63435CCE674}" srcOrd="0" destOrd="0" presId="urn:microsoft.com/office/officeart/2005/8/layout/matrix1"/>
    <dgm:cxn modelId="{3B71AB3A-8AD4-47A2-904A-5B934549C2B1}" type="presOf" srcId="{8C304404-F0D0-454B-9699-630D17122D18}" destId="{E42B30B7-14BD-4992-86C0-E9DC00B8F459}" srcOrd="1" destOrd="0" presId="urn:microsoft.com/office/officeart/2005/8/layout/matrix1"/>
    <dgm:cxn modelId="{95E95E61-A2AC-403D-937F-A4A1CA2EA22E}" type="presOf" srcId="{E6BC11FA-061F-4D9B-BD5F-FD3F32D68587}" destId="{EF4C3EB9-FC54-4107-9E5F-166FCF62C08D}" srcOrd="0" destOrd="0" presId="urn:microsoft.com/office/officeart/2005/8/layout/matrix1"/>
    <dgm:cxn modelId="{B5476F62-88AB-4282-8B20-6BCD8BFA748E}" srcId="{DFA96983-6A73-4789-B634-E8D605887AF0}" destId="{3F79B113-ADC1-4000-9497-C303024682E8}" srcOrd="1" destOrd="0" parTransId="{75B1E5DB-09D1-498C-BB25-3FFEFDF60C5E}" sibTransId="{E14A94F0-F23E-4A5B-BD75-7669A6C1B3CD}"/>
    <dgm:cxn modelId="{E89FE377-F762-4D4C-8AF4-2BFEDBF28C3F}" type="presOf" srcId="{8C304404-F0D0-454B-9699-630D17122D18}" destId="{5D15DBFC-76E1-47EA-BE26-3850A9A59562}" srcOrd="0" destOrd="0" presId="urn:microsoft.com/office/officeart/2005/8/layout/matrix1"/>
    <dgm:cxn modelId="{03035289-1459-447F-B67D-6505885595B9}" type="presOf" srcId="{DFA96983-6A73-4789-B634-E8D605887AF0}" destId="{72FE9F19-4845-427B-9DBC-92630C9DAD2A}" srcOrd="0" destOrd="0" presId="urn:microsoft.com/office/officeart/2005/8/layout/matrix1"/>
    <dgm:cxn modelId="{89E872AF-507D-40A6-9EC7-151250F5CE68}" srcId="{DFA96983-6A73-4789-B634-E8D605887AF0}" destId="{8C304404-F0D0-454B-9699-630D17122D18}" srcOrd="2" destOrd="0" parTransId="{04FA65CA-3042-40A0-9D0C-ED8535324DCC}" sibTransId="{CA41948A-D439-41F9-A996-83D003AC1245}"/>
    <dgm:cxn modelId="{443575B1-CED8-4476-AAC6-577759E28517}" srcId="{DFA96983-6A73-4789-B634-E8D605887AF0}" destId="{E6BC11FA-061F-4D9B-BD5F-FD3F32D68587}" srcOrd="0" destOrd="0" parTransId="{A1B0F6F5-AD39-45AF-B0D5-5521DAF77136}" sibTransId="{E8909A7E-0D4E-4482-9B95-ED35A8E78092}"/>
    <dgm:cxn modelId="{7FC3D9B4-BB25-434D-8E41-C1B92EF0F7F8}" type="presOf" srcId="{4985C141-1972-457B-81D2-2A6AC8AFCADB}" destId="{555B431A-19E1-45EF-8BCE-1007F1A24FBD}" srcOrd="1" destOrd="0" presId="urn:microsoft.com/office/officeart/2005/8/layout/matrix1"/>
    <dgm:cxn modelId="{D95271D8-DA5B-4772-9567-A79FDF75CC88}" srcId="{DFA96983-6A73-4789-B634-E8D605887AF0}" destId="{4985C141-1972-457B-81D2-2A6AC8AFCADB}" srcOrd="3" destOrd="0" parTransId="{DE095CAB-D42E-4A71-9819-7646DC421D0A}" sibTransId="{7DB20804-47AA-4F0E-9FDB-E2AFEC509651}"/>
    <dgm:cxn modelId="{EB1602E8-083C-4377-82A2-464B96C0BDD1}" type="presOf" srcId="{4985C141-1972-457B-81D2-2A6AC8AFCADB}" destId="{BEB7076E-0853-4A84-A037-937F327ED22C}" srcOrd="0" destOrd="0" presId="urn:microsoft.com/office/officeart/2005/8/layout/matrix1"/>
    <dgm:cxn modelId="{5B8859ED-8CCB-48F5-B277-0974E6E32C92}" srcId="{246C5B31-85E6-4186-8C66-AEE8F913DEB5}" destId="{DFA96983-6A73-4789-B634-E8D605887AF0}" srcOrd="0" destOrd="0" parTransId="{FE659A9D-4323-4151-87D9-C67136E067F1}" sibTransId="{249271DE-56DE-414F-A117-7AA277605EAB}"/>
    <dgm:cxn modelId="{645EA6EE-6A1A-4EBE-AE86-7796CB7AF94A}" type="presOf" srcId="{246C5B31-85E6-4186-8C66-AEE8F913DEB5}" destId="{BE151301-0F76-44BF-9A86-1B8A3835B471}" srcOrd="0" destOrd="0" presId="urn:microsoft.com/office/officeart/2005/8/layout/matrix1"/>
    <dgm:cxn modelId="{6999D82C-3FE8-4AFE-A018-0B4C62AEC57A}" type="presParOf" srcId="{BE151301-0F76-44BF-9A86-1B8A3835B471}" destId="{5ABD9568-CC5F-4F72-8708-AD3277DA3B94}" srcOrd="0" destOrd="0" presId="urn:microsoft.com/office/officeart/2005/8/layout/matrix1"/>
    <dgm:cxn modelId="{FB204AE3-8157-4B19-AF06-8173406D41FD}" type="presParOf" srcId="{5ABD9568-CC5F-4F72-8708-AD3277DA3B94}" destId="{EF4C3EB9-FC54-4107-9E5F-166FCF62C08D}" srcOrd="0" destOrd="0" presId="urn:microsoft.com/office/officeart/2005/8/layout/matrix1"/>
    <dgm:cxn modelId="{067A0FA4-78E2-4EEA-BEBB-3B3C9752BC1F}" type="presParOf" srcId="{5ABD9568-CC5F-4F72-8708-AD3277DA3B94}" destId="{1C272B62-1E33-4AEF-B0C6-64E3BCBFEF59}" srcOrd="1" destOrd="0" presId="urn:microsoft.com/office/officeart/2005/8/layout/matrix1"/>
    <dgm:cxn modelId="{5B05F870-031C-4FD2-8CA9-F1B61933A49F}" type="presParOf" srcId="{5ABD9568-CC5F-4F72-8708-AD3277DA3B94}" destId="{828D8854-89D3-4D82-81E3-C63435CCE674}" srcOrd="2" destOrd="0" presId="urn:microsoft.com/office/officeart/2005/8/layout/matrix1"/>
    <dgm:cxn modelId="{34ED8F93-33AD-493B-AA0C-BED929E97E1C}" type="presParOf" srcId="{5ABD9568-CC5F-4F72-8708-AD3277DA3B94}" destId="{4EEA6826-61BC-4374-A042-1B612168B1E8}" srcOrd="3" destOrd="0" presId="urn:microsoft.com/office/officeart/2005/8/layout/matrix1"/>
    <dgm:cxn modelId="{581FB88C-6999-40A3-A3B4-90C1994BD6DB}" type="presParOf" srcId="{5ABD9568-CC5F-4F72-8708-AD3277DA3B94}" destId="{5D15DBFC-76E1-47EA-BE26-3850A9A59562}" srcOrd="4" destOrd="0" presId="urn:microsoft.com/office/officeart/2005/8/layout/matrix1"/>
    <dgm:cxn modelId="{AA16DA82-9336-4634-8719-FFDF139D6580}" type="presParOf" srcId="{5ABD9568-CC5F-4F72-8708-AD3277DA3B94}" destId="{E42B30B7-14BD-4992-86C0-E9DC00B8F459}" srcOrd="5" destOrd="0" presId="urn:microsoft.com/office/officeart/2005/8/layout/matrix1"/>
    <dgm:cxn modelId="{495E8475-A1A7-4752-8119-7C802CC6F086}" type="presParOf" srcId="{5ABD9568-CC5F-4F72-8708-AD3277DA3B94}" destId="{BEB7076E-0853-4A84-A037-937F327ED22C}" srcOrd="6" destOrd="0" presId="urn:microsoft.com/office/officeart/2005/8/layout/matrix1"/>
    <dgm:cxn modelId="{42ECE6A3-534B-4E65-89B1-46EA2D9A3933}" type="presParOf" srcId="{5ABD9568-CC5F-4F72-8708-AD3277DA3B94}" destId="{555B431A-19E1-45EF-8BCE-1007F1A24FBD}" srcOrd="7" destOrd="0" presId="urn:microsoft.com/office/officeart/2005/8/layout/matrix1"/>
    <dgm:cxn modelId="{E457FDA2-A412-4FA3-A109-6E6462EB2F4E}" type="presParOf" srcId="{BE151301-0F76-44BF-9A86-1B8A3835B471}" destId="{72FE9F19-4845-427B-9DBC-92630C9DAD2A}"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4C3EB9-FC54-4107-9E5F-166FCF62C08D}">
      <dsp:nvSpPr>
        <dsp:cNvPr id="0" name=""/>
        <dsp:cNvSpPr/>
      </dsp:nvSpPr>
      <dsp:spPr>
        <a:xfrm rot="16200000">
          <a:off x="1439944" y="-1439944"/>
          <a:ext cx="1258478" cy="4138367"/>
        </a:xfrm>
        <a:prstGeom prst="round1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pl-PL" sz="2600" kern="1200" dirty="0" err="1"/>
            <a:t>Secure</a:t>
          </a:r>
          <a:r>
            <a:rPr lang="pl-PL" sz="2600" kern="1200" dirty="0"/>
            <a:t> Connection HTTPS</a:t>
          </a:r>
        </a:p>
      </dsp:txBody>
      <dsp:txXfrm rot="5400000">
        <a:off x="0" y="0"/>
        <a:ext cx="4138367" cy="943858"/>
      </dsp:txXfrm>
    </dsp:sp>
    <dsp:sp modelId="{828D8854-89D3-4D82-81E3-C63435CCE674}">
      <dsp:nvSpPr>
        <dsp:cNvPr id="0" name=""/>
        <dsp:cNvSpPr/>
      </dsp:nvSpPr>
      <dsp:spPr>
        <a:xfrm>
          <a:off x="4138367" y="0"/>
          <a:ext cx="4138367" cy="1258478"/>
        </a:xfrm>
        <a:prstGeom prst="round1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pl-PL" sz="2600" kern="1200" dirty="0"/>
            <a:t>Manifest File</a:t>
          </a:r>
        </a:p>
      </dsp:txBody>
      <dsp:txXfrm>
        <a:off x="4138367" y="0"/>
        <a:ext cx="4138367" cy="943858"/>
      </dsp:txXfrm>
    </dsp:sp>
    <dsp:sp modelId="{5D15DBFC-76E1-47EA-BE26-3850A9A59562}">
      <dsp:nvSpPr>
        <dsp:cNvPr id="0" name=""/>
        <dsp:cNvSpPr/>
      </dsp:nvSpPr>
      <dsp:spPr>
        <a:xfrm rot="10800000">
          <a:off x="0" y="1258478"/>
          <a:ext cx="4138367" cy="1258478"/>
        </a:xfrm>
        <a:prstGeom prst="round1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pl-PL" sz="2600" kern="1200" dirty="0" err="1"/>
            <a:t>Icons</a:t>
          </a:r>
          <a:endParaRPr lang="pl-PL" sz="2600" kern="1200" dirty="0"/>
        </a:p>
      </dsp:txBody>
      <dsp:txXfrm rot="10800000">
        <a:off x="0" y="1573097"/>
        <a:ext cx="4138367" cy="943858"/>
      </dsp:txXfrm>
    </dsp:sp>
    <dsp:sp modelId="{BEB7076E-0853-4A84-A037-937F327ED22C}">
      <dsp:nvSpPr>
        <dsp:cNvPr id="0" name=""/>
        <dsp:cNvSpPr/>
      </dsp:nvSpPr>
      <dsp:spPr>
        <a:xfrm rot="5400000">
          <a:off x="5578312" y="-181466"/>
          <a:ext cx="1258478" cy="4138367"/>
        </a:xfrm>
        <a:prstGeom prst="round1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pl-PL" sz="2600" kern="1200" dirty="0"/>
            <a:t>Service </a:t>
          </a:r>
          <a:r>
            <a:rPr lang="pl-PL" sz="2600" kern="1200" dirty="0" err="1"/>
            <a:t>Worker</a:t>
          </a:r>
          <a:endParaRPr lang="pl-PL" sz="2600" kern="1200" dirty="0"/>
        </a:p>
      </dsp:txBody>
      <dsp:txXfrm rot="-5400000">
        <a:off x="4138368" y="1573097"/>
        <a:ext cx="4138367" cy="943858"/>
      </dsp:txXfrm>
    </dsp:sp>
    <dsp:sp modelId="{72FE9F19-4845-427B-9DBC-92630C9DAD2A}">
      <dsp:nvSpPr>
        <dsp:cNvPr id="0" name=""/>
        <dsp:cNvSpPr/>
      </dsp:nvSpPr>
      <dsp:spPr>
        <a:xfrm>
          <a:off x="2896857" y="943858"/>
          <a:ext cx="2483020" cy="629239"/>
        </a:xfrm>
        <a:prstGeom prst="roundRect">
          <a:avLst/>
        </a:prstGeom>
        <a:solidFill>
          <a:schemeClr val="dk2">
            <a:tint val="6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pl-PL" sz="2600" kern="1200" dirty="0"/>
            <a:t>PWA</a:t>
          </a:r>
        </a:p>
      </dsp:txBody>
      <dsp:txXfrm>
        <a:off x="2927574" y="974575"/>
        <a:ext cx="2421586" cy="56780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C106EF3D-C2A7-4690-80C8-C2473A856193}" type="datetimeFigureOut">
              <a:rPr lang="pl-PL" smtClean="0"/>
              <a:t>2020-03-09</a:t>
            </a:fld>
            <a:endParaRPr lang="pl-PL" dirty="0"/>
          </a:p>
        </p:txBody>
      </p:sp>
      <p:sp>
        <p:nvSpPr>
          <p:cNvPr id="4" name="Symbol zastępczy stopki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65DEDBD-A40C-48DD-8040-A0E5C5C8F870}" type="slidenum">
              <a:rPr lang="pl-PL" smtClean="0"/>
              <a:t>‹#›</a:t>
            </a:fld>
            <a:endParaRPr lang="pl-PL" dirty="0"/>
          </a:p>
        </p:txBody>
      </p:sp>
    </p:spTree>
    <p:extLst>
      <p:ext uri="{BB962C8B-B14F-4D97-AF65-F5344CB8AC3E}">
        <p14:creationId xmlns:p14="http://schemas.microsoft.com/office/powerpoint/2010/main" val="171205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5D68E81-03CD-43A1-B18B-BEB6B9439387}" type="datetimeFigureOut">
              <a:rPr lang="pl-PL" smtClean="0"/>
              <a:t>2020-03-09</a:t>
            </a:fld>
            <a:endParaRPr lang="pl-PL" dirty="0"/>
          </a:p>
        </p:txBody>
      </p:sp>
      <p:sp>
        <p:nvSpPr>
          <p:cNvPr id="4" name="Symbol zastępczy obrazu slajdu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57965AB-F56B-43E1-8FC6-BF0F64E550D5}" type="slidenum">
              <a:rPr lang="pl-PL" smtClean="0"/>
              <a:t>‹#›</a:t>
            </a:fld>
            <a:endParaRPr lang="pl-PL" dirty="0"/>
          </a:p>
        </p:txBody>
      </p:sp>
    </p:spTree>
    <p:extLst>
      <p:ext uri="{BB962C8B-B14F-4D97-AF65-F5344CB8AC3E}">
        <p14:creationId xmlns:p14="http://schemas.microsoft.com/office/powerpoint/2010/main" val="411014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p:cNvSpPr>
            <a:spLocks noGrp="1"/>
          </p:cNvSpPr>
          <p:nvPr>
            <p:ph type="dt" sz="half" idx="10"/>
          </p:nvPr>
        </p:nvSpPr>
        <p:spPr/>
        <p:txBody>
          <a:bodyPr/>
          <a:lstStyle/>
          <a:p>
            <a:fld id="{F26B3061-B9B7-461F-AB67-5D66A3ABCDA5}" type="datetime1">
              <a:rPr lang="pl-PL" smtClean="0"/>
              <a:t>2020-03-09</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63747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A2ADAE54-1728-4B6D-BEF4-D2AEA4F8114E}" type="datetime1">
              <a:rPr lang="pl-PL" smtClean="0"/>
              <a:t>2020-03-09</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202694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dirty="0"/>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919C3B4F-179D-44ED-90DF-E8739DC8608F}" type="datetime1">
              <a:rPr lang="pl-PL" smtClean="0"/>
              <a:t>2020-03-09</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53370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10A2297D-8C4B-4C5B-B66E-47E601842B03}" type="datetime1">
              <a:rPr lang="pl-PL" smtClean="0"/>
              <a:t>2020-03-09</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018912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94B42B50-113C-45E3-9231-B66C297B394E}" type="datetime1">
              <a:rPr lang="pl-PL" smtClean="0"/>
              <a:t>2020-03-09</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25421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2020-03-09</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281154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adanie do wykonania">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457200" indent="-457200">
              <a:spcBef>
                <a:spcPts val="600"/>
              </a:spcBef>
              <a:spcAft>
                <a:spcPts val="600"/>
              </a:spcAft>
              <a:buFont typeface="+mj-lt"/>
              <a:buAutoNum type="arabicPeriod"/>
              <a:defRPr sz="1800" b="1"/>
            </a:lvl1pPr>
            <a:lvl2pPr>
              <a:defRPr sz="1800"/>
            </a:lvl2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2020-03-09</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40933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ytuł i ko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0" indent="0">
              <a:spcBef>
                <a:spcPts val="1200"/>
              </a:spcBef>
              <a:spcAft>
                <a:spcPts val="1200"/>
              </a:spcAft>
              <a:buNone/>
              <a:defRPr sz="2400" b="0">
                <a:latin typeface="Courier New" panose="02070309020205020404" pitchFamily="49" charset="0"/>
                <a:cs typeface="Courier New" panose="02070309020205020404" pitchFamily="49" charset="0"/>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2020-03-09</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39621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Symbol zastępczy daty 3"/>
          <p:cNvSpPr>
            <a:spLocks noGrp="1"/>
          </p:cNvSpPr>
          <p:nvPr>
            <p:ph type="dt" sz="half" idx="10"/>
          </p:nvPr>
        </p:nvSpPr>
        <p:spPr/>
        <p:txBody>
          <a:bodyPr/>
          <a:lstStyle/>
          <a:p>
            <a:fld id="{ED0EDA0A-F020-4B01-AF63-E290248EFD6B}" type="datetime1">
              <a:rPr lang="pl-PL" smtClean="0"/>
              <a:t>2020-03-09</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131636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dirty="0"/>
              <a:t>Kliknij, aby edytować styl</a:t>
            </a:r>
          </a:p>
        </p:txBody>
      </p:sp>
      <p:sp>
        <p:nvSpPr>
          <p:cNvPr id="3" name="Symbol zastępczy zawartości 2"/>
          <p:cNvSpPr>
            <a:spLocks noGrp="1"/>
          </p:cNvSpPr>
          <p:nvPr>
            <p:ph sz="half" idx="1"/>
          </p:nvPr>
        </p:nvSpPr>
        <p:spPr>
          <a:xfrm>
            <a:off x="838200" y="1825625"/>
            <a:ext cx="5181600" cy="4351338"/>
          </a:xfrm>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zawartości 3"/>
          <p:cNvSpPr>
            <a:spLocks noGrp="1"/>
          </p:cNvSpPr>
          <p:nvPr>
            <p:ph sz="half" idx="2"/>
          </p:nvPr>
        </p:nvSpPr>
        <p:spPr>
          <a:xfrm>
            <a:off x="6172200" y="1825625"/>
            <a:ext cx="5181600" cy="4351338"/>
          </a:xfrm>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5" name="Symbol zastępczy daty 4"/>
          <p:cNvSpPr>
            <a:spLocks noGrp="1"/>
          </p:cNvSpPr>
          <p:nvPr>
            <p:ph type="dt" sz="half" idx="10"/>
          </p:nvPr>
        </p:nvSpPr>
        <p:spPr/>
        <p:txBody>
          <a:bodyPr/>
          <a:lstStyle/>
          <a:p>
            <a:fld id="{8B752FBA-2CC8-4F32-B36A-B6E16B4A5C14}" type="datetime1">
              <a:rPr lang="pl-PL" smtClean="0"/>
              <a:t>2020-03-09</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27010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a:t>Kliknij, aby edytować styl</a:t>
            </a:r>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Symbol zastępczy zawartości 3"/>
          <p:cNvSpPr>
            <a:spLocks noGrp="1"/>
          </p:cNvSpPr>
          <p:nvPr>
            <p:ph sz="half" idx="2"/>
          </p:nvPr>
        </p:nvSpPr>
        <p:spPr>
          <a:xfrm>
            <a:off x="839788" y="2505075"/>
            <a:ext cx="5157787" cy="3684588"/>
          </a:xfrm>
        </p:spPr>
        <p:txBody>
          <a:bodyPr/>
          <a:lstStyle>
            <a:lvl1pPr marL="0" indent="0">
              <a:spcBef>
                <a:spcPts val="1200"/>
              </a:spcBef>
              <a:spcAft>
                <a:spcPts val="1200"/>
              </a:spcAft>
              <a:buNone/>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Symbol zastępczy zawartości 5"/>
          <p:cNvSpPr>
            <a:spLocks noGrp="1"/>
          </p:cNvSpPr>
          <p:nvPr>
            <p:ph sz="quarter" idx="4"/>
          </p:nvPr>
        </p:nvSpPr>
        <p:spPr>
          <a:xfrm>
            <a:off x="6172200" y="2505075"/>
            <a:ext cx="5183188" cy="3684588"/>
          </a:xfrm>
        </p:spPr>
        <p:txBody>
          <a:bodyPr/>
          <a:lstStyle>
            <a:lvl1pPr marL="0" indent="0">
              <a:spcBef>
                <a:spcPts val="1200"/>
              </a:spcBef>
              <a:spcAft>
                <a:spcPts val="1200"/>
              </a:spcAft>
              <a:buNone/>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7" name="Symbol zastępczy daty 6"/>
          <p:cNvSpPr>
            <a:spLocks noGrp="1"/>
          </p:cNvSpPr>
          <p:nvPr>
            <p:ph type="dt" sz="half" idx="10"/>
          </p:nvPr>
        </p:nvSpPr>
        <p:spPr/>
        <p:txBody>
          <a:bodyPr/>
          <a:lstStyle/>
          <a:p>
            <a:fld id="{3B7BA32A-B79B-42FE-906A-2593AD6A7FCC}" type="datetime1">
              <a:rPr lang="pl-PL" smtClean="0"/>
              <a:t>2020-03-09</a:t>
            </a:fld>
            <a:endParaRPr lang="pl-PL" dirty="0"/>
          </a:p>
        </p:txBody>
      </p:sp>
      <p:sp>
        <p:nvSpPr>
          <p:cNvPr id="8" name="Symbol zastępczy stopki 7"/>
          <p:cNvSpPr>
            <a:spLocks noGrp="1"/>
          </p:cNvSpPr>
          <p:nvPr>
            <p:ph type="ftr" sz="quarter" idx="11"/>
          </p:nvPr>
        </p:nvSpPr>
        <p:spPr/>
        <p:txBody>
          <a:bodyPr/>
          <a:lstStyle/>
          <a:p>
            <a:endParaRPr lang="pl-PL" dirty="0"/>
          </a:p>
        </p:txBody>
      </p:sp>
      <p:sp>
        <p:nvSpPr>
          <p:cNvPr id="9" name="Symbol zastępczy numeru slajdu 8"/>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135109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a:t>Kliknij, aby edytować styl</a:t>
            </a:r>
          </a:p>
        </p:txBody>
      </p:sp>
      <p:sp>
        <p:nvSpPr>
          <p:cNvPr id="3" name="Symbol zastępczy daty 2"/>
          <p:cNvSpPr>
            <a:spLocks noGrp="1"/>
          </p:cNvSpPr>
          <p:nvPr>
            <p:ph type="dt" sz="half" idx="10"/>
          </p:nvPr>
        </p:nvSpPr>
        <p:spPr/>
        <p:txBody>
          <a:bodyPr/>
          <a:lstStyle/>
          <a:p>
            <a:fld id="{3E28EDCB-CC2B-4C70-B921-DD5382BD4849}" type="datetime1">
              <a:rPr lang="pl-PL" smtClean="0"/>
              <a:t>2020-03-09</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88177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E960CF9B-2F8C-4614-93FE-75BD5748BF99}" type="datetime1">
              <a:rPr lang="pl-PL" smtClean="0"/>
              <a:t>2020-03-09</a:t>
            </a:fld>
            <a:endParaRPr lang="pl-PL" dirty="0"/>
          </a:p>
        </p:txBody>
      </p:sp>
      <p:sp>
        <p:nvSpPr>
          <p:cNvPr id="3" name="Symbol zastępczy stopki 2"/>
          <p:cNvSpPr>
            <a:spLocks noGrp="1"/>
          </p:cNvSpPr>
          <p:nvPr>
            <p:ph type="ftr" sz="quarter" idx="11"/>
          </p:nvPr>
        </p:nvSpPr>
        <p:spPr/>
        <p:txBody>
          <a:bodyPr/>
          <a:lstStyle/>
          <a:p>
            <a:endParaRPr lang="pl-PL" dirty="0"/>
          </a:p>
        </p:txBody>
      </p:sp>
      <p:sp>
        <p:nvSpPr>
          <p:cNvPr id="4" name="Symbol zastępczy numeru slajdu 3"/>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91324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0" y="0"/>
            <a:ext cx="12192000" cy="1325563"/>
          </a:xfrm>
          <a:prstGeom prst="rect">
            <a:avLst/>
          </a:prstGeom>
          <a:solidFill>
            <a:schemeClr val="bg1">
              <a:lumMod val="75000"/>
            </a:schemeClr>
          </a:solidFill>
        </p:spPr>
        <p:txBody>
          <a:bodyPr vert="horz" lIns="91440" tIns="45720" rIns="91440" bIns="45720" rtlCol="0" anchor="ctr">
            <a:normAutofit/>
          </a:bodyPr>
          <a:lstStyle/>
          <a:p>
            <a:r>
              <a:rPr lang="pl-PL" dirty="0"/>
              <a:t>Kliknij, aby edytować styl</a:t>
            </a:r>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76EAB-4011-4C81-ACEC-B79731A9A244}" type="datetime1">
              <a:rPr lang="pl-PL" smtClean="0"/>
              <a:t>2020-03-09</a:t>
            </a:fld>
            <a:endParaRPr lang="pl-PL" dirty="0"/>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C963F-D690-449C-B336-8B464EE7B8DB}" type="slidenum">
              <a:rPr lang="pl-PL" smtClean="0"/>
              <a:t>‹#›</a:t>
            </a:fld>
            <a:endParaRPr lang="pl-PL" dirty="0"/>
          </a:p>
        </p:txBody>
      </p:sp>
    </p:spTree>
    <p:extLst>
      <p:ext uri="{BB962C8B-B14F-4D97-AF65-F5344CB8AC3E}">
        <p14:creationId xmlns:p14="http://schemas.microsoft.com/office/powerpoint/2010/main" val="4092532425"/>
      </p:ext>
    </p:extLst>
  </p:cSld>
  <p:clrMap bg1="lt1" tx1="dk1" bg2="lt2" tx2="dk2" accent1="accent1" accent2="accent2" accent3="accent3" accent4="accent4" accent5="accent5" accent6="accent6" hlink="hlink" folHlink="folHlink"/>
  <p:sldLayoutIdLst>
    <p:sldLayoutId id="2147484996" r:id="rId1"/>
    <p:sldLayoutId id="2147484997" r:id="rId2"/>
    <p:sldLayoutId id="2147485008" r:id="rId3"/>
    <p:sldLayoutId id="2147485007" r:id="rId4"/>
    <p:sldLayoutId id="2147484998" r:id="rId5"/>
    <p:sldLayoutId id="2147484999" r:id="rId6"/>
    <p:sldLayoutId id="2147485000" r:id="rId7"/>
    <p:sldLayoutId id="2147485001" r:id="rId8"/>
    <p:sldLayoutId id="2147485002" r:id="rId9"/>
    <p:sldLayoutId id="2147485003" r:id="rId10"/>
    <p:sldLayoutId id="2147485004" r:id="rId11"/>
    <p:sldLayoutId id="2147485005" r:id="rId12"/>
    <p:sldLayoutId id="2147485006"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jamesjohnson280.github.io/hello-pwa/" TargetMode="External"/><Relationship Id="rId2" Type="http://schemas.openxmlformats.org/officeDocument/2006/relationships/hyperlink" Target="https://airly.eu/map/pl/" TargetMode="External"/><Relationship Id="rId1" Type="http://schemas.openxmlformats.org/officeDocument/2006/relationships/slideLayout" Target="../slideLayouts/slideLayout2.xml"/><Relationship Id="rId4" Type="http://schemas.openxmlformats.org/officeDocument/2006/relationships/hyperlink" Target="https://github.com/jamesjohnson280/hello-pwa"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mozilla.org/en-US/docs/Web/API/ServiceWorkerContainer/regist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youtu.be/jVfXiv03y5c" TargetMode="Externa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2" Type="http://schemas.openxmlformats.org/officeDocument/2006/relationships/hyperlink" Target="https://www.freecodecamp.org/news/build-a-pwa-from-scratch-with-html-css-and-javascrip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pwabuilder.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youtu.be/fuhAmUpEEHA" TargetMode="Externa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youtu.be/DfFlBWCQjzA" TargetMode="Externa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youtu.be/UVcPyiRLcgU" TargetMode="Externa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noProof="0" dirty="0"/>
              <a:t>Progressive Web </a:t>
            </a:r>
            <a:r>
              <a:rPr lang="pl-PL" noProof="0" dirty="0" err="1"/>
              <a:t>App</a:t>
            </a:r>
            <a:endParaRPr lang="en-GB" noProof="0" dirty="0"/>
          </a:p>
        </p:txBody>
      </p:sp>
      <p:sp>
        <p:nvSpPr>
          <p:cNvPr id="3" name="Podtytuł 2"/>
          <p:cNvSpPr>
            <a:spLocks noGrp="1"/>
          </p:cNvSpPr>
          <p:nvPr>
            <p:ph type="subTitle" idx="1"/>
          </p:nvPr>
        </p:nvSpPr>
        <p:spPr/>
        <p:txBody>
          <a:bodyPr/>
          <a:lstStyle/>
          <a:p>
            <a:endParaRPr lang="en-GB" noProof="0" dirty="0"/>
          </a:p>
        </p:txBody>
      </p:sp>
    </p:spTree>
    <p:extLst>
      <p:ext uri="{BB962C8B-B14F-4D97-AF65-F5344CB8AC3E}">
        <p14:creationId xmlns:p14="http://schemas.microsoft.com/office/powerpoint/2010/main" val="74855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zawartości 4">
            <a:extLst>
              <a:ext uri="{FF2B5EF4-FFF2-40B4-BE49-F238E27FC236}">
                <a16:creationId xmlns:a16="http://schemas.microsoft.com/office/drawing/2014/main" id="{54D811F1-0817-46CF-934E-0B92E5968952}"/>
              </a:ext>
            </a:extLst>
          </p:cNvPr>
          <p:cNvSpPr>
            <a:spLocks noGrp="1"/>
          </p:cNvSpPr>
          <p:nvPr>
            <p:ph idx="1"/>
          </p:nvPr>
        </p:nvSpPr>
        <p:spPr/>
        <p:txBody>
          <a:bodyPr/>
          <a:lstStyle/>
          <a:p>
            <a:r>
              <a:rPr lang="pl-PL" dirty="0"/>
              <a:t>Nazwa aplikacji</a:t>
            </a:r>
          </a:p>
          <a:p>
            <a:r>
              <a:rPr lang="pl-PL" dirty="0"/>
              <a:t>Ikony aplikacji</a:t>
            </a:r>
          </a:p>
          <a:p>
            <a:r>
              <a:rPr lang="pl-PL" dirty="0"/>
              <a:t>URL do uruchomienia aplikacji</a:t>
            </a:r>
          </a:p>
          <a:p>
            <a:r>
              <a:rPr lang="pl-PL" dirty="0"/>
              <a:t>Domyślna orientacja okna aplikacji</a:t>
            </a:r>
          </a:p>
          <a:p>
            <a:r>
              <a:rPr lang="pl-PL" dirty="0"/>
              <a:t>Tryb wyświetlania</a:t>
            </a:r>
          </a:p>
        </p:txBody>
      </p:sp>
      <p:sp>
        <p:nvSpPr>
          <p:cNvPr id="3" name="Symbol zastępczy numeru slajdu 2">
            <a:extLst>
              <a:ext uri="{FF2B5EF4-FFF2-40B4-BE49-F238E27FC236}">
                <a16:creationId xmlns:a16="http://schemas.microsoft.com/office/drawing/2014/main" id="{80AE2652-28A4-4243-A11D-E8EAD65CEC88}"/>
              </a:ext>
            </a:extLst>
          </p:cNvPr>
          <p:cNvSpPr>
            <a:spLocks noGrp="1"/>
          </p:cNvSpPr>
          <p:nvPr>
            <p:ph type="sldNum" sz="quarter" idx="12"/>
          </p:nvPr>
        </p:nvSpPr>
        <p:spPr/>
        <p:txBody>
          <a:bodyPr/>
          <a:lstStyle/>
          <a:p>
            <a:fld id="{254C963F-D690-449C-B336-8B464EE7B8DB}" type="slidenum">
              <a:rPr lang="pl-PL" smtClean="0"/>
              <a:t>10</a:t>
            </a:fld>
            <a:endParaRPr lang="pl-PL" dirty="0"/>
          </a:p>
        </p:txBody>
      </p:sp>
      <p:sp>
        <p:nvSpPr>
          <p:cNvPr id="2" name="Tytuł 1">
            <a:extLst>
              <a:ext uri="{FF2B5EF4-FFF2-40B4-BE49-F238E27FC236}">
                <a16:creationId xmlns:a16="http://schemas.microsoft.com/office/drawing/2014/main" id="{9F469FB5-4B8C-4072-A45D-31CB86039076}"/>
              </a:ext>
            </a:extLst>
          </p:cNvPr>
          <p:cNvSpPr>
            <a:spLocks noGrp="1"/>
          </p:cNvSpPr>
          <p:nvPr>
            <p:ph type="title"/>
          </p:nvPr>
        </p:nvSpPr>
        <p:spPr/>
        <p:txBody>
          <a:bodyPr/>
          <a:lstStyle/>
          <a:p>
            <a:r>
              <a:rPr lang="pl-PL" dirty="0"/>
              <a:t>Web </a:t>
            </a:r>
            <a:r>
              <a:rPr lang="pl-PL" dirty="0" err="1"/>
              <a:t>App</a:t>
            </a:r>
            <a:r>
              <a:rPr lang="pl-PL" dirty="0"/>
              <a:t> Manifest</a:t>
            </a:r>
          </a:p>
        </p:txBody>
      </p:sp>
    </p:spTree>
    <p:extLst>
      <p:ext uri="{BB962C8B-B14F-4D97-AF65-F5344CB8AC3E}">
        <p14:creationId xmlns:p14="http://schemas.microsoft.com/office/powerpoint/2010/main" val="1680311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FA981F23-DBD1-4C7E-9888-704518ABFB3A}"/>
              </a:ext>
            </a:extLst>
          </p:cNvPr>
          <p:cNvSpPr>
            <a:spLocks noGrp="1"/>
          </p:cNvSpPr>
          <p:nvPr>
            <p:ph idx="1"/>
          </p:nvPr>
        </p:nvSpPr>
        <p:spPr/>
        <p:txBody>
          <a:bodyPr>
            <a:normAutofit fontScale="62500" lnSpcReduction="20000"/>
          </a:bodyPr>
          <a:lstStyle/>
          <a:p>
            <a:r>
              <a:rPr lang="pl-PL" b="0" dirty="0">
                <a:latin typeface="Courier New" panose="02070309020205020404" pitchFamily="49" charset="0"/>
                <a:cs typeface="Courier New" panose="02070309020205020404" pitchFamily="49" charset="0"/>
              </a:rPr>
              <a: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short_name</a:t>
            </a:r>
            <a:r>
              <a:rPr lang="pl-PL" b="0" dirty="0">
                <a:latin typeface="Courier New" panose="02070309020205020404" pitchFamily="49" charset="0"/>
                <a:cs typeface="Courier New" panose="02070309020205020404" pitchFamily="49" charset="0"/>
              </a:rPr>
              <a:t>": "Hello",</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name</a:t>
            </a:r>
            <a:r>
              <a:rPr lang="pl-PL" b="0" dirty="0">
                <a:latin typeface="Courier New" panose="02070309020205020404" pitchFamily="49" charset="0"/>
                <a:cs typeface="Courier New" panose="02070309020205020404" pitchFamily="49" charset="0"/>
              </a:rPr>
              <a:t>": "Hello World",</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description</a:t>
            </a:r>
            <a:r>
              <a:rPr lang="pl-PL" b="0" dirty="0">
                <a:latin typeface="Courier New" panose="02070309020205020404" pitchFamily="49" charset="0"/>
                <a:cs typeface="Courier New" panose="02070309020205020404" pitchFamily="49" charset="0"/>
              </a:rPr>
              <a:t>": "My First PWA",</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icons</a:t>
            </a:r>
            <a:r>
              <a:rPr lang="pl-PL" b="0" dirty="0">
                <a:latin typeface="Courier New" panose="02070309020205020404" pitchFamily="49" charset="0"/>
                <a:cs typeface="Courier New" panose="02070309020205020404" pitchFamily="49" charset="0"/>
              </a:rPr>
              <a:t>": [</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src</a:t>
            </a:r>
            <a:r>
              <a:rPr lang="pl-PL" b="0" dirty="0">
                <a:latin typeface="Courier New" panose="02070309020205020404" pitchFamily="49" charset="0"/>
                <a:cs typeface="Courier New" panose="02070309020205020404" pitchFamily="49" charset="0"/>
              </a:rPr>
              <a:t>":   "icons-192.png",</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type</a:t>
            </a:r>
            <a:r>
              <a:rPr lang="pl-PL" b="0" dirty="0">
                <a:latin typeface="Courier New" panose="02070309020205020404" pitchFamily="49" charset="0"/>
                <a:cs typeface="Courier New" panose="02070309020205020404" pitchFamily="49" charset="0"/>
              </a:rPr>
              <a:t>":  "image/</a:t>
            </a:r>
            <a:r>
              <a:rPr lang="pl-PL" b="0" dirty="0" err="1">
                <a:latin typeface="Courier New" panose="02070309020205020404" pitchFamily="49" charset="0"/>
                <a:cs typeface="Courier New" panose="02070309020205020404" pitchFamily="49" charset="0"/>
              </a:rPr>
              <a:t>png</a:t>
            </a:r>
            <a:r>
              <a:rPr lang="pl-PL" b="0" dirty="0">
                <a:latin typeface="Courier New" panose="02070309020205020404" pitchFamily="49" charset="0"/>
                <a:cs typeface="Courier New" panose="02070309020205020404" pitchFamily="49" charset="0"/>
              </a:rPr>
              <a: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sizes</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192x192</a:t>
            </a:r>
            <a:r>
              <a:rPr lang="pl-PL" b="0" dirty="0">
                <a:latin typeface="Courier New" panose="02070309020205020404" pitchFamily="49" charset="0"/>
                <a:cs typeface="Courier New" panose="02070309020205020404" pitchFamily="49" charset="0"/>
              </a:rPr>
              <a: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src</a:t>
            </a:r>
            <a:r>
              <a:rPr lang="pl-PL" b="0" dirty="0">
                <a:latin typeface="Courier New" panose="02070309020205020404" pitchFamily="49" charset="0"/>
                <a:cs typeface="Courier New" panose="02070309020205020404" pitchFamily="49" charset="0"/>
              </a:rPr>
              <a:t>":   "icons-512.png",</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type</a:t>
            </a:r>
            <a:r>
              <a:rPr lang="pl-PL" b="0" dirty="0">
                <a:latin typeface="Courier New" panose="02070309020205020404" pitchFamily="49" charset="0"/>
                <a:cs typeface="Courier New" panose="02070309020205020404" pitchFamily="49" charset="0"/>
              </a:rPr>
              <a:t>":  "image/</a:t>
            </a:r>
            <a:r>
              <a:rPr lang="pl-PL" b="0" dirty="0" err="1">
                <a:latin typeface="Courier New" panose="02070309020205020404" pitchFamily="49" charset="0"/>
                <a:cs typeface="Courier New" panose="02070309020205020404" pitchFamily="49" charset="0"/>
              </a:rPr>
              <a:t>png</a:t>
            </a:r>
            <a:r>
              <a:rPr lang="pl-PL" b="0" dirty="0">
                <a:latin typeface="Courier New" panose="02070309020205020404" pitchFamily="49" charset="0"/>
                <a:cs typeface="Courier New" panose="02070309020205020404" pitchFamily="49" charset="0"/>
              </a:rPr>
              <a: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sizes</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512x512</a:t>
            </a:r>
            <a:r>
              <a:rPr lang="pl-PL" b="0" dirty="0">
                <a:latin typeface="Courier New" panose="02070309020205020404" pitchFamily="49" charset="0"/>
                <a:cs typeface="Courier New" panose="02070309020205020404" pitchFamily="49" charset="0"/>
              </a:rPr>
              <a: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start_url</a:t>
            </a:r>
            <a:r>
              <a:rPr lang="pl-PL" b="0" dirty="0">
                <a:latin typeface="Courier New" panose="02070309020205020404" pitchFamily="49" charset="0"/>
                <a:cs typeface="Courier New" panose="02070309020205020404" pitchFamily="49" charset="0"/>
              </a:rPr>
              <a:t>": "/index.html",</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background_color</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white</a:t>
            </a:r>
            <a:r>
              <a:rPr lang="pl-PL" b="0" dirty="0">
                <a:latin typeface="Courier New" panose="02070309020205020404" pitchFamily="49" charset="0"/>
                <a:cs typeface="Courier New" panose="02070309020205020404" pitchFamily="49" charset="0"/>
              </a:rPr>
              <a: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"display": "</a:t>
            </a:r>
            <a:r>
              <a:rPr lang="pl-PL" b="0" dirty="0" err="1">
                <a:latin typeface="Courier New" panose="02070309020205020404" pitchFamily="49" charset="0"/>
                <a:cs typeface="Courier New" panose="02070309020205020404" pitchFamily="49" charset="0"/>
              </a:rPr>
              <a:t>standalone</a:t>
            </a:r>
            <a:r>
              <a:rPr lang="pl-PL" b="0" dirty="0">
                <a:latin typeface="Courier New" panose="02070309020205020404" pitchFamily="49" charset="0"/>
                <a:cs typeface="Courier New" panose="02070309020205020404" pitchFamily="49" charset="0"/>
              </a:rPr>
              <a: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scope</a:t>
            </a:r>
            <a:r>
              <a:rPr lang="pl-PL" b="0" dirty="0">
                <a:latin typeface="Courier New" panose="02070309020205020404" pitchFamily="49" charset="0"/>
                <a:cs typeface="Courier New" panose="02070309020205020404" pitchFamily="49" charset="0"/>
              </a:rPr>
              <a:t>": "/",</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theme_color</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white</a:t>
            </a:r>
            <a:r>
              <a:rPr lang="pl-PL" b="0" dirty="0">
                <a:latin typeface="Courier New" panose="02070309020205020404" pitchFamily="49" charset="0"/>
                <a:cs typeface="Courier New" panose="02070309020205020404" pitchFamily="49" charset="0"/>
              </a:rPr>
              <a: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a:t>
            </a:r>
          </a:p>
        </p:txBody>
      </p:sp>
      <p:sp>
        <p:nvSpPr>
          <p:cNvPr id="3" name="Symbol zastępczy numeru slajdu 2">
            <a:extLst>
              <a:ext uri="{FF2B5EF4-FFF2-40B4-BE49-F238E27FC236}">
                <a16:creationId xmlns:a16="http://schemas.microsoft.com/office/drawing/2014/main" id="{5C550A19-2173-4EEC-B414-1EB7DDF68343}"/>
              </a:ext>
            </a:extLst>
          </p:cNvPr>
          <p:cNvSpPr>
            <a:spLocks noGrp="1"/>
          </p:cNvSpPr>
          <p:nvPr>
            <p:ph type="sldNum" sz="quarter" idx="12"/>
          </p:nvPr>
        </p:nvSpPr>
        <p:spPr/>
        <p:txBody>
          <a:bodyPr/>
          <a:lstStyle/>
          <a:p>
            <a:fld id="{254C963F-D690-449C-B336-8B464EE7B8DB}" type="slidenum">
              <a:rPr lang="pl-PL" smtClean="0"/>
              <a:t>11</a:t>
            </a:fld>
            <a:endParaRPr lang="pl-PL" dirty="0"/>
          </a:p>
        </p:txBody>
      </p:sp>
      <p:sp>
        <p:nvSpPr>
          <p:cNvPr id="4" name="Tytuł 3">
            <a:extLst>
              <a:ext uri="{FF2B5EF4-FFF2-40B4-BE49-F238E27FC236}">
                <a16:creationId xmlns:a16="http://schemas.microsoft.com/office/drawing/2014/main" id="{FDCDD691-51B1-4792-AB34-443CD653BEC3}"/>
              </a:ext>
            </a:extLst>
          </p:cNvPr>
          <p:cNvSpPr>
            <a:spLocks noGrp="1"/>
          </p:cNvSpPr>
          <p:nvPr>
            <p:ph type="title"/>
          </p:nvPr>
        </p:nvSpPr>
        <p:spPr/>
        <p:txBody>
          <a:bodyPr/>
          <a:lstStyle/>
          <a:p>
            <a:r>
              <a:rPr lang="pl-PL" dirty="0"/>
              <a:t>Manifest File </a:t>
            </a:r>
            <a:r>
              <a:rPr lang="pl-PL" dirty="0" err="1"/>
              <a:t>Example</a:t>
            </a:r>
            <a:endParaRPr lang="pl-PL" dirty="0"/>
          </a:p>
        </p:txBody>
      </p:sp>
    </p:spTree>
    <p:extLst>
      <p:ext uri="{BB962C8B-B14F-4D97-AF65-F5344CB8AC3E}">
        <p14:creationId xmlns:p14="http://schemas.microsoft.com/office/powerpoint/2010/main" val="2653662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45AF8390-9C8A-40AB-A6F3-98056818409C}"/>
              </a:ext>
            </a:extLst>
          </p:cNvPr>
          <p:cNvSpPr>
            <a:spLocks noGrp="1"/>
          </p:cNvSpPr>
          <p:nvPr>
            <p:ph idx="1"/>
          </p:nvPr>
        </p:nvSpPr>
        <p:spPr/>
        <p:txBody>
          <a:bodyPr anchor="ctr"/>
          <a:lstStyle/>
          <a:p>
            <a:pPr algn="ctr"/>
            <a:r>
              <a:rPr lang="pl-PL" b="0" dirty="0">
                <a:latin typeface="Courier New" panose="02070309020205020404" pitchFamily="49" charset="0"/>
                <a:cs typeface="Courier New" panose="02070309020205020404" pitchFamily="49" charset="0"/>
              </a:rPr>
              <a:t>&lt;link </a:t>
            </a:r>
            <a:r>
              <a:rPr lang="pl-PL" b="0" dirty="0" err="1">
                <a:latin typeface="Courier New" panose="02070309020205020404" pitchFamily="49" charset="0"/>
                <a:cs typeface="Courier New" panose="02070309020205020404" pitchFamily="49" charset="0"/>
              </a:rPr>
              <a:t>rel</a:t>
            </a:r>
            <a:r>
              <a:rPr lang="pl-PL" b="0" dirty="0">
                <a:latin typeface="Courier New" panose="02070309020205020404" pitchFamily="49" charset="0"/>
                <a:cs typeface="Courier New" panose="02070309020205020404" pitchFamily="49" charset="0"/>
              </a:rPr>
              <a:t>="manifest" </a:t>
            </a:r>
            <a:r>
              <a:rPr lang="pl-PL" b="0" dirty="0" err="1">
                <a:latin typeface="Courier New" panose="02070309020205020404" pitchFamily="49" charset="0"/>
                <a:cs typeface="Courier New" panose="02070309020205020404" pitchFamily="49" charset="0"/>
              </a:rPr>
              <a:t>href</a:t>
            </a:r>
            <a:r>
              <a:rPr lang="pl-PL" b="0" dirty="0">
                <a:latin typeface="Courier New" panose="02070309020205020404" pitchFamily="49" charset="0"/>
                <a:cs typeface="Courier New" panose="02070309020205020404" pitchFamily="49" charset="0"/>
              </a:rPr>
              <a:t>="</a:t>
            </a:r>
            <a:r>
              <a:rPr lang="pl-PL" b="0" dirty="0" err="1">
                <a:latin typeface="Courier New" panose="02070309020205020404" pitchFamily="49" charset="0"/>
                <a:cs typeface="Courier New" panose="02070309020205020404" pitchFamily="49" charset="0"/>
              </a:rPr>
              <a:t>manifest.json</a:t>
            </a:r>
            <a:r>
              <a:rPr lang="pl-PL" b="0" dirty="0">
                <a:latin typeface="Courier New" panose="02070309020205020404" pitchFamily="49" charset="0"/>
                <a:cs typeface="Courier New" panose="02070309020205020404" pitchFamily="49" charset="0"/>
              </a:rPr>
              <a:t>"&gt;</a:t>
            </a:r>
          </a:p>
        </p:txBody>
      </p:sp>
      <p:sp>
        <p:nvSpPr>
          <p:cNvPr id="3" name="Symbol zastępczy numeru slajdu 2">
            <a:extLst>
              <a:ext uri="{FF2B5EF4-FFF2-40B4-BE49-F238E27FC236}">
                <a16:creationId xmlns:a16="http://schemas.microsoft.com/office/drawing/2014/main" id="{C9051F1D-B712-4DB3-A217-6C51D708D239}"/>
              </a:ext>
            </a:extLst>
          </p:cNvPr>
          <p:cNvSpPr>
            <a:spLocks noGrp="1"/>
          </p:cNvSpPr>
          <p:nvPr>
            <p:ph type="sldNum" sz="quarter" idx="12"/>
          </p:nvPr>
        </p:nvSpPr>
        <p:spPr/>
        <p:txBody>
          <a:bodyPr/>
          <a:lstStyle/>
          <a:p>
            <a:fld id="{254C963F-D690-449C-B336-8B464EE7B8DB}" type="slidenum">
              <a:rPr lang="pl-PL" smtClean="0"/>
              <a:t>12</a:t>
            </a:fld>
            <a:endParaRPr lang="pl-PL" dirty="0"/>
          </a:p>
        </p:txBody>
      </p:sp>
      <p:sp>
        <p:nvSpPr>
          <p:cNvPr id="4" name="Tytuł 3">
            <a:extLst>
              <a:ext uri="{FF2B5EF4-FFF2-40B4-BE49-F238E27FC236}">
                <a16:creationId xmlns:a16="http://schemas.microsoft.com/office/drawing/2014/main" id="{301C0742-BC9B-4999-B190-7CCA563A59E5}"/>
              </a:ext>
            </a:extLst>
          </p:cNvPr>
          <p:cNvSpPr>
            <a:spLocks noGrp="1"/>
          </p:cNvSpPr>
          <p:nvPr>
            <p:ph type="title"/>
          </p:nvPr>
        </p:nvSpPr>
        <p:spPr/>
        <p:txBody>
          <a:bodyPr/>
          <a:lstStyle/>
          <a:p>
            <a:r>
              <a:rPr lang="pl-PL" dirty="0" err="1"/>
              <a:t>Adding</a:t>
            </a:r>
            <a:r>
              <a:rPr lang="pl-PL" dirty="0"/>
              <a:t> Manifest to </a:t>
            </a:r>
            <a:r>
              <a:rPr lang="pl-PL" dirty="0" err="1"/>
              <a:t>App</a:t>
            </a:r>
            <a:r>
              <a:rPr lang="pl-PL" dirty="0"/>
              <a:t> HTML </a:t>
            </a:r>
            <a:r>
              <a:rPr lang="pl-PL" dirty="0" err="1"/>
              <a:t>Files</a:t>
            </a:r>
            <a:endParaRPr lang="pl-PL" dirty="0"/>
          </a:p>
        </p:txBody>
      </p:sp>
    </p:spTree>
    <p:extLst>
      <p:ext uri="{BB962C8B-B14F-4D97-AF65-F5344CB8AC3E}">
        <p14:creationId xmlns:p14="http://schemas.microsoft.com/office/powerpoint/2010/main" val="419554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4BEC8ED2-F022-44F0-A7CF-59746F0AA86A}"/>
              </a:ext>
            </a:extLst>
          </p:cNvPr>
          <p:cNvSpPr>
            <a:spLocks noGrp="1"/>
          </p:cNvSpPr>
          <p:nvPr>
            <p:ph type="title"/>
          </p:nvPr>
        </p:nvSpPr>
        <p:spPr/>
        <p:txBody>
          <a:bodyPr/>
          <a:lstStyle/>
          <a:p>
            <a:r>
              <a:rPr lang="pl-PL" dirty="0"/>
              <a:t>PWA Installation</a:t>
            </a:r>
          </a:p>
        </p:txBody>
      </p:sp>
      <p:sp>
        <p:nvSpPr>
          <p:cNvPr id="3" name="Symbol zastępczy numeru slajdu 2">
            <a:extLst>
              <a:ext uri="{FF2B5EF4-FFF2-40B4-BE49-F238E27FC236}">
                <a16:creationId xmlns:a16="http://schemas.microsoft.com/office/drawing/2014/main" id="{21E5A787-C03C-4E54-AB32-1C9B6DFF6440}"/>
              </a:ext>
            </a:extLst>
          </p:cNvPr>
          <p:cNvSpPr>
            <a:spLocks noGrp="1"/>
          </p:cNvSpPr>
          <p:nvPr>
            <p:ph type="sldNum" sz="quarter" idx="12"/>
          </p:nvPr>
        </p:nvSpPr>
        <p:spPr/>
        <p:txBody>
          <a:bodyPr/>
          <a:lstStyle/>
          <a:p>
            <a:fld id="{254C963F-D690-449C-B336-8B464EE7B8DB}" type="slidenum">
              <a:rPr lang="pl-PL" smtClean="0"/>
              <a:t>13</a:t>
            </a:fld>
            <a:endParaRPr lang="pl-PL" dirty="0"/>
          </a:p>
        </p:txBody>
      </p:sp>
      <p:pic>
        <p:nvPicPr>
          <p:cNvPr id="6" name="Obraz 5">
            <a:extLst>
              <a:ext uri="{FF2B5EF4-FFF2-40B4-BE49-F238E27FC236}">
                <a16:creationId xmlns:a16="http://schemas.microsoft.com/office/drawing/2014/main" id="{AB698F31-8517-478D-94D8-6C6EB74B2C37}"/>
              </a:ext>
            </a:extLst>
          </p:cNvPr>
          <p:cNvPicPr>
            <a:picLocks noChangeAspect="1"/>
          </p:cNvPicPr>
          <p:nvPr/>
        </p:nvPicPr>
        <p:blipFill>
          <a:blip r:embed="rId2"/>
          <a:stretch>
            <a:fillRect/>
          </a:stretch>
        </p:blipFill>
        <p:spPr>
          <a:xfrm>
            <a:off x="1275144" y="1511480"/>
            <a:ext cx="9641712" cy="4844870"/>
          </a:xfrm>
          <a:prstGeom prst="rect">
            <a:avLst/>
          </a:prstGeom>
        </p:spPr>
      </p:pic>
      <p:sp>
        <p:nvSpPr>
          <p:cNvPr id="7" name="Owal 6">
            <a:extLst>
              <a:ext uri="{FF2B5EF4-FFF2-40B4-BE49-F238E27FC236}">
                <a16:creationId xmlns:a16="http://schemas.microsoft.com/office/drawing/2014/main" id="{5EE0731D-E84E-419E-BB9F-8F8455AF5A84}"/>
              </a:ext>
            </a:extLst>
          </p:cNvPr>
          <p:cNvSpPr/>
          <p:nvPr/>
        </p:nvSpPr>
        <p:spPr>
          <a:xfrm>
            <a:off x="9238268" y="1611983"/>
            <a:ext cx="461913" cy="365125"/>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
        <p:nvSpPr>
          <p:cNvPr id="12" name="Owal 11">
            <a:extLst>
              <a:ext uri="{FF2B5EF4-FFF2-40B4-BE49-F238E27FC236}">
                <a16:creationId xmlns:a16="http://schemas.microsoft.com/office/drawing/2014/main" id="{B991567A-55DA-4EEA-9166-86D6BD725039}"/>
              </a:ext>
            </a:extLst>
          </p:cNvPr>
          <p:cNvSpPr/>
          <p:nvPr/>
        </p:nvSpPr>
        <p:spPr>
          <a:xfrm>
            <a:off x="9176992" y="3300175"/>
            <a:ext cx="1305613" cy="365125"/>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2946792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zawartości 3">
            <a:extLst>
              <a:ext uri="{FF2B5EF4-FFF2-40B4-BE49-F238E27FC236}">
                <a16:creationId xmlns:a16="http://schemas.microsoft.com/office/drawing/2014/main" id="{A9E96A85-5812-4803-A60B-18CA4B101C97}"/>
              </a:ext>
            </a:extLst>
          </p:cNvPr>
          <p:cNvSpPr>
            <a:spLocks noGrp="1"/>
          </p:cNvSpPr>
          <p:nvPr>
            <p:ph idx="1"/>
          </p:nvPr>
        </p:nvSpPr>
        <p:spPr/>
        <p:txBody>
          <a:bodyPr/>
          <a:lstStyle/>
          <a:p>
            <a:pPr algn="ctr"/>
            <a:endParaRPr lang="pl-PL" dirty="0"/>
          </a:p>
          <a:p>
            <a:pPr algn="ctr"/>
            <a:r>
              <a:rPr lang="pl-PL" dirty="0">
                <a:hlinkClick r:id="rId2"/>
              </a:rPr>
              <a:t>https://airly.eu/map/pl/</a:t>
            </a:r>
            <a:endParaRPr lang="pl-PL" dirty="0"/>
          </a:p>
          <a:p>
            <a:pPr algn="ctr"/>
            <a:endParaRPr lang="pl-PL" dirty="0"/>
          </a:p>
          <a:p>
            <a:pPr algn="ctr"/>
            <a:r>
              <a:rPr lang="pl-PL" dirty="0">
                <a:hlinkClick r:id="rId3"/>
              </a:rPr>
              <a:t>https://jamesjohnson280.github.io/hello-pwa/</a:t>
            </a:r>
            <a:endParaRPr lang="pl-PL" dirty="0"/>
          </a:p>
          <a:p>
            <a:pPr algn="ctr"/>
            <a:endParaRPr lang="pl-PL" dirty="0"/>
          </a:p>
          <a:p>
            <a:pPr algn="ctr"/>
            <a:r>
              <a:rPr lang="pl-PL" dirty="0">
                <a:hlinkClick r:id="rId4"/>
              </a:rPr>
              <a:t>https://github.com/jamesjohnson280/hello-pwa</a:t>
            </a:r>
            <a:r>
              <a:rPr lang="pl-PL" dirty="0"/>
              <a:t> </a:t>
            </a:r>
          </a:p>
        </p:txBody>
      </p:sp>
      <p:sp>
        <p:nvSpPr>
          <p:cNvPr id="3" name="Symbol zastępczy numeru slajdu 2">
            <a:extLst>
              <a:ext uri="{FF2B5EF4-FFF2-40B4-BE49-F238E27FC236}">
                <a16:creationId xmlns:a16="http://schemas.microsoft.com/office/drawing/2014/main" id="{32854214-6EE5-49BC-98A3-853EFA6ACD75}"/>
              </a:ext>
            </a:extLst>
          </p:cNvPr>
          <p:cNvSpPr>
            <a:spLocks noGrp="1"/>
          </p:cNvSpPr>
          <p:nvPr>
            <p:ph type="sldNum" sz="quarter" idx="12"/>
          </p:nvPr>
        </p:nvSpPr>
        <p:spPr/>
        <p:txBody>
          <a:bodyPr/>
          <a:lstStyle/>
          <a:p>
            <a:fld id="{254C963F-D690-449C-B336-8B464EE7B8DB}" type="slidenum">
              <a:rPr lang="pl-PL" smtClean="0"/>
              <a:t>14</a:t>
            </a:fld>
            <a:endParaRPr lang="pl-PL" dirty="0"/>
          </a:p>
        </p:txBody>
      </p:sp>
      <p:sp>
        <p:nvSpPr>
          <p:cNvPr id="2" name="Tytuł 1">
            <a:extLst>
              <a:ext uri="{FF2B5EF4-FFF2-40B4-BE49-F238E27FC236}">
                <a16:creationId xmlns:a16="http://schemas.microsoft.com/office/drawing/2014/main" id="{EF2858BB-B9EA-42E1-9E7A-45AF4A6B47CC}"/>
              </a:ext>
            </a:extLst>
          </p:cNvPr>
          <p:cNvSpPr>
            <a:spLocks noGrp="1"/>
          </p:cNvSpPr>
          <p:nvPr>
            <p:ph type="title"/>
          </p:nvPr>
        </p:nvSpPr>
        <p:spPr/>
        <p:txBody>
          <a:bodyPr/>
          <a:lstStyle/>
          <a:p>
            <a:r>
              <a:rPr lang="pl-PL" dirty="0"/>
              <a:t>PWA </a:t>
            </a:r>
            <a:r>
              <a:rPr lang="pl-PL" dirty="0" err="1"/>
              <a:t>Examples</a:t>
            </a:r>
            <a:endParaRPr lang="pl-PL" dirty="0"/>
          </a:p>
        </p:txBody>
      </p:sp>
    </p:spTree>
    <p:extLst>
      <p:ext uri="{BB962C8B-B14F-4D97-AF65-F5344CB8AC3E}">
        <p14:creationId xmlns:p14="http://schemas.microsoft.com/office/powerpoint/2010/main" val="1717802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ytuł 9">
            <a:extLst>
              <a:ext uri="{FF2B5EF4-FFF2-40B4-BE49-F238E27FC236}">
                <a16:creationId xmlns:a16="http://schemas.microsoft.com/office/drawing/2014/main" id="{D3DB29FA-A9C4-424D-AE19-FBECCB44BCC0}"/>
              </a:ext>
            </a:extLst>
          </p:cNvPr>
          <p:cNvSpPr>
            <a:spLocks noGrp="1"/>
          </p:cNvSpPr>
          <p:nvPr>
            <p:ph type="title"/>
          </p:nvPr>
        </p:nvSpPr>
        <p:spPr/>
        <p:txBody>
          <a:bodyPr/>
          <a:lstStyle/>
          <a:p>
            <a:r>
              <a:rPr lang="pl-PL" dirty="0"/>
              <a:t>Service </a:t>
            </a:r>
            <a:r>
              <a:rPr lang="pl-PL" dirty="0" err="1"/>
              <a:t>Worker</a:t>
            </a:r>
            <a:endParaRPr lang="pl-PL" dirty="0"/>
          </a:p>
        </p:txBody>
      </p:sp>
      <p:sp>
        <p:nvSpPr>
          <p:cNvPr id="2" name="Symbol zastępczy zawartości 1">
            <a:extLst>
              <a:ext uri="{FF2B5EF4-FFF2-40B4-BE49-F238E27FC236}">
                <a16:creationId xmlns:a16="http://schemas.microsoft.com/office/drawing/2014/main" id="{5A3C0D79-48D8-4920-9614-84DA9E602E36}"/>
              </a:ext>
            </a:extLst>
          </p:cNvPr>
          <p:cNvSpPr>
            <a:spLocks noGrp="1"/>
          </p:cNvSpPr>
          <p:nvPr>
            <p:ph sz="half" idx="1"/>
          </p:nvPr>
        </p:nvSpPr>
        <p:spPr/>
        <p:txBody>
          <a:bodyPr/>
          <a:lstStyle/>
          <a:p>
            <a:r>
              <a:rPr lang="pl-PL" dirty="0"/>
              <a:t>Offline </a:t>
            </a:r>
            <a:r>
              <a:rPr lang="pl-PL" dirty="0" err="1"/>
              <a:t>first</a:t>
            </a:r>
            <a:r>
              <a:rPr lang="pl-PL" dirty="0"/>
              <a:t> / Cache </a:t>
            </a:r>
            <a:r>
              <a:rPr lang="pl-PL" dirty="0" err="1"/>
              <a:t>first</a:t>
            </a:r>
            <a:endParaRPr lang="pl-PL" dirty="0"/>
          </a:p>
          <a:p>
            <a:r>
              <a:rPr lang="pl-PL" dirty="0"/>
              <a:t>Virtual </a:t>
            </a:r>
            <a:r>
              <a:rPr lang="pl-PL" dirty="0" err="1"/>
              <a:t>proxy</a:t>
            </a:r>
            <a:r>
              <a:rPr lang="pl-PL" dirty="0"/>
              <a:t> </a:t>
            </a:r>
            <a:r>
              <a:rPr lang="pl-PL" dirty="0" err="1"/>
              <a:t>between</a:t>
            </a:r>
            <a:r>
              <a:rPr lang="pl-PL" dirty="0"/>
              <a:t> </a:t>
            </a:r>
            <a:r>
              <a:rPr lang="pl-PL" dirty="0" err="1"/>
              <a:t>browser</a:t>
            </a:r>
            <a:r>
              <a:rPr lang="pl-PL" dirty="0"/>
              <a:t> and network</a:t>
            </a:r>
          </a:p>
          <a:p>
            <a:r>
              <a:rPr lang="pl-PL" dirty="0"/>
              <a:t>Run on a </a:t>
            </a:r>
            <a:r>
              <a:rPr lang="pl-PL" dirty="0" err="1"/>
              <a:t>separated</a:t>
            </a:r>
            <a:r>
              <a:rPr lang="pl-PL" dirty="0"/>
              <a:t> </a:t>
            </a:r>
            <a:r>
              <a:rPr lang="pl-PL" dirty="0" err="1"/>
              <a:t>thread</a:t>
            </a:r>
            <a:endParaRPr lang="pl-PL" dirty="0"/>
          </a:p>
          <a:p>
            <a:r>
              <a:rPr lang="pl-PL" dirty="0"/>
              <a:t>No </a:t>
            </a:r>
            <a:r>
              <a:rPr lang="pl-PL" dirty="0" err="1"/>
              <a:t>access</a:t>
            </a:r>
            <a:r>
              <a:rPr lang="pl-PL" dirty="0"/>
              <a:t> to DOM</a:t>
            </a:r>
          </a:p>
          <a:p>
            <a:endParaRPr lang="pl-PL" dirty="0"/>
          </a:p>
        </p:txBody>
      </p:sp>
      <p:sp>
        <p:nvSpPr>
          <p:cNvPr id="4" name="Symbol zastępczy zawartości 3">
            <a:extLst>
              <a:ext uri="{FF2B5EF4-FFF2-40B4-BE49-F238E27FC236}">
                <a16:creationId xmlns:a16="http://schemas.microsoft.com/office/drawing/2014/main" id="{375DF5B4-E775-47EB-BBE8-492E8D874DC4}"/>
              </a:ext>
            </a:extLst>
          </p:cNvPr>
          <p:cNvSpPr>
            <a:spLocks noGrp="1"/>
          </p:cNvSpPr>
          <p:nvPr>
            <p:ph sz="half" idx="2"/>
          </p:nvPr>
        </p:nvSpPr>
        <p:spPr/>
        <p:txBody>
          <a:bodyPr/>
          <a:lstStyle/>
          <a:p>
            <a:endParaRPr lang="pl-PL" dirty="0"/>
          </a:p>
        </p:txBody>
      </p:sp>
      <p:sp>
        <p:nvSpPr>
          <p:cNvPr id="3" name="Symbol zastępczy numeru slajdu 2">
            <a:extLst>
              <a:ext uri="{FF2B5EF4-FFF2-40B4-BE49-F238E27FC236}">
                <a16:creationId xmlns:a16="http://schemas.microsoft.com/office/drawing/2014/main" id="{71CAA296-2B41-44D6-8282-3165CA4C8F2A}"/>
              </a:ext>
            </a:extLst>
          </p:cNvPr>
          <p:cNvSpPr>
            <a:spLocks noGrp="1"/>
          </p:cNvSpPr>
          <p:nvPr>
            <p:ph type="sldNum" sz="quarter" idx="12"/>
          </p:nvPr>
        </p:nvSpPr>
        <p:spPr/>
        <p:txBody>
          <a:bodyPr/>
          <a:lstStyle/>
          <a:p>
            <a:fld id="{254C963F-D690-449C-B336-8B464EE7B8DB}" type="slidenum">
              <a:rPr lang="pl-PL" smtClean="0"/>
              <a:t>15</a:t>
            </a:fld>
            <a:endParaRPr lang="pl-PL" dirty="0"/>
          </a:p>
        </p:txBody>
      </p:sp>
      <p:pic>
        <p:nvPicPr>
          <p:cNvPr id="1026" name="Picture 2">
            <a:extLst>
              <a:ext uri="{FF2B5EF4-FFF2-40B4-BE49-F238E27FC236}">
                <a16:creationId xmlns:a16="http://schemas.microsoft.com/office/drawing/2014/main" id="{3E747E39-5600-45CA-9C80-475EF9EF8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5324" y="1984157"/>
            <a:ext cx="4698476" cy="229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359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zawartości 3">
            <a:extLst>
              <a:ext uri="{FF2B5EF4-FFF2-40B4-BE49-F238E27FC236}">
                <a16:creationId xmlns:a16="http://schemas.microsoft.com/office/drawing/2014/main" id="{0990E5AC-8070-43F4-8593-CBCD3FAF7449}"/>
              </a:ext>
            </a:extLst>
          </p:cNvPr>
          <p:cNvSpPr>
            <a:spLocks noGrp="1"/>
          </p:cNvSpPr>
          <p:nvPr>
            <p:ph idx="1"/>
          </p:nvPr>
        </p:nvSpPr>
        <p:spPr/>
        <p:txBody>
          <a:bodyPr>
            <a:normAutofit fontScale="85000" lnSpcReduction="20000"/>
          </a:bodyPr>
          <a:lstStyle/>
          <a:p>
            <a:r>
              <a:rPr lang="pl-PL" b="0" dirty="0">
                <a:latin typeface="Courier New" panose="02070309020205020404" pitchFamily="49" charset="0"/>
                <a:cs typeface="Courier New" panose="02070309020205020404" pitchFamily="49" charset="0"/>
              </a:rPr>
              <a:t>if ('</a:t>
            </a:r>
            <a:r>
              <a:rPr lang="pl-PL" b="0" dirty="0" err="1">
                <a:latin typeface="Courier New" panose="02070309020205020404" pitchFamily="49" charset="0"/>
                <a:cs typeface="Courier New" panose="02070309020205020404" pitchFamily="49" charset="0"/>
              </a:rPr>
              <a:t>serviceWorker</a:t>
            </a:r>
            <a:r>
              <a:rPr lang="pl-PL" b="0" dirty="0">
                <a:latin typeface="Courier New" panose="02070309020205020404" pitchFamily="49" charset="0"/>
                <a:cs typeface="Courier New" panose="02070309020205020404" pitchFamily="49" charset="0"/>
              </a:rPr>
              <a:t>' in </a:t>
            </a:r>
            <a:r>
              <a:rPr lang="pl-PL" b="0" dirty="0" err="1">
                <a:latin typeface="Courier New" panose="02070309020205020404" pitchFamily="49" charset="0"/>
                <a:cs typeface="Courier New" panose="02070309020205020404" pitchFamily="49" charset="0"/>
              </a:rPr>
              <a:t>navigator</a:t>
            </a:r>
            <a:r>
              <a:rPr lang="pl-PL" b="0" dirty="0">
                <a:latin typeface="Courier New" panose="02070309020205020404" pitchFamily="49" charset="0"/>
                <a:cs typeface="Courier New" panose="02070309020205020404" pitchFamily="49" charset="0"/>
              </a:rPr>
              <a:t>) {</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 Register a service </a:t>
            </a:r>
            <a:r>
              <a:rPr lang="pl-PL" b="0" dirty="0" err="1">
                <a:latin typeface="Courier New" panose="02070309020205020404" pitchFamily="49" charset="0"/>
                <a:cs typeface="Courier New" panose="02070309020205020404" pitchFamily="49" charset="0"/>
              </a:rPr>
              <a:t>worker</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hosted</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at</a:t>
            </a:r>
            <a:r>
              <a:rPr lang="pl-PL" b="0" dirty="0">
                <a:latin typeface="Courier New" panose="02070309020205020404" pitchFamily="49" charset="0"/>
                <a:cs typeface="Courier New" panose="02070309020205020404" pitchFamily="49" charset="0"/>
              </a:rPr>
              <a:t> the </a:t>
            </a:r>
            <a:r>
              <a:rPr lang="pl-PL" b="0" dirty="0" err="1">
                <a:latin typeface="Courier New" panose="02070309020205020404" pitchFamily="49" charset="0"/>
                <a:cs typeface="Courier New" panose="02070309020205020404" pitchFamily="49" charset="0"/>
              </a:rPr>
              <a:t>root</a:t>
            </a:r>
            <a:r>
              <a:rPr lang="pl-PL" b="0" dirty="0">
                <a:latin typeface="Courier New" panose="02070309020205020404" pitchFamily="49" charset="0"/>
                <a:cs typeface="Courier New" panose="02070309020205020404" pitchFamily="49" charset="0"/>
              </a:rPr>
              <a:t> of the</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 </a:t>
            </a:r>
            <a:r>
              <a:rPr lang="pl-PL" b="0" dirty="0" err="1">
                <a:latin typeface="Courier New" panose="02070309020205020404" pitchFamily="49" charset="0"/>
                <a:cs typeface="Courier New" panose="02070309020205020404" pitchFamily="49" charset="0"/>
              </a:rPr>
              <a:t>site</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using</a:t>
            </a:r>
            <a:r>
              <a:rPr lang="pl-PL" b="0" dirty="0">
                <a:latin typeface="Courier New" panose="02070309020205020404" pitchFamily="49" charset="0"/>
                <a:cs typeface="Courier New" panose="02070309020205020404" pitchFamily="49" charset="0"/>
              </a:rPr>
              <a:t> the </a:t>
            </a:r>
            <a:r>
              <a:rPr lang="pl-PL" b="0" dirty="0" err="1">
                <a:latin typeface="Courier New" panose="02070309020205020404" pitchFamily="49" charset="0"/>
                <a:cs typeface="Courier New" panose="02070309020205020404" pitchFamily="49" charset="0"/>
              </a:rPr>
              <a:t>default</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scope</a:t>
            </a:r>
            <a:r>
              <a:rPr lang="pl-PL" b="0" dirty="0">
                <a:latin typeface="Courier New" panose="02070309020205020404" pitchFamily="49" charset="0"/>
                <a:cs typeface="Courier New" panose="02070309020205020404" pitchFamily="49" charset="0"/>
              </a:rPr>
              <a: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navigator.serviceWorker.register</a:t>
            </a:r>
            <a:r>
              <a:rPr lang="pl-PL" b="0" dirty="0">
                <a:latin typeface="Courier New" panose="02070309020205020404" pitchFamily="49" charset="0"/>
                <a:cs typeface="Courier New" panose="02070309020205020404" pitchFamily="49" charset="0"/>
              </a:rPr>
              <a:t>('/sw.js').</a:t>
            </a:r>
            <a:r>
              <a:rPr lang="pl-PL" b="0" dirty="0" err="1">
                <a:latin typeface="Courier New" panose="02070309020205020404" pitchFamily="49" charset="0"/>
                <a:cs typeface="Courier New" panose="02070309020205020404" pitchFamily="49" charset="0"/>
              </a:rPr>
              <a:t>then</a:t>
            </a:r>
            <a:r>
              <a:rPr lang="pl-PL" b="0" dirty="0">
                <a:latin typeface="Courier New" panose="02070309020205020404" pitchFamily="49" charset="0"/>
                <a:cs typeface="Courier New" panose="02070309020205020404" pitchFamily="49" charset="0"/>
              </a:rPr>
              <a:t>(</a:t>
            </a:r>
            <a:r>
              <a:rPr lang="pl-PL" b="0" dirty="0" err="1">
                <a:latin typeface="Courier New" panose="02070309020205020404" pitchFamily="49" charset="0"/>
                <a:cs typeface="Courier New" panose="02070309020205020404" pitchFamily="49" charset="0"/>
              </a:rPr>
              <a:t>function</a:t>
            </a:r>
            <a:r>
              <a:rPr lang="pl-PL" b="0" dirty="0">
                <a:latin typeface="Courier New" panose="02070309020205020404" pitchFamily="49" charset="0"/>
                <a:cs typeface="Courier New" panose="02070309020205020404" pitchFamily="49" charset="0"/>
              </a:rPr>
              <a:t>(</a:t>
            </a:r>
            <a:r>
              <a:rPr lang="pl-PL" b="0" dirty="0" err="1">
                <a:latin typeface="Courier New" panose="02070309020205020404" pitchFamily="49" charset="0"/>
                <a:cs typeface="Courier New" panose="02070309020205020404" pitchFamily="49" charset="0"/>
              </a:rPr>
              <a:t>registration</a:t>
            </a:r>
            <a:r>
              <a:rPr lang="pl-PL" b="0" dirty="0">
                <a:latin typeface="Courier New" panose="02070309020205020404" pitchFamily="49" charset="0"/>
                <a:cs typeface="Courier New" panose="02070309020205020404" pitchFamily="49" charset="0"/>
              </a:rPr>
              <a:t>) {</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console.log('Service </a:t>
            </a:r>
            <a:r>
              <a:rPr lang="pl-PL" b="0" dirty="0" err="1">
                <a:latin typeface="Courier New" panose="02070309020205020404" pitchFamily="49" charset="0"/>
                <a:cs typeface="Courier New" panose="02070309020205020404" pitchFamily="49" charset="0"/>
              </a:rPr>
              <a:t>worker</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registration</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succeeded</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registration</a:t>
            </a:r>
            <a:r>
              <a:rPr lang="pl-PL" b="0" dirty="0">
                <a:latin typeface="Courier New" panose="02070309020205020404" pitchFamily="49" charset="0"/>
                <a:cs typeface="Courier New" panose="02070309020205020404" pitchFamily="49" charset="0"/>
              </a:rPr>
              <a: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 /*</a:t>
            </a:r>
            <a:r>
              <a:rPr lang="pl-PL" b="0" dirty="0" err="1">
                <a:latin typeface="Courier New" panose="02070309020205020404" pitchFamily="49" charset="0"/>
                <a:cs typeface="Courier New" panose="02070309020205020404" pitchFamily="49" charset="0"/>
              </a:rPr>
              <a:t>catch</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function</a:t>
            </a:r>
            <a:r>
              <a:rPr lang="pl-PL" b="0" dirty="0">
                <a:latin typeface="Courier New" panose="02070309020205020404" pitchFamily="49" charset="0"/>
                <a:cs typeface="Courier New" panose="02070309020205020404" pitchFamily="49" charset="0"/>
              </a:rPr>
              <a:t>(error) {</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console.log('Service </a:t>
            </a:r>
            <a:r>
              <a:rPr lang="pl-PL" b="0" dirty="0" err="1">
                <a:latin typeface="Courier New" panose="02070309020205020404" pitchFamily="49" charset="0"/>
                <a:cs typeface="Courier New" panose="02070309020205020404" pitchFamily="49" charset="0"/>
              </a:rPr>
              <a:t>worker</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registration</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failed</a:t>
            </a:r>
            <a:r>
              <a:rPr lang="pl-PL" b="0" dirty="0">
                <a:latin typeface="Courier New" panose="02070309020205020404" pitchFamily="49" charset="0"/>
                <a:cs typeface="Courier New" panose="02070309020205020404" pitchFamily="49" charset="0"/>
              </a:rPr>
              <a:t>:', error);</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else</a:t>
            </a:r>
            <a:r>
              <a:rPr lang="pl-PL" b="0" dirty="0">
                <a:latin typeface="Courier New" panose="02070309020205020404" pitchFamily="49" charset="0"/>
                <a:cs typeface="Courier New" panose="02070309020205020404" pitchFamily="49" charset="0"/>
              </a:rPr>
              <a:t> {</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console.log('Service </a:t>
            </a:r>
            <a:r>
              <a:rPr lang="pl-PL" b="0" dirty="0" err="1">
                <a:latin typeface="Courier New" panose="02070309020205020404" pitchFamily="49" charset="0"/>
                <a:cs typeface="Courier New" panose="02070309020205020404" pitchFamily="49" charset="0"/>
              </a:rPr>
              <a:t>workers</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are</a:t>
            </a:r>
            <a:r>
              <a:rPr lang="pl-PL" b="0" dirty="0">
                <a:latin typeface="Courier New" panose="02070309020205020404" pitchFamily="49" charset="0"/>
                <a:cs typeface="Courier New" panose="02070309020205020404" pitchFamily="49" charset="0"/>
              </a:rPr>
              <a:t> not </a:t>
            </a:r>
            <a:r>
              <a:rPr lang="pl-PL" b="0" dirty="0" err="1">
                <a:latin typeface="Courier New" panose="02070309020205020404" pitchFamily="49" charset="0"/>
                <a:cs typeface="Courier New" panose="02070309020205020404" pitchFamily="49" charset="0"/>
              </a:rPr>
              <a:t>supported</a:t>
            </a:r>
            <a:r>
              <a:rPr lang="pl-PL" b="0" dirty="0">
                <a:latin typeface="Courier New" panose="02070309020205020404" pitchFamily="49" charset="0"/>
                <a:cs typeface="Courier New" panose="02070309020205020404" pitchFamily="49" charset="0"/>
              </a:rPr>
              <a: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a:t>
            </a:r>
          </a:p>
        </p:txBody>
      </p:sp>
      <p:sp>
        <p:nvSpPr>
          <p:cNvPr id="3" name="Symbol zastępczy numeru slajdu 2">
            <a:extLst>
              <a:ext uri="{FF2B5EF4-FFF2-40B4-BE49-F238E27FC236}">
                <a16:creationId xmlns:a16="http://schemas.microsoft.com/office/drawing/2014/main" id="{52DEDAAA-0F65-4520-82FA-E604C27917E1}"/>
              </a:ext>
            </a:extLst>
          </p:cNvPr>
          <p:cNvSpPr>
            <a:spLocks noGrp="1"/>
          </p:cNvSpPr>
          <p:nvPr>
            <p:ph type="sldNum" sz="quarter" idx="12"/>
          </p:nvPr>
        </p:nvSpPr>
        <p:spPr/>
        <p:txBody>
          <a:bodyPr/>
          <a:lstStyle/>
          <a:p>
            <a:fld id="{254C963F-D690-449C-B336-8B464EE7B8DB}" type="slidenum">
              <a:rPr lang="pl-PL" smtClean="0"/>
              <a:t>16</a:t>
            </a:fld>
            <a:endParaRPr lang="pl-PL" dirty="0"/>
          </a:p>
        </p:txBody>
      </p:sp>
      <p:sp>
        <p:nvSpPr>
          <p:cNvPr id="2" name="Tytuł 1">
            <a:extLst>
              <a:ext uri="{FF2B5EF4-FFF2-40B4-BE49-F238E27FC236}">
                <a16:creationId xmlns:a16="http://schemas.microsoft.com/office/drawing/2014/main" id="{27CE1791-76BF-4651-BF79-89B69C5EFF39}"/>
              </a:ext>
            </a:extLst>
          </p:cNvPr>
          <p:cNvSpPr>
            <a:spLocks noGrp="1"/>
          </p:cNvSpPr>
          <p:nvPr>
            <p:ph type="title"/>
          </p:nvPr>
        </p:nvSpPr>
        <p:spPr/>
        <p:txBody>
          <a:bodyPr/>
          <a:lstStyle/>
          <a:p>
            <a:r>
              <a:rPr lang="pl-PL" dirty="0"/>
              <a:t>Service </a:t>
            </a:r>
            <a:r>
              <a:rPr lang="pl-PL" dirty="0" err="1"/>
              <a:t>Worker</a:t>
            </a:r>
            <a:r>
              <a:rPr lang="pl-PL" dirty="0"/>
              <a:t> </a:t>
            </a:r>
            <a:r>
              <a:rPr lang="pl-PL" dirty="0" err="1"/>
              <a:t>Registration</a:t>
            </a:r>
            <a:endParaRPr lang="pl-PL" dirty="0"/>
          </a:p>
        </p:txBody>
      </p:sp>
    </p:spTree>
    <p:extLst>
      <p:ext uri="{BB962C8B-B14F-4D97-AF65-F5344CB8AC3E}">
        <p14:creationId xmlns:p14="http://schemas.microsoft.com/office/powerpoint/2010/main" val="2013596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7B96D3DF-CB2C-4FFA-BFD1-AD382DACAB9D}"/>
              </a:ext>
            </a:extLst>
          </p:cNvPr>
          <p:cNvSpPr>
            <a:spLocks noGrp="1"/>
          </p:cNvSpPr>
          <p:nvPr>
            <p:ph idx="1"/>
          </p:nvPr>
        </p:nvSpPr>
        <p:spPr/>
        <p:txBody>
          <a:bodyPr>
            <a:normAutofit fontScale="85000" lnSpcReduction="20000"/>
          </a:bodyPr>
          <a:lstStyle/>
          <a:p>
            <a:r>
              <a:rPr lang="pl-PL" b="0" dirty="0" err="1">
                <a:latin typeface="Courier New" panose="02070309020205020404" pitchFamily="49" charset="0"/>
                <a:cs typeface="Courier New" panose="02070309020205020404" pitchFamily="49" charset="0"/>
              </a:rPr>
              <a:t>window.addEventListener</a:t>
            </a:r>
            <a:r>
              <a:rPr lang="pl-PL" b="0" dirty="0">
                <a:latin typeface="Courier New" panose="02070309020205020404" pitchFamily="49" charset="0"/>
                <a:cs typeface="Courier New" panose="02070309020205020404" pitchFamily="49" charset="0"/>
              </a:rPr>
              <a:t>('</a:t>
            </a:r>
            <a:r>
              <a:rPr lang="pl-PL" b="0" dirty="0" err="1">
                <a:latin typeface="Courier New" panose="02070309020205020404" pitchFamily="49" charset="0"/>
                <a:cs typeface="Courier New" panose="02070309020205020404" pitchFamily="49" charset="0"/>
              </a:rPr>
              <a:t>load</a:t>
            </a:r>
            <a:r>
              <a:rPr lang="pl-PL" b="0" dirty="0">
                <a:latin typeface="Courier New" panose="02070309020205020404" pitchFamily="49" charset="0"/>
                <a:cs typeface="Courier New" panose="02070309020205020404" pitchFamily="49" charset="0"/>
              </a:rPr>
              <a:t>', () =&gt; {</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if (!('</a:t>
            </a:r>
            <a:r>
              <a:rPr lang="pl-PL" b="0" dirty="0" err="1">
                <a:latin typeface="Courier New" panose="02070309020205020404" pitchFamily="49" charset="0"/>
                <a:cs typeface="Courier New" panose="02070309020205020404" pitchFamily="49" charset="0"/>
              </a:rPr>
              <a:t>serviceWorker</a:t>
            </a:r>
            <a:r>
              <a:rPr lang="pl-PL" b="0" dirty="0">
                <a:latin typeface="Courier New" panose="02070309020205020404" pitchFamily="49" charset="0"/>
                <a:cs typeface="Courier New" panose="02070309020205020404" pitchFamily="49" charset="0"/>
              </a:rPr>
              <a:t>' in </a:t>
            </a:r>
            <a:r>
              <a:rPr lang="pl-PL" b="0" dirty="0" err="1">
                <a:latin typeface="Courier New" panose="02070309020205020404" pitchFamily="49" charset="0"/>
                <a:cs typeface="Courier New" panose="02070309020205020404" pitchFamily="49" charset="0"/>
              </a:rPr>
              <a:t>navigator</a:t>
            </a:r>
            <a:r>
              <a:rPr lang="pl-PL" b="0" dirty="0">
                <a:latin typeface="Courier New" panose="02070309020205020404" pitchFamily="49" charset="0"/>
                <a:cs typeface="Courier New" panose="02070309020205020404" pitchFamily="49" charset="0"/>
              </a:rPr>
              <a:t>)) {</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 service </a:t>
            </a:r>
            <a:r>
              <a:rPr lang="pl-PL" b="0" dirty="0" err="1">
                <a:latin typeface="Courier New" panose="02070309020205020404" pitchFamily="49" charset="0"/>
                <a:cs typeface="Courier New" panose="02070309020205020404" pitchFamily="49" charset="0"/>
              </a:rPr>
              <a:t>workers</a:t>
            </a:r>
            <a:r>
              <a:rPr lang="pl-PL" b="0" dirty="0">
                <a:latin typeface="Courier New" panose="02070309020205020404" pitchFamily="49" charset="0"/>
                <a:cs typeface="Courier New" panose="02070309020205020404" pitchFamily="49" charset="0"/>
              </a:rPr>
              <a:t> not </a:t>
            </a:r>
            <a:r>
              <a:rPr lang="pl-PL" b="0" dirty="0" err="1">
                <a:latin typeface="Courier New" panose="02070309020205020404" pitchFamily="49" charset="0"/>
                <a:cs typeface="Courier New" panose="02070309020205020404" pitchFamily="49" charset="0"/>
              </a:rPr>
              <a:t>supported</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return</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br>
              <a:rPr lang="pl-PL" b="0" dirty="0">
                <a:latin typeface="Courier New" panose="02070309020205020404" pitchFamily="49" charset="0"/>
                <a:cs typeface="Courier New" panose="02070309020205020404" pitchFamily="49" charset="0"/>
              </a:rPr>
            </a:b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navigator.serviceWorker.register</a:t>
            </a:r>
            <a:r>
              <a:rPr lang="pl-PL" b="0" dirty="0">
                <a:latin typeface="Courier New" panose="02070309020205020404" pitchFamily="49" charset="0"/>
                <a:cs typeface="Courier New" panose="02070309020205020404" pitchFamily="49" charset="0"/>
              </a:rPr>
              <a:t>('/sw.js').</a:t>
            </a:r>
            <a:r>
              <a:rPr lang="pl-PL" b="0" dirty="0" err="1">
                <a:latin typeface="Courier New" panose="02070309020205020404" pitchFamily="49" charset="0"/>
                <a:cs typeface="Courier New" panose="02070309020205020404" pitchFamily="49" charset="0"/>
              </a:rPr>
              <a:t>then</a:t>
            </a:r>
            <a:r>
              <a:rPr lang="pl-PL" b="0" dirty="0">
                <a:latin typeface="Courier New" panose="02070309020205020404" pitchFamily="49" charset="0"/>
                <a:cs typeface="Courier New" panose="02070309020205020404" pitchFamily="49" charset="0"/>
              </a:rPr>
              <a: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 =&gt; {</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 </a:t>
            </a:r>
            <a:r>
              <a:rPr lang="pl-PL" b="0" dirty="0" err="1">
                <a:latin typeface="Courier New" panose="02070309020205020404" pitchFamily="49" charset="0"/>
                <a:cs typeface="Courier New" panose="02070309020205020404" pitchFamily="49" charset="0"/>
              </a:rPr>
              <a:t>registered</a:t>
            </a:r>
            <a:r>
              <a:rPr lang="pl-PL" b="0" dirty="0">
                <a:latin typeface="Courier New" panose="02070309020205020404" pitchFamily="49" charset="0"/>
                <a:cs typeface="Courier New" panose="02070309020205020404" pitchFamily="49" charset="0"/>
              </a:rPr>
              <a: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err</a:t>
            </a:r>
            <a:r>
              <a:rPr lang="pl-PL" b="0" dirty="0">
                <a:latin typeface="Courier New" panose="02070309020205020404" pitchFamily="49" charset="0"/>
                <a:cs typeface="Courier New" panose="02070309020205020404" pitchFamily="49" charset="0"/>
              </a:rPr>
              <a:t> =&gt; {</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console.error</a:t>
            </a:r>
            <a:r>
              <a:rPr lang="pl-PL" b="0" dirty="0">
                <a:latin typeface="Courier New" panose="02070309020205020404" pitchFamily="49" charset="0"/>
                <a:cs typeface="Courier New" panose="02070309020205020404" pitchFamily="49" charset="0"/>
              </a:rPr>
              <a:t>('SW </a:t>
            </a:r>
            <a:r>
              <a:rPr lang="pl-PL" b="0" dirty="0" err="1">
                <a:latin typeface="Courier New" panose="02070309020205020404" pitchFamily="49" charset="0"/>
                <a:cs typeface="Courier New" panose="02070309020205020404" pitchFamily="49" charset="0"/>
              </a:rPr>
              <a:t>registration</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failed</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err</a:t>
            </a:r>
            <a:r>
              <a:rPr lang="pl-PL" b="0" dirty="0">
                <a:latin typeface="Courier New" panose="02070309020205020404" pitchFamily="49" charset="0"/>
                <a:cs typeface="Courier New" panose="02070309020205020404" pitchFamily="49" charset="0"/>
              </a:rPr>
              <a: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a:t>
            </a:r>
          </a:p>
        </p:txBody>
      </p:sp>
      <p:sp>
        <p:nvSpPr>
          <p:cNvPr id="3" name="Symbol zastępczy numeru slajdu 2">
            <a:extLst>
              <a:ext uri="{FF2B5EF4-FFF2-40B4-BE49-F238E27FC236}">
                <a16:creationId xmlns:a16="http://schemas.microsoft.com/office/drawing/2014/main" id="{9D228A21-A370-4806-A653-4A851976BE29}"/>
              </a:ext>
            </a:extLst>
          </p:cNvPr>
          <p:cNvSpPr>
            <a:spLocks noGrp="1"/>
          </p:cNvSpPr>
          <p:nvPr>
            <p:ph type="sldNum" sz="quarter" idx="12"/>
          </p:nvPr>
        </p:nvSpPr>
        <p:spPr/>
        <p:txBody>
          <a:bodyPr/>
          <a:lstStyle/>
          <a:p>
            <a:fld id="{254C963F-D690-449C-B336-8B464EE7B8DB}" type="slidenum">
              <a:rPr lang="pl-PL" smtClean="0"/>
              <a:t>17</a:t>
            </a:fld>
            <a:endParaRPr lang="pl-PL" dirty="0"/>
          </a:p>
        </p:txBody>
      </p:sp>
      <p:sp>
        <p:nvSpPr>
          <p:cNvPr id="4" name="Tytuł 3">
            <a:extLst>
              <a:ext uri="{FF2B5EF4-FFF2-40B4-BE49-F238E27FC236}">
                <a16:creationId xmlns:a16="http://schemas.microsoft.com/office/drawing/2014/main" id="{3BE8DA7B-E437-4EA9-B9BF-08A5A06B75FC}"/>
              </a:ext>
            </a:extLst>
          </p:cNvPr>
          <p:cNvSpPr>
            <a:spLocks noGrp="1"/>
          </p:cNvSpPr>
          <p:nvPr>
            <p:ph type="title"/>
          </p:nvPr>
        </p:nvSpPr>
        <p:spPr/>
        <p:txBody>
          <a:bodyPr/>
          <a:lstStyle/>
          <a:p>
            <a:r>
              <a:rPr lang="pl-PL" dirty="0"/>
              <a:t>Service </a:t>
            </a:r>
            <a:r>
              <a:rPr lang="pl-PL" dirty="0" err="1"/>
              <a:t>Worker</a:t>
            </a:r>
            <a:r>
              <a:rPr lang="pl-PL" dirty="0"/>
              <a:t> </a:t>
            </a:r>
            <a:r>
              <a:rPr lang="pl-PL" dirty="0" err="1"/>
              <a:t>Registration</a:t>
            </a:r>
            <a:endParaRPr lang="pl-PL" dirty="0"/>
          </a:p>
        </p:txBody>
      </p:sp>
      <p:sp>
        <p:nvSpPr>
          <p:cNvPr id="5" name="Prostokąt 4">
            <a:extLst>
              <a:ext uri="{FF2B5EF4-FFF2-40B4-BE49-F238E27FC236}">
                <a16:creationId xmlns:a16="http://schemas.microsoft.com/office/drawing/2014/main" id="{07404FC3-B46E-4013-8847-A464EE9D9F5F}"/>
              </a:ext>
            </a:extLst>
          </p:cNvPr>
          <p:cNvSpPr/>
          <p:nvPr/>
        </p:nvSpPr>
        <p:spPr>
          <a:xfrm>
            <a:off x="2067612" y="5368267"/>
            <a:ext cx="9565064" cy="369332"/>
          </a:xfrm>
          <a:prstGeom prst="rect">
            <a:avLst/>
          </a:prstGeom>
        </p:spPr>
        <p:txBody>
          <a:bodyPr wrap="square">
            <a:spAutoFit/>
          </a:bodyPr>
          <a:lstStyle/>
          <a:p>
            <a:r>
              <a:rPr lang="pl-PL" dirty="0">
                <a:hlinkClick r:id="rId2"/>
              </a:rPr>
              <a:t>https://developer.mozilla.org/en-US/docs/Web/API/ServiceWorkerContainer/register</a:t>
            </a:r>
            <a:endParaRPr lang="pl-PL" dirty="0"/>
          </a:p>
        </p:txBody>
      </p:sp>
    </p:spTree>
    <p:extLst>
      <p:ext uri="{BB962C8B-B14F-4D97-AF65-F5344CB8AC3E}">
        <p14:creationId xmlns:p14="http://schemas.microsoft.com/office/powerpoint/2010/main" val="2376627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9D7F63C-FD81-4F36-8D09-032C4DE686D5}"/>
              </a:ext>
            </a:extLst>
          </p:cNvPr>
          <p:cNvSpPr>
            <a:spLocks noGrp="1"/>
          </p:cNvSpPr>
          <p:nvPr>
            <p:ph type="title"/>
          </p:nvPr>
        </p:nvSpPr>
        <p:spPr/>
        <p:txBody>
          <a:bodyPr/>
          <a:lstStyle/>
          <a:p>
            <a:r>
              <a:rPr lang="pl-PL" dirty="0"/>
              <a:t>SW </a:t>
            </a:r>
            <a:r>
              <a:rPr lang="pl-PL" dirty="0" err="1"/>
              <a:t>Events</a:t>
            </a:r>
            <a:endParaRPr lang="pl-PL" dirty="0"/>
          </a:p>
        </p:txBody>
      </p:sp>
      <p:sp>
        <p:nvSpPr>
          <p:cNvPr id="2" name="Symbol zastępczy zawartości 1">
            <a:extLst>
              <a:ext uri="{FF2B5EF4-FFF2-40B4-BE49-F238E27FC236}">
                <a16:creationId xmlns:a16="http://schemas.microsoft.com/office/drawing/2014/main" id="{81B460AD-9F69-4653-A9C6-6176F8B1FAD5}"/>
              </a:ext>
            </a:extLst>
          </p:cNvPr>
          <p:cNvSpPr>
            <a:spLocks noGrp="1"/>
          </p:cNvSpPr>
          <p:nvPr>
            <p:ph sz="half" idx="1"/>
          </p:nvPr>
        </p:nvSpPr>
        <p:spPr/>
        <p:txBody>
          <a:bodyPr>
            <a:normAutofit fontScale="92500" lnSpcReduction="20000"/>
          </a:bodyPr>
          <a:lstStyle/>
          <a:p>
            <a:r>
              <a:rPr lang="pl-PL" dirty="0"/>
              <a:t>INSTALL</a:t>
            </a:r>
            <a:r>
              <a:rPr lang="en-US" dirty="0"/>
              <a:t> </a:t>
            </a:r>
            <a:r>
              <a:rPr lang="pl-PL" dirty="0"/>
              <a:t>- </a:t>
            </a:r>
            <a:r>
              <a:rPr lang="en-US" dirty="0"/>
              <a:t>is sent when the service worker is being installed.</a:t>
            </a:r>
          </a:p>
          <a:p>
            <a:r>
              <a:rPr lang="pl-PL" dirty="0"/>
              <a:t>ACTIVATE</a:t>
            </a:r>
            <a:r>
              <a:rPr lang="en-US" dirty="0"/>
              <a:t> </a:t>
            </a:r>
            <a:r>
              <a:rPr lang="pl-PL" dirty="0"/>
              <a:t>- </a:t>
            </a:r>
            <a:r>
              <a:rPr lang="en-US" dirty="0"/>
              <a:t>is sent when the service worker has been registered and installed. This place is where you can clean up anything related to the older version of the service worker if it’s been updated.</a:t>
            </a:r>
          </a:p>
        </p:txBody>
      </p:sp>
      <p:sp>
        <p:nvSpPr>
          <p:cNvPr id="5" name="Symbol zastępczy zawartości 4">
            <a:extLst>
              <a:ext uri="{FF2B5EF4-FFF2-40B4-BE49-F238E27FC236}">
                <a16:creationId xmlns:a16="http://schemas.microsoft.com/office/drawing/2014/main" id="{42DCA757-EE89-4D9E-AA7D-25431A350ADC}"/>
              </a:ext>
            </a:extLst>
          </p:cNvPr>
          <p:cNvSpPr>
            <a:spLocks noGrp="1"/>
          </p:cNvSpPr>
          <p:nvPr>
            <p:ph sz="half" idx="2"/>
          </p:nvPr>
        </p:nvSpPr>
        <p:spPr/>
        <p:txBody>
          <a:bodyPr>
            <a:normAutofit fontScale="92500" lnSpcReduction="20000"/>
          </a:bodyPr>
          <a:lstStyle/>
          <a:p>
            <a:r>
              <a:rPr lang="pl-PL" dirty="0"/>
              <a:t>FETCH</a:t>
            </a:r>
            <a:r>
              <a:rPr lang="en-US" dirty="0"/>
              <a:t> </a:t>
            </a:r>
            <a:r>
              <a:rPr lang="pl-PL" dirty="0"/>
              <a:t>- </a:t>
            </a:r>
            <a:r>
              <a:rPr lang="en-US" dirty="0"/>
              <a:t>is sent whenever a page of your site requires a network resource. It can be a new page, a JSON API, an image, a CSS file, whatever.</a:t>
            </a:r>
          </a:p>
          <a:p>
            <a:r>
              <a:rPr lang="pl-PL" dirty="0"/>
              <a:t>SYNC</a:t>
            </a:r>
            <a:r>
              <a:rPr lang="en-US" dirty="0"/>
              <a:t> </a:t>
            </a:r>
            <a:r>
              <a:rPr lang="pl-PL" dirty="0"/>
              <a:t>- </a:t>
            </a:r>
            <a:r>
              <a:rPr lang="en-US" dirty="0"/>
              <a:t>is sent if the browser previously detected that the connection was unavailable, and now signals the service worker that the internet connection is working.</a:t>
            </a:r>
          </a:p>
          <a:p>
            <a:r>
              <a:rPr lang="pl-PL" dirty="0"/>
              <a:t>PUSH</a:t>
            </a:r>
            <a:r>
              <a:rPr lang="en-US" dirty="0"/>
              <a:t> </a:t>
            </a:r>
            <a:r>
              <a:rPr lang="pl-PL" dirty="0"/>
              <a:t>- </a:t>
            </a:r>
            <a:r>
              <a:rPr lang="en-US" dirty="0"/>
              <a:t>is invoked by the Push API when a new push event is received.</a:t>
            </a:r>
            <a:endParaRPr lang="pl-PL" dirty="0"/>
          </a:p>
          <a:p>
            <a:endParaRPr lang="pl-PL" dirty="0"/>
          </a:p>
        </p:txBody>
      </p:sp>
      <p:sp>
        <p:nvSpPr>
          <p:cNvPr id="3" name="Symbol zastępczy numeru slajdu 2">
            <a:extLst>
              <a:ext uri="{FF2B5EF4-FFF2-40B4-BE49-F238E27FC236}">
                <a16:creationId xmlns:a16="http://schemas.microsoft.com/office/drawing/2014/main" id="{AF0B1A43-646C-4B6E-BE91-0172D5156348}"/>
              </a:ext>
            </a:extLst>
          </p:cNvPr>
          <p:cNvSpPr>
            <a:spLocks noGrp="1"/>
          </p:cNvSpPr>
          <p:nvPr>
            <p:ph type="sldNum" sz="quarter" idx="12"/>
          </p:nvPr>
        </p:nvSpPr>
        <p:spPr/>
        <p:txBody>
          <a:bodyPr/>
          <a:lstStyle/>
          <a:p>
            <a:fld id="{254C963F-D690-449C-B336-8B464EE7B8DB}" type="slidenum">
              <a:rPr lang="pl-PL" smtClean="0"/>
              <a:t>18</a:t>
            </a:fld>
            <a:endParaRPr lang="pl-PL" dirty="0"/>
          </a:p>
        </p:txBody>
      </p:sp>
    </p:spTree>
    <p:extLst>
      <p:ext uri="{BB962C8B-B14F-4D97-AF65-F5344CB8AC3E}">
        <p14:creationId xmlns:p14="http://schemas.microsoft.com/office/powerpoint/2010/main" val="2564373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ymbol zastępczy zawartości 6">
            <a:extLst>
              <a:ext uri="{FF2B5EF4-FFF2-40B4-BE49-F238E27FC236}">
                <a16:creationId xmlns:a16="http://schemas.microsoft.com/office/drawing/2014/main" id="{77F2CA8A-9578-4A23-AAD1-868DEB68493B}"/>
              </a:ext>
            </a:extLst>
          </p:cNvPr>
          <p:cNvSpPr>
            <a:spLocks noGrp="1"/>
          </p:cNvSpPr>
          <p:nvPr>
            <p:ph idx="1"/>
          </p:nvPr>
        </p:nvSpPr>
        <p:spPr/>
        <p:txBody>
          <a:bodyPr>
            <a:normAutofit lnSpcReduction="10000"/>
          </a:bodyPr>
          <a:lstStyle/>
          <a:p>
            <a:r>
              <a:rPr lang="pl-PL" sz="2400" b="0" dirty="0" err="1">
                <a:latin typeface="Courier New" panose="02070309020205020404" pitchFamily="49" charset="0"/>
                <a:cs typeface="Courier New" panose="02070309020205020404" pitchFamily="49" charset="0"/>
              </a:rPr>
              <a:t>self.addEventListener</a:t>
            </a:r>
            <a:r>
              <a:rPr lang="pl-PL" sz="2400" b="0" dirty="0">
                <a:latin typeface="Courier New" panose="02070309020205020404" pitchFamily="49" charset="0"/>
                <a:cs typeface="Courier New" panose="02070309020205020404" pitchFamily="49" charset="0"/>
              </a:rPr>
              <a:t>('</a:t>
            </a:r>
            <a:r>
              <a:rPr lang="pl-PL" sz="2400" b="0" dirty="0" err="1">
                <a:latin typeface="Courier New" panose="02070309020205020404" pitchFamily="49" charset="0"/>
                <a:cs typeface="Courier New" panose="02070309020205020404" pitchFamily="49" charset="0"/>
              </a:rPr>
              <a:t>install</a:t>
            </a:r>
            <a:r>
              <a:rPr lang="pl-PL" sz="2400" b="0" dirty="0">
                <a:latin typeface="Courier New" panose="02070309020205020404" pitchFamily="49" charset="0"/>
                <a:cs typeface="Courier New" panose="02070309020205020404" pitchFamily="49" charset="0"/>
              </a:rPr>
              <a:t>', event =&gt; {</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a:t>
            </a:r>
            <a:r>
              <a:rPr lang="pl-PL" sz="2400" b="0" dirty="0" err="1">
                <a:latin typeface="Courier New" panose="02070309020205020404" pitchFamily="49" charset="0"/>
                <a:cs typeface="Courier New" panose="02070309020205020404" pitchFamily="49" charset="0"/>
              </a:rPr>
              <a:t>event.waitUntil</a:t>
            </a:r>
            <a:r>
              <a:rPr lang="pl-PL" sz="2400" b="0" dirty="0">
                <a:latin typeface="Courier New" panose="02070309020205020404" pitchFamily="49" charset="0"/>
                <a:cs typeface="Courier New" panose="02070309020205020404" pitchFamily="49" charset="0"/>
              </a:rPr>
              <a:t>(</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a:t>
            </a:r>
            <a:r>
              <a:rPr lang="pl-PL" sz="2400" b="0" dirty="0" err="1">
                <a:latin typeface="Courier New" panose="02070309020205020404" pitchFamily="49" charset="0"/>
                <a:cs typeface="Courier New" panose="02070309020205020404" pitchFamily="49" charset="0"/>
              </a:rPr>
              <a:t>caches</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.open('my-</a:t>
            </a:r>
            <a:r>
              <a:rPr lang="pl-PL" sz="2400" b="0" dirty="0" err="1">
                <a:latin typeface="Courier New" panose="02070309020205020404" pitchFamily="49" charset="0"/>
                <a:cs typeface="Courier New" panose="02070309020205020404" pitchFamily="49" charset="0"/>
              </a:rPr>
              <a:t>site</a:t>
            </a:r>
            <a:r>
              <a:rPr lang="pl-PL" sz="2400" b="0" dirty="0">
                <a:latin typeface="Courier New" panose="02070309020205020404" pitchFamily="49" charset="0"/>
                <a:cs typeface="Courier New" panose="02070309020205020404" pitchFamily="49" charset="0"/>
              </a:rPr>
              <a:t>-</a:t>
            </a:r>
            <a:r>
              <a:rPr lang="pl-PL" sz="2400" b="0" dirty="0" err="1">
                <a:latin typeface="Courier New" panose="02070309020205020404" pitchFamily="49" charset="0"/>
                <a:cs typeface="Courier New" panose="02070309020205020404" pitchFamily="49" charset="0"/>
              </a:rPr>
              <a:t>name</a:t>
            </a:r>
            <a:r>
              <a:rPr lang="pl-PL" sz="2400" b="0" dirty="0">
                <a:latin typeface="Courier New" panose="02070309020205020404" pitchFamily="49" charset="0"/>
                <a:cs typeface="Courier New" panose="02070309020205020404" pitchFamily="49" charset="0"/>
              </a:rPr>
              <a:t>')</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a:t>
            </a:r>
            <a:r>
              <a:rPr lang="pl-PL" sz="2400" b="0" dirty="0" err="1">
                <a:latin typeface="Courier New" panose="02070309020205020404" pitchFamily="49" charset="0"/>
                <a:cs typeface="Courier New" panose="02070309020205020404" pitchFamily="49" charset="0"/>
              </a:rPr>
              <a:t>then</a:t>
            </a:r>
            <a:r>
              <a:rPr lang="pl-PL" sz="2400" b="0" dirty="0">
                <a:latin typeface="Courier New" panose="02070309020205020404" pitchFamily="49" charset="0"/>
                <a:cs typeface="Courier New" panose="02070309020205020404" pitchFamily="49" charset="0"/>
              </a:rPr>
              <a:t>(cache =&gt;</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a:t>
            </a:r>
            <a:r>
              <a:rPr lang="pl-PL" sz="2400" b="0" dirty="0" err="1">
                <a:latin typeface="Courier New" panose="02070309020205020404" pitchFamily="49" charset="0"/>
                <a:cs typeface="Courier New" panose="02070309020205020404" pitchFamily="49" charset="0"/>
              </a:rPr>
              <a:t>cache.addAll</a:t>
            </a:r>
            <a:r>
              <a:rPr lang="pl-PL" sz="2400" b="0" dirty="0">
                <a:latin typeface="Courier New" panose="02070309020205020404" pitchFamily="49" charset="0"/>
                <a:cs typeface="Courier New" panose="02070309020205020404" pitchFamily="49" charset="0"/>
              </a:rPr>
              <a:t>([</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'favicon.ico',</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'style.css',</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'script.js'          </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a:t>
            </a:r>
          </a:p>
        </p:txBody>
      </p:sp>
      <p:sp>
        <p:nvSpPr>
          <p:cNvPr id="5" name="Symbol zastępczy numeru slajdu 4">
            <a:extLst>
              <a:ext uri="{FF2B5EF4-FFF2-40B4-BE49-F238E27FC236}">
                <a16:creationId xmlns:a16="http://schemas.microsoft.com/office/drawing/2014/main" id="{36EC8C0F-02FF-4730-AFD3-E27C1467D106}"/>
              </a:ext>
            </a:extLst>
          </p:cNvPr>
          <p:cNvSpPr>
            <a:spLocks noGrp="1"/>
          </p:cNvSpPr>
          <p:nvPr>
            <p:ph type="sldNum" sz="quarter" idx="12"/>
          </p:nvPr>
        </p:nvSpPr>
        <p:spPr/>
        <p:txBody>
          <a:bodyPr/>
          <a:lstStyle/>
          <a:p>
            <a:fld id="{254C963F-D690-449C-B336-8B464EE7B8DB}" type="slidenum">
              <a:rPr lang="pl-PL" smtClean="0"/>
              <a:t>19</a:t>
            </a:fld>
            <a:endParaRPr lang="pl-PL" dirty="0"/>
          </a:p>
        </p:txBody>
      </p:sp>
      <p:sp>
        <p:nvSpPr>
          <p:cNvPr id="6" name="Tytuł 5">
            <a:extLst>
              <a:ext uri="{FF2B5EF4-FFF2-40B4-BE49-F238E27FC236}">
                <a16:creationId xmlns:a16="http://schemas.microsoft.com/office/drawing/2014/main" id="{F984A7EC-28E7-4A1B-9E3E-487E52987499}"/>
              </a:ext>
            </a:extLst>
          </p:cNvPr>
          <p:cNvSpPr>
            <a:spLocks noGrp="1"/>
          </p:cNvSpPr>
          <p:nvPr>
            <p:ph type="title"/>
          </p:nvPr>
        </p:nvSpPr>
        <p:spPr/>
        <p:txBody>
          <a:bodyPr/>
          <a:lstStyle/>
          <a:p>
            <a:r>
              <a:rPr lang="pl-PL" dirty="0" err="1"/>
              <a:t>Serving</a:t>
            </a:r>
            <a:r>
              <a:rPr lang="pl-PL" dirty="0"/>
              <a:t> </a:t>
            </a:r>
            <a:r>
              <a:rPr lang="pl-PL" dirty="0" err="1"/>
              <a:t>Cached</a:t>
            </a:r>
            <a:r>
              <a:rPr lang="pl-PL" dirty="0"/>
              <a:t> </a:t>
            </a:r>
            <a:r>
              <a:rPr lang="pl-PL" dirty="0" err="1"/>
              <a:t>Resources</a:t>
            </a:r>
            <a:endParaRPr lang="pl-PL" dirty="0"/>
          </a:p>
        </p:txBody>
      </p:sp>
    </p:spTree>
    <p:extLst>
      <p:ext uri="{BB962C8B-B14F-4D97-AF65-F5344CB8AC3E}">
        <p14:creationId xmlns:p14="http://schemas.microsoft.com/office/powerpoint/2010/main" val="2770756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EB5E1039-3A80-497B-A1B8-B091BE3FA25A}"/>
              </a:ext>
            </a:extLst>
          </p:cNvPr>
          <p:cNvSpPr>
            <a:spLocks noGrp="1"/>
          </p:cNvSpPr>
          <p:nvPr>
            <p:ph idx="1"/>
          </p:nvPr>
        </p:nvSpPr>
        <p:spPr/>
        <p:txBody>
          <a:bodyPr/>
          <a:lstStyle/>
          <a:p>
            <a:endParaRPr lang="pl-PL"/>
          </a:p>
        </p:txBody>
      </p:sp>
      <p:sp>
        <p:nvSpPr>
          <p:cNvPr id="3" name="Symbol zastępczy numeru slajdu 2">
            <a:extLst>
              <a:ext uri="{FF2B5EF4-FFF2-40B4-BE49-F238E27FC236}">
                <a16:creationId xmlns:a16="http://schemas.microsoft.com/office/drawing/2014/main" id="{93C806DB-7FE0-459B-B5E1-8B3A4CA24F0D}"/>
              </a:ext>
            </a:extLst>
          </p:cNvPr>
          <p:cNvSpPr>
            <a:spLocks noGrp="1"/>
          </p:cNvSpPr>
          <p:nvPr>
            <p:ph type="sldNum" sz="quarter" idx="12"/>
          </p:nvPr>
        </p:nvSpPr>
        <p:spPr/>
        <p:txBody>
          <a:bodyPr/>
          <a:lstStyle/>
          <a:p>
            <a:fld id="{254C963F-D690-449C-B336-8B464EE7B8DB}" type="slidenum">
              <a:rPr lang="pl-PL" smtClean="0"/>
              <a:t>2</a:t>
            </a:fld>
            <a:endParaRPr lang="pl-PL" dirty="0"/>
          </a:p>
        </p:txBody>
      </p:sp>
      <p:sp>
        <p:nvSpPr>
          <p:cNvPr id="4" name="Tytuł 3">
            <a:extLst>
              <a:ext uri="{FF2B5EF4-FFF2-40B4-BE49-F238E27FC236}">
                <a16:creationId xmlns:a16="http://schemas.microsoft.com/office/drawing/2014/main" id="{D6C3E4F8-3B0B-4C84-ADD9-532987C91EB1}"/>
              </a:ext>
            </a:extLst>
          </p:cNvPr>
          <p:cNvSpPr>
            <a:spLocks noGrp="1"/>
          </p:cNvSpPr>
          <p:nvPr>
            <p:ph type="title"/>
          </p:nvPr>
        </p:nvSpPr>
        <p:spPr/>
        <p:txBody>
          <a:bodyPr/>
          <a:lstStyle/>
          <a:p>
            <a:r>
              <a:rPr lang="pl-PL" dirty="0"/>
              <a:t>Agenda</a:t>
            </a:r>
          </a:p>
        </p:txBody>
      </p:sp>
    </p:spTree>
    <p:extLst>
      <p:ext uri="{BB962C8B-B14F-4D97-AF65-F5344CB8AC3E}">
        <p14:creationId xmlns:p14="http://schemas.microsoft.com/office/powerpoint/2010/main" val="2594713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EAEAD569-7F47-454B-A902-D52817597230}"/>
              </a:ext>
            </a:extLst>
          </p:cNvPr>
          <p:cNvSpPr>
            <a:spLocks noGrp="1"/>
          </p:cNvSpPr>
          <p:nvPr>
            <p:ph idx="1"/>
          </p:nvPr>
        </p:nvSpPr>
        <p:spPr/>
        <p:txBody>
          <a:bodyPr>
            <a:normAutofit/>
          </a:bodyPr>
          <a:lstStyle/>
          <a:p>
            <a:r>
              <a:rPr lang="pl-PL" sz="2400" b="0" dirty="0" err="1">
                <a:latin typeface="Courier New" panose="02070309020205020404" pitchFamily="49" charset="0"/>
                <a:cs typeface="Courier New" panose="02070309020205020404" pitchFamily="49" charset="0"/>
              </a:rPr>
              <a:t>self.addEventListener</a:t>
            </a:r>
            <a:r>
              <a:rPr lang="pl-PL" sz="2400" b="0" dirty="0">
                <a:latin typeface="Courier New" panose="02070309020205020404" pitchFamily="49" charset="0"/>
                <a:cs typeface="Courier New" panose="02070309020205020404" pitchFamily="49" charset="0"/>
              </a:rPr>
              <a:t>('</a:t>
            </a:r>
            <a:r>
              <a:rPr lang="pl-PL" sz="2400" b="0" dirty="0" err="1">
                <a:latin typeface="Courier New" panose="02070309020205020404" pitchFamily="49" charset="0"/>
                <a:cs typeface="Courier New" panose="02070309020205020404" pitchFamily="49" charset="0"/>
              </a:rPr>
              <a:t>fetch</a:t>
            </a:r>
            <a:r>
              <a:rPr lang="pl-PL" sz="2400" b="0" dirty="0">
                <a:latin typeface="Courier New" panose="02070309020205020404" pitchFamily="49" charset="0"/>
                <a:cs typeface="Courier New" panose="02070309020205020404" pitchFamily="49" charset="0"/>
              </a:rPr>
              <a:t>', event =&gt; {</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a:t>
            </a:r>
            <a:r>
              <a:rPr lang="pl-PL" sz="2400" b="0" dirty="0" err="1">
                <a:latin typeface="Courier New" panose="02070309020205020404" pitchFamily="49" charset="0"/>
                <a:cs typeface="Courier New" panose="02070309020205020404" pitchFamily="49" charset="0"/>
              </a:rPr>
              <a:t>event.respondWith</a:t>
            </a:r>
            <a:r>
              <a:rPr lang="pl-PL" sz="2400" b="0" dirty="0">
                <a:latin typeface="Courier New" panose="02070309020205020404" pitchFamily="49" charset="0"/>
                <a:cs typeface="Courier New" panose="02070309020205020404" pitchFamily="49" charset="0"/>
              </a:rPr>
              <a:t>(</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a:t>
            </a:r>
            <a:r>
              <a:rPr lang="pl-PL" sz="2400" b="0" dirty="0" err="1">
                <a:latin typeface="Courier New" panose="02070309020205020404" pitchFamily="49" charset="0"/>
                <a:cs typeface="Courier New" panose="02070309020205020404" pitchFamily="49" charset="0"/>
              </a:rPr>
              <a:t>caches.match</a:t>
            </a:r>
            <a:r>
              <a:rPr lang="pl-PL" sz="2400" b="0" dirty="0">
                <a:latin typeface="Courier New" panose="02070309020205020404" pitchFamily="49" charset="0"/>
                <a:cs typeface="Courier New" panose="02070309020205020404" pitchFamily="49" charset="0"/>
              </a:rPr>
              <a:t>(</a:t>
            </a:r>
            <a:r>
              <a:rPr lang="pl-PL" sz="2400" b="0" dirty="0" err="1">
                <a:latin typeface="Courier New" panose="02070309020205020404" pitchFamily="49" charset="0"/>
                <a:cs typeface="Courier New" panose="02070309020205020404" pitchFamily="49" charset="0"/>
              </a:rPr>
              <a:t>event.request</a:t>
            </a:r>
            <a:r>
              <a:rPr lang="pl-PL" sz="2400" b="0" dirty="0">
                <a:latin typeface="Courier New" panose="02070309020205020404" pitchFamily="49" charset="0"/>
                <a:cs typeface="Courier New" panose="02070309020205020404" pitchFamily="49" charset="0"/>
              </a:rPr>
              <a:t>).</a:t>
            </a:r>
            <a:r>
              <a:rPr lang="pl-PL" sz="2400" b="0" dirty="0" err="1">
                <a:latin typeface="Courier New" panose="02070309020205020404" pitchFamily="49" charset="0"/>
                <a:cs typeface="Courier New" panose="02070309020205020404" pitchFamily="49" charset="0"/>
              </a:rPr>
              <a:t>then</a:t>
            </a:r>
            <a:r>
              <a:rPr lang="pl-PL" sz="2400" b="0" dirty="0">
                <a:latin typeface="Courier New" panose="02070309020205020404" pitchFamily="49" charset="0"/>
                <a:cs typeface="Courier New" panose="02070309020205020404" pitchFamily="49" charset="0"/>
              </a:rPr>
              <a:t>(</a:t>
            </a:r>
            <a:r>
              <a:rPr lang="pl-PL" sz="2400" b="0" dirty="0" err="1">
                <a:latin typeface="Courier New" panose="02070309020205020404" pitchFamily="49" charset="0"/>
                <a:cs typeface="Courier New" panose="02070309020205020404" pitchFamily="49" charset="0"/>
              </a:rPr>
              <a:t>response</a:t>
            </a:r>
            <a:r>
              <a:rPr lang="pl-PL" sz="2400" b="0" dirty="0">
                <a:latin typeface="Courier New" panose="02070309020205020404" pitchFamily="49" charset="0"/>
                <a:cs typeface="Courier New" panose="02070309020205020404" pitchFamily="49" charset="0"/>
              </a:rPr>
              <a:t> =&gt; {</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if (</a:t>
            </a:r>
            <a:r>
              <a:rPr lang="pl-PL" sz="2400" b="0" dirty="0" err="1">
                <a:latin typeface="Courier New" panose="02070309020205020404" pitchFamily="49" charset="0"/>
                <a:cs typeface="Courier New" panose="02070309020205020404" pitchFamily="49" charset="0"/>
              </a:rPr>
              <a:t>response</a:t>
            </a:r>
            <a:r>
              <a:rPr lang="pl-PL" sz="2400" b="0" dirty="0">
                <a:latin typeface="Courier New" panose="02070309020205020404" pitchFamily="49" charset="0"/>
                <a:cs typeface="Courier New" panose="02070309020205020404" pitchFamily="49" charset="0"/>
              </a:rPr>
              <a:t>) {</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//we </a:t>
            </a:r>
            <a:r>
              <a:rPr lang="pl-PL" sz="2400" b="0" dirty="0" err="1">
                <a:latin typeface="Courier New" panose="02070309020205020404" pitchFamily="49" charset="0"/>
                <a:cs typeface="Courier New" panose="02070309020205020404" pitchFamily="49" charset="0"/>
              </a:rPr>
              <a:t>found</a:t>
            </a:r>
            <a:r>
              <a:rPr lang="pl-PL" sz="2400" b="0" dirty="0">
                <a:latin typeface="Courier New" panose="02070309020205020404" pitchFamily="49" charset="0"/>
                <a:cs typeface="Courier New" panose="02070309020205020404" pitchFamily="49" charset="0"/>
              </a:rPr>
              <a:t> </a:t>
            </a:r>
            <a:r>
              <a:rPr lang="pl-PL" sz="2400" b="0" dirty="0" err="1">
                <a:latin typeface="Courier New" panose="02070309020205020404" pitchFamily="49" charset="0"/>
                <a:cs typeface="Courier New" panose="02070309020205020404" pitchFamily="49" charset="0"/>
              </a:rPr>
              <a:t>an</a:t>
            </a:r>
            <a:r>
              <a:rPr lang="pl-PL" sz="2400" b="0" dirty="0">
                <a:latin typeface="Courier New" panose="02070309020205020404" pitchFamily="49" charset="0"/>
                <a:cs typeface="Courier New" panose="02070309020205020404" pitchFamily="49" charset="0"/>
              </a:rPr>
              <a:t> </a:t>
            </a:r>
            <a:r>
              <a:rPr lang="pl-PL" sz="2400" b="0" dirty="0" err="1">
                <a:latin typeface="Courier New" panose="02070309020205020404" pitchFamily="49" charset="0"/>
                <a:cs typeface="Courier New" panose="02070309020205020404" pitchFamily="49" charset="0"/>
              </a:rPr>
              <a:t>entry</a:t>
            </a:r>
            <a:r>
              <a:rPr lang="pl-PL" sz="2400" b="0" dirty="0">
                <a:latin typeface="Courier New" panose="02070309020205020404" pitchFamily="49" charset="0"/>
                <a:cs typeface="Courier New" panose="02070309020205020404" pitchFamily="49" charset="0"/>
              </a:rPr>
              <a:t> in the cache!</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return </a:t>
            </a:r>
            <a:r>
              <a:rPr lang="pl-PL" sz="2400" b="0" dirty="0" err="1">
                <a:latin typeface="Courier New" panose="02070309020205020404" pitchFamily="49" charset="0"/>
                <a:cs typeface="Courier New" panose="02070309020205020404" pitchFamily="49" charset="0"/>
              </a:rPr>
              <a:t>response</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return </a:t>
            </a:r>
            <a:r>
              <a:rPr lang="pl-PL" sz="2400" b="0" dirty="0" err="1">
                <a:latin typeface="Courier New" panose="02070309020205020404" pitchFamily="49" charset="0"/>
                <a:cs typeface="Courier New" panose="02070309020205020404" pitchFamily="49" charset="0"/>
              </a:rPr>
              <a:t>fetch</a:t>
            </a:r>
            <a:r>
              <a:rPr lang="pl-PL" sz="2400" b="0" dirty="0">
                <a:latin typeface="Courier New" panose="02070309020205020404" pitchFamily="49" charset="0"/>
                <a:cs typeface="Courier New" panose="02070309020205020404" pitchFamily="49" charset="0"/>
              </a:rPr>
              <a:t>(</a:t>
            </a:r>
            <a:r>
              <a:rPr lang="pl-PL" sz="2400" b="0" dirty="0" err="1">
                <a:latin typeface="Courier New" panose="02070309020205020404" pitchFamily="49" charset="0"/>
                <a:cs typeface="Courier New" panose="02070309020205020404" pitchFamily="49" charset="0"/>
              </a:rPr>
              <a:t>event.request</a:t>
            </a:r>
            <a:r>
              <a:rPr lang="pl-PL" sz="2400" b="0" dirty="0">
                <a:latin typeface="Courier New" panose="02070309020205020404" pitchFamily="49" charset="0"/>
                <a:cs typeface="Courier New" panose="02070309020205020404" pitchFamily="49" charset="0"/>
              </a:rPr>
              <a:t>)</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a:t>
            </a:r>
          </a:p>
        </p:txBody>
      </p:sp>
      <p:sp>
        <p:nvSpPr>
          <p:cNvPr id="3" name="Symbol zastępczy numeru slajdu 2">
            <a:extLst>
              <a:ext uri="{FF2B5EF4-FFF2-40B4-BE49-F238E27FC236}">
                <a16:creationId xmlns:a16="http://schemas.microsoft.com/office/drawing/2014/main" id="{12EA9943-7848-42EA-85D1-DF0B672B6E26}"/>
              </a:ext>
            </a:extLst>
          </p:cNvPr>
          <p:cNvSpPr>
            <a:spLocks noGrp="1"/>
          </p:cNvSpPr>
          <p:nvPr>
            <p:ph type="sldNum" sz="quarter" idx="12"/>
          </p:nvPr>
        </p:nvSpPr>
        <p:spPr/>
        <p:txBody>
          <a:bodyPr/>
          <a:lstStyle/>
          <a:p>
            <a:fld id="{254C963F-D690-449C-B336-8B464EE7B8DB}" type="slidenum">
              <a:rPr lang="pl-PL" smtClean="0"/>
              <a:t>20</a:t>
            </a:fld>
            <a:endParaRPr lang="pl-PL" dirty="0"/>
          </a:p>
        </p:txBody>
      </p:sp>
      <p:sp>
        <p:nvSpPr>
          <p:cNvPr id="4" name="Tytuł 3">
            <a:extLst>
              <a:ext uri="{FF2B5EF4-FFF2-40B4-BE49-F238E27FC236}">
                <a16:creationId xmlns:a16="http://schemas.microsoft.com/office/drawing/2014/main" id="{7895AE96-ADE9-4AAC-A346-79A29EBA2EAB}"/>
              </a:ext>
            </a:extLst>
          </p:cNvPr>
          <p:cNvSpPr>
            <a:spLocks noGrp="1"/>
          </p:cNvSpPr>
          <p:nvPr>
            <p:ph type="title"/>
          </p:nvPr>
        </p:nvSpPr>
        <p:spPr/>
        <p:txBody>
          <a:bodyPr/>
          <a:lstStyle/>
          <a:p>
            <a:r>
              <a:rPr lang="pl-PL" dirty="0" err="1"/>
              <a:t>Fetching</a:t>
            </a:r>
            <a:r>
              <a:rPr lang="pl-PL" dirty="0"/>
              <a:t> a </a:t>
            </a:r>
            <a:r>
              <a:rPr lang="pl-PL" dirty="0" err="1"/>
              <a:t>cached</a:t>
            </a:r>
            <a:r>
              <a:rPr lang="pl-PL" dirty="0"/>
              <a:t> </a:t>
            </a:r>
            <a:r>
              <a:rPr lang="pl-PL" dirty="0" err="1"/>
              <a:t>resource</a:t>
            </a:r>
            <a:endParaRPr lang="pl-PL" dirty="0"/>
          </a:p>
        </p:txBody>
      </p:sp>
    </p:spTree>
    <p:extLst>
      <p:ext uri="{BB962C8B-B14F-4D97-AF65-F5344CB8AC3E}">
        <p14:creationId xmlns:p14="http://schemas.microsoft.com/office/powerpoint/2010/main" val="3532033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zawartości 3">
            <a:extLst>
              <a:ext uri="{FF2B5EF4-FFF2-40B4-BE49-F238E27FC236}">
                <a16:creationId xmlns:a16="http://schemas.microsoft.com/office/drawing/2014/main" id="{BF6EBC58-7E78-4ACD-B26A-2603B63CC8AD}"/>
              </a:ext>
            </a:extLst>
          </p:cNvPr>
          <p:cNvSpPr>
            <a:spLocks noGrp="1"/>
          </p:cNvSpPr>
          <p:nvPr>
            <p:ph idx="1"/>
          </p:nvPr>
        </p:nvSpPr>
        <p:spPr/>
        <p:txBody>
          <a:bodyPr anchor="ctr"/>
          <a:lstStyle/>
          <a:p>
            <a:pPr algn="ctr"/>
            <a:r>
              <a:rPr lang="pl-PL" dirty="0">
                <a:hlinkClick r:id="rId2"/>
              </a:rPr>
              <a:t>https://youtu.be/jVfXiv03y5c</a:t>
            </a:r>
            <a:r>
              <a:rPr lang="pl-PL" dirty="0"/>
              <a:t> </a:t>
            </a:r>
          </a:p>
        </p:txBody>
      </p:sp>
      <p:sp>
        <p:nvSpPr>
          <p:cNvPr id="3" name="Symbol zastępczy numeru slajdu 2">
            <a:extLst>
              <a:ext uri="{FF2B5EF4-FFF2-40B4-BE49-F238E27FC236}">
                <a16:creationId xmlns:a16="http://schemas.microsoft.com/office/drawing/2014/main" id="{480A3332-B952-48CE-A4DA-475D4258AB9B}"/>
              </a:ext>
            </a:extLst>
          </p:cNvPr>
          <p:cNvSpPr>
            <a:spLocks noGrp="1"/>
          </p:cNvSpPr>
          <p:nvPr>
            <p:ph type="sldNum" sz="quarter" idx="12"/>
          </p:nvPr>
        </p:nvSpPr>
        <p:spPr/>
        <p:txBody>
          <a:bodyPr/>
          <a:lstStyle/>
          <a:p>
            <a:fld id="{254C963F-D690-449C-B336-8B464EE7B8DB}" type="slidenum">
              <a:rPr lang="pl-PL" smtClean="0"/>
              <a:t>21</a:t>
            </a:fld>
            <a:endParaRPr lang="pl-PL" dirty="0"/>
          </a:p>
        </p:txBody>
      </p:sp>
      <p:sp>
        <p:nvSpPr>
          <p:cNvPr id="2" name="Tytuł 1">
            <a:extLst>
              <a:ext uri="{FF2B5EF4-FFF2-40B4-BE49-F238E27FC236}">
                <a16:creationId xmlns:a16="http://schemas.microsoft.com/office/drawing/2014/main" id="{75C3437D-A976-4B72-82DD-C8EA30586B01}"/>
              </a:ext>
            </a:extLst>
          </p:cNvPr>
          <p:cNvSpPr>
            <a:spLocks noGrp="1"/>
          </p:cNvSpPr>
          <p:nvPr>
            <p:ph type="title"/>
          </p:nvPr>
        </p:nvSpPr>
        <p:spPr/>
        <p:txBody>
          <a:bodyPr/>
          <a:lstStyle/>
          <a:p>
            <a:r>
              <a:rPr lang="pl-PL" dirty="0" err="1"/>
              <a:t>Introduction</a:t>
            </a:r>
            <a:r>
              <a:rPr lang="pl-PL" dirty="0"/>
              <a:t> to Service </a:t>
            </a:r>
            <a:r>
              <a:rPr lang="pl-PL" dirty="0" err="1"/>
              <a:t>Workers</a:t>
            </a:r>
            <a:r>
              <a:rPr lang="pl-PL" dirty="0"/>
              <a:t> </a:t>
            </a:r>
          </a:p>
        </p:txBody>
      </p:sp>
      <p:pic>
        <p:nvPicPr>
          <p:cNvPr id="5" name="Grafika 4" descr="Prezentacja z multimediami">
            <a:extLst>
              <a:ext uri="{FF2B5EF4-FFF2-40B4-BE49-F238E27FC236}">
                <a16:creationId xmlns:a16="http://schemas.microsoft.com/office/drawing/2014/main" id="{DC60F4F5-5A02-43E7-9F4A-8A4CA64AE3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2146136"/>
            <a:ext cx="914400" cy="914400"/>
          </a:xfrm>
          <a:prstGeom prst="rect">
            <a:avLst/>
          </a:prstGeom>
        </p:spPr>
      </p:pic>
    </p:spTree>
    <p:extLst>
      <p:ext uri="{BB962C8B-B14F-4D97-AF65-F5344CB8AC3E}">
        <p14:creationId xmlns:p14="http://schemas.microsoft.com/office/powerpoint/2010/main" val="531938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zawartości 3">
            <a:extLst>
              <a:ext uri="{FF2B5EF4-FFF2-40B4-BE49-F238E27FC236}">
                <a16:creationId xmlns:a16="http://schemas.microsoft.com/office/drawing/2014/main" id="{B9ED252B-0B6B-42F2-821C-F0C83C433E6D}"/>
              </a:ext>
            </a:extLst>
          </p:cNvPr>
          <p:cNvSpPr>
            <a:spLocks noGrp="1"/>
          </p:cNvSpPr>
          <p:nvPr>
            <p:ph idx="1"/>
          </p:nvPr>
        </p:nvSpPr>
        <p:spPr/>
        <p:txBody>
          <a:bodyPr anchor="ctr"/>
          <a:lstStyle/>
          <a:p>
            <a:pPr algn="ctr"/>
            <a:r>
              <a:rPr lang="pl-PL" dirty="0">
                <a:hlinkClick r:id="rId2"/>
              </a:rPr>
              <a:t>https://www.freecodecamp.org/news/build-a-pwa-from-scratch-with-html-css-and-javascript/</a:t>
            </a:r>
            <a:endParaRPr lang="pl-PL" dirty="0"/>
          </a:p>
        </p:txBody>
      </p:sp>
      <p:sp>
        <p:nvSpPr>
          <p:cNvPr id="3" name="Symbol zastępczy numeru slajdu 2">
            <a:extLst>
              <a:ext uri="{FF2B5EF4-FFF2-40B4-BE49-F238E27FC236}">
                <a16:creationId xmlns:a16="http://schemas.microsoft.com/office/drawing/2014/main" id="{52E5E5D0-B1FB-411B-9742-14167C612879}"/>
              </a:ext>
            </a:extLst>
          </p:cNvPr>
          <p:cNvSpPr>
            <a:spLocks noGrp="1"/>
          </p:cNvSpPr>
          <p:nvPr>
            <p:ph type="sldNum" sz="quarter" idx="12"/>
          </p:nvPr>
        </p:nvSpPr>
        <p:spPr/>
        <p:txBody>
          <a:bodyPr/>
          <a:lstStyle/>
          <a:p>
            <a:fld id="{254C963F-D690-449C-B336-8B464EE7B8DB}" type="slidenum">
              <a:rPr lang="pl-PL" smtClean="0"/>
              <a:t>22</a:t>
            </a:fld>
            <a:endParaRPr lang="pl-PL" dirty="0"/>
          </a:p>
        </p:txBody>
      </p:sp>
      <p:sp>
        <p:nvSpPr>
          <p:cNvPr id="2" name="Tytuł 1">
            <a:extLst>
              <a:ext uri="{FF2B5EF4-FFF2-40B4-BE49-F238E27FC236}">
                <a16:creationId xmlns:a16="http://schemas.microsoft.com/office/drawing/2014/main" id="{7657E52B-2AB0-451C-BDBF-C4BF3211049F}"/>
              </a:ext>
            </a:extLst>
          </p:cNvPr>
          <p:cNvSpPr>
            <a:spLocks noGrp="1"/>
          </p:cNvSpPr>
          <p:nvPr>
            <p:ph type="title"/>
          </p:nvPr>
        </p:nvSpPr>
        <p:spPr/>
        <p:txBody>
          <a:bodyPr/>
          <a:lstStyle/>
          <a:p>
            <a:r>
              <a:rPr lang="pl-PL" dirty="0"/>
              <a:t>PWA From </a:t>
            </a:r>
            <a:r>
              <a:rPr lang="pl-PL" dirty="0" err="1"/>
              <a:t>Scratch</a:t>
            </a:r>
            <a:endParaRPr lang="pl-PL" dirty="0"/>
          </a:p>
        </p:txBody>
      </p:sp>
    </p:spTree>
    <p:extLst>
      <p:ext uri="{BB962C8B-B14F-4D97-AF65-F5344CB8AC3E}">
        <p14:creationId xmlns:p14="http://schemas.microsoft.com/office/powerpoint/2010/main" val="2449119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E80235E3-EC7F-41F1-BB92-BE419FD63D43}"/>
              </a:ext>
            </a:extLst>
          </p:cNvPr>
          <p:cNvSpPr>
            <a:spLocks noGrp="1"/>
          </p:cNvSpPr>
          <p:nvPr>
            <p:ph idx="1"/>
          </p:nvPr>
        </p:nvSpPr>
        <p:spPr/>
        <p:txBody>
          <a:bodyPr anchor="ctr"/>
          <a:lstStyle/>
          <a:p>
            <a:pPr algn="ctr"/>
            <a:r>
              <a:rPr lang="pl-PL" dirty="0">
                <a:hlinkClick r:id="rId2"/>
              </a:rPr>
              <a:t>https://www.pwabuilder.com/</a:t>
            </a:r>
            <a:r>
              <a:rPr lang="pl-PL" dirty="0"/>
              <a:t> </a:t>
            </a:r>
          </a:p>
        </p:txBody>
      </p:sp>
      <p:sp>
        <p:nvSpPr>
          <p:cNvPr id="3" name="Symbol zastępczy numeru slajdu 2">
            <a:extLst>
              <a:ext uri="{FF2B5EF4-FFF2-40B4-BE49-F238E27FC236}">
                <a16:creationId xmlns:a16="http://schemas.microsoft.com/office/drawing/2014/main" id="{CF39D339-23E0-4A81-B56D-C2C2D2578619}"/>
              </a:ext>
            </a:extLst>
          </p:cNvPr>
          <p:cNvSpPr>
            <a:spLocks noGrp="1"/>
          </p:cNvSpPr>
          <p:nvPr>
            <p:ph type="sldNum" sz="quarter" idx="12"/>
          </p:nvPr>
        </p:nvSpPr>
        <p:spPr/>
        <p:txBody>
          <a:bodyPr/>
          <a:lstStyle/>
          <a:p>
            <a:fld id="{254C963F-D690-449C-B336-8B464EE7B8DB}" type="slidenum">
              <a:rPr lang="pl-PL" smtClean="0"/>
              <a:t>23</a:t>
            </a:fld>
            <a:endParaRPr lang="pl-PL" dirty="0"/>
          </a:p>
        </p:txBody>
      </p:sp>
      <p:sp>
        <p:nvSpPr>
          <p:cNvPr id="4" name="Tytuł 3">
            <a:extLst>
              <a:ext uri="{FF2B5EF4-FFF2-40B4-BE49-F238E27FC236}">
                <a16:creationId xmlns:a16="http://schemas.microsoft.com/office/drawing/2014/main" id="{14FFD30D-8C41-4E1C-A02C-1E209DC21AB6}"/>
              </a:ext>
            </a:extLst>
          </p:cNvPr>
          <p:cNvSpPr>
            <a:spLocks noGrp="1"/>
          </p:cNvSpPr>
          <p:nvPr>
            <p:ph type="title"/>
          </p:nvPr>
        </p:nvSpPr>
        <p:spPr/>
        <p:txBody>
          <a:bodyPr/>
          <a:lstStyle/>
          <a:p>
            <a:r>
              <a:rPr lang="pl-PL" dirty="0"/>
              <a:t>PWA Builder</a:t>
            </a:r>
          </a:p>
        </p:txBody>
      </p:sp>
    </p:spTree>
    <p:extLst>
      <p:ext uri="{BB962C8B-B14F-4D97-AF65-F5344CB8AC3E}">
        <p14:creationId xmlns:p14="http://schemas.microsoft.com/office/powerpoint/2010/main" val="427724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ADD95797-E2F1-44F4-AA64-20D4F1C0E5C3}"/>
              </a:ext>
            </a:extLst>
          </p:cNvPr>
          <p:cNvSpPr>
            <a:spLocks noGrp="1"/>
          </p:cNvSpPr>
          <p:nvPr>
            <p:ph type="title"/>
          </p:nvPr>
        </p:nvSpPr>
        <p:spPr/>
        <p:txBody>
          <a:bodyPr/>
          <a:lstStyle/>
          <a:p>
            <a:r>
              <a:rPr lang="pl-PL" dirty="0"/>
              <a:t>Progressive Web Application</a:t>
            </a:r>
          </a:p>
        </p:txBody>
      </p:sp>
      <p:sp>
        <p:nvSpPr>
          <p:cNvPr id="2" name="Symbol zastępczy zawartości 1">
            <a:extLst>
              <a:ext uri="{FF2B5EF4-FFF2-40B4-BE49-F238E27FC236}">
                <a16:creationId xmlns:a16="http://schemas.microsoft.com/office/drawing/2014/main" id="{FFE83D18-2DCA-45BC-8A1A-0B55F20F3DF6}"/>
              </a:ext>
            </a:extLst>
          </p:cNvPr>
          <p:cNvSpPr>
            <a:spLocks noGrp="1"/>
          </p:cNvSpPr>
          <p:nvPr>
            <p:ph sz="half" idx="1"/>
          </p:nvPr>
        </p:nvSpPr>
        <p:spPr/>
        <p:txBody>
          <a:bodyPr/>
          <a:lstStyle/>
          <a:p>
            <a:r>
              <a:rPr lang="pl-PL" dirty="0" err="1"/>
              <a:t>Type</a:t>
            </a:r>
            <a:r>
              <a:rPr lang="pl-PL" dirty="0"/>
              <a:t> of Application</a:t>
            </a:r>
          </a:p>
          <a:p>
            <a:r>
              <a:rPr lang="pl-PL" dirty="0" err="1"/>
              <a:t>Delivered</a:t>
            </a:r>
            <a:r>
              <a:rPr lang="pl-PL" dirty="0"/>
              <a:t> Through the Web</a:t>
            </a:r>
          </a:p>
          <a:p>
            <a:r>
              <a:rPr lang="pl-PL" dirty="0"/>
              <a:t>Using Web Technologies</a:t>
            </a:r>
          </a:p>
          <a:p>
            <a:r>
              <a:rPr lang="pl-PL" dirty="0" err="1"/>
              <a:t>Working</a:t>
            </a:r>
            <a:r>
              <a:rPr lang="pl-PL" dirty="0"/>
              <a:t> on </a:t>
            </a:r>
            <a:r>
              <a:rPr lang="pl-PL" dirty="0" err="1"/>
              <a:t>Any</a:t>
            </a:r>
            <a:r>
              <a:rPr lang="pl-PL" dirty="0"/>
              <a:t> Platform</a:t>
            </a:r>
          </a:p>
          <a:p>
            <a:endParaRPr lang="pl-PL" dirty="0"/>
          </a:p>
        </p:txBody>
      </p:sp>
      <p:sp>
        <p:nvSpPr>
          <p:cNvPr id="5" name="Symbol zastępczy zawartości 4">
            <a:extLst>
              <a:ext uri="{FF2B5EF4-FFF2-40B4-BE49-F238E27FC236}">
                <a16:creationId xmlns:a16="http://schemas.microsoft.com/office/drawing/2014/main" id="{D2D92C50-AC06-4A9B-A25A-1472755963F4}"/>
              </a:ext>
            </a:extLst>
          </p:cNvPr>
          <p:cNvSpPr>
            <a:spLocks noGrp="1"/>
          </p:cNvSpPr>
          <p:nvPr>
            <p:ph sz="half" idx="2"/>
          </p:nvPr>
        </p:nvSpPr>
        <p:spPr/>
        <p:txBody>
          <a:bodyPr/>
          <a:lstStyle/>
          <a:p>
            <a:r>
              <a:rPr lang="pl-PL" dirty="0" err="1"/>
              <a:t>Supported</a:t>
            </a:r>
            <a:r>
              <a:rPr lang="pl-PL" dirty="0"/>
              <a:t> by Google</a:t>
            </a:r>
          </a:p>
          <a:p>
            <a:r>
              <a:rPr lang="pl-PL" dirty="0" err="1"/>
              <a:t>Supported</a:t>
            </a:r>
            <a:r>
              <a:rPr lang="pl-PL" dirty="0"/>
              <a:t> by Microsoft</a:t>
            </a:r>
          </a:p>
          <a:p>
            <a:r>
              <a:rPr lang="pl-PL" dirty="0" err="1"/>
              <a:t>Supported</a:t>
            </a:r>
            <a:r>
              <a:rPr lang="pl-PL" dirty="0"/>
              <a:t> by Mobile </a:t>
            </a:r>
            <a:r>
              <a:rPr lang="pl-PL" dirty="0" err="1"/>
              <a:t>Browsers</a:t>
            </a:r>
            <a:endParaRPr lang="pl-PL" dirty="0"/>
          </a:p>
          <a:p>
            <a:r>
              <a:rPr lang="pl-PL" dirty="0" err="1"/>
              <a:t>Available</a:t>
            </a:r>
            <a:r>
              <a:rPr lang="pl-PL" dirty="0"/>
              <a:t> in Google Play </a:t>
            </a:r>
            <a:r>
              <a:rPr lang="pl-PL" dirty="0" err="1"/>
              <a:t>Store</a:t>
            </a:r>
            <a:endParaRPr lang="pl-PL" dirty="0"/>
          </a:p>
          <a:p>
            <a:r>
              <a:rPr lang="pl-PL" dirty="0" err="1"/>
              <a:t>Available</a:t>
            </a:r>
            <a:r>
              <a:rPr lang="pl-PL" dirty="0"/>
              <a:t> in Microsoft </a:t>
            </a:r>
            <a:r>
              <a:rPr lang="pl-PL" dirty="0" err="1"/>
              <a:t>Store</a:t>
            </a:r>
            <a:endParaRPr lang="pl-PL" dirty="0"/>
          </a:p>
        </p:txBody>
      </p:sp>
      <p:sp>
        <p:nvSpPr>
          <p:cNvPr id="3" name="Symbol zastępczy numeru slajdu 2">
            <a:extLst>
              <a:ext uri="{FF2B5EF4-FFF2-40B4-BE49-F238E27FC236}">
                <a16:creationId xmlns:a16="http://schemas.microsoft.com/office/drawing/2014/main" id="{1629EBB8-064F-41A6-A8C1-9F9F81CB4D83}"/>
              </a:ext>
            </a:extLst>
          </p:cNvPr>
          <p:cNvSpPr>
            <a:spLocks noGrp="1"/>
          </p:cNvSpPr>
          <p:nvPr>
            <p:ph type="sldNum" sz="quarter" idx="12"/>
          </p:nvPr>
        </p:nvSpPr>
        <p:spPr/>
        <p:txBody>
          <a:bodyPr/>
          <a:lstStyle/>
          <a:p>
            <a:fld id="{254C963F-D690-449C-B336-8B464EE7B8DB}" type="slidenum">
              <a:rPr lang="pl-PL" smtClean="0"/>
              <a:t>3</a:t>
            </a:fld>
            <a:endParaRPr lang="pl-PL" dirty="0"/>
          </a:p>
        </p:txBody>
      </p:sp>
    </p:spTree>
    <p:extLst>
      <p:ext uri="{BB962C8B-B14F-4D97-AF65-F5344CB8AC3E}">
        <p14:creationId xmlns:p14="http://schemas.microsoft.com/office/powerpoint/2010/main" val="3267806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B3F4FF3-B1E7-4385-A518-616487CE2F07}"/>
              </a:ext>
            </a:extLst>
          </p:cNvPr>
          <p:cNvSpPr>
            <a:spLocks noGrp="1"/>
          </p:cNvSpPr>
          <p:nvPr>
            <p:ph type="title"/>
          </p:nvPr>
        </p:nvSpPr>
        <p:spPr/>
        <p:txBody>
          <a:bodyPr/>
          <a:lstStyle/>
          <a:p>
            <a:r>
              <a:rPr lang="pl-PL" dirty="0"/>
              <a:t>PWA </a:t>
            </a:r>
            <a:r>
              <a:rPr lang="pl-PL" dirty="0" err="1"/>
              <a:t>Characteristics</a:t>
            </a:r>
            <a:endParaRPr lang="pl-PL" dirty="0"/>
          </a:p>
        </p:txBody>
      </p:sp>
      <p:sp>
        <p:nvSpPr>
          <p:cNvPr id="8" name="Symbol zastępczy zawartości 7">
            <a:extLst>
              <a:ext uri="{FF2B5EF4-FFF2-40B4-BE49-F238E27FC236}">
                <a16:creationId xmlns:a16="http://schemas.microsoft.com/office/drawing/2014/main" id="{0F06CB8F-8E99-4D77-83E7-13E21F4A5B8B}"/>
              </a:ext>
            </a:extLst>
          </p:cNvPr>
          <p:cNvSpPr>
            <a:spLocks noGrp="1"/>
          </p:cNvSpPr>
          <p:nvPr>
            <p:ph sz="half" idx="1"/>
          </p:nvPr>
        </p:nvSpPr>
        <p:spPr/>
        <p:txBody>
          <a:bodyPr/>
          <a:lstStyle/>
          <a:p>
            <a:r>
              <a:rPr lang="pl-PL" dirty="0"/>
              <a:t>Progressive</a:t>
            </a:r>
          </a:p>
          <a:p>
            <a:r>
              <a:rPr lang="pl-PL" dirty="0" err="1"/>
              <a:t>Discoverable</a:t>
            </a:r>
            <a:endParaRPr lang="pl-PL" dirty="0"/>
          </a:p>
          <a:p>
            <a:r>
              <a:rPr lang="pl-PL" dirty="0" err="1"/>
              <a:t>App-Like</a:t>
            </a:r>
            <a:endParaRPr lang="pl-PL" dirty="0"/>
          </a:p>
        </p:txBody>
      </p:sp>
      <p:sp>
        <p:nvSpPr>
          <p:cNvPr id="9" name="Symbol zastępczy zawartości 8">
            <a:extLst>
              <a:ext uri="{FF2B5EF4-FFF2-40B4-BE49-F238E27FC236}">
                <a16:creationId xmlns:a16="http://schemas.microsoft.com/office/drawing/2014/main" id="{B535552E-486E-4E51-AC30-916959AE9C77}"/>
              </a:ext>
            </a:extLst>
          </p:cNvPr>
          <p:cNvSpPr>
            <a:spLocks noGrp="1"/>
          </p:cNvSpPr>
          <p:nvPr>
            <p:ph sz="half" idx="2"/>
          </p:nvPr>
        </p:nvSpPr>
        <p:spPr/>
        <p:txBody>
          <a:bodyPr/>
          <a:lstStyle/>
          <a:p>
            <a:r>
              <a:rPr lang="pl-PL" dirty="0" err="1"/>
              <a:t>Conectivity</a:t>
            </a:r>
            <a:r>
              <a:rPr lang="pl-PL" dirty="0"/>
              <a:t>-Independent</a:t>
            </a:r>
          </a:p>
          <a:p>
            <a:r>
              <a:rPr lang="pl-PL" dirty="0" err="1"/>
              <a:t>Installable</a:t>
            </a:r>
            <a:endParaRPr lang="pl-PL" dirty="0"/>
          </a:p>
          <a:p>
            <a:r>
              <a:rPr lang="pl-PL" dirty="0" err="1"/>
              <a:t>Fresh</a:t>
            </a:r>
            <a:endParaRPr lang="pl-PL" dirty="0"/>
          </a:p>
        </p:txBody>
      </p:sp>
      <p:sp>
        <p:nvSpPr>
          <p:cNvPr id="5" name="Symbol zastępczy numeru slajdu 4">
            <a:extLst>
              <a:ext uri="{FF2B5EF4-FFF2-40B4-BE49-F238E27FC236}">
                <a16:creationId xmlns:a16="http://schemas.microsoft.com/office/drawing/2014/main" id="{03F998CC-9208-4911-ACF7-5679C59E7DD2}"/>
              </a:ext>
            </a:extLst>
          </p:cNvPr>
          <p:cNvSpPr>
            <a:spLocks noGrp="1"/>
          </p:cNvSpPr>
          <p:nvPr>
            <p:ph type="sldNum" sz="quarter" idx="12"/>
          </p:nvPr>
        </p:nvSpPr>
        <p:spPr/>
        <p:txBody>
          <a:bodyPr/>
          <a:lstStyle/>
          <a:p>
            <a:fld id="{254C963F-D690-449C-B336-8B464EE7B8DB}" type="slidenum">
              <a:rPr lang="pl-PL" smtClean="0"/>
              <a:t>4</a:t>
            </a:fld>
            <a:endParaRPr lang="pl-PL" dirty="0"/>
          </a:p>
        </p:txBody>
      </p:sp>
    </p:spTree>
    <p:extLst>
      <p:ext uri="{BB962C8B-B14F-4D97-AF65-F5344CB8AC3E}">
        <p14:creationId xmlns:p14="http://schemas.microsoft.com/office/powerpoint/2010/main" val="144527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E9669B1A-D263-4C22-B799-067484CA03E4}"/>
              </a:ext>
            </a:extLst>
          </p:cNvPr>
          <p:cNvSpPr>
            <a:spLocks noGrp="1"/>
          </p:cNvSpPr>
          <p:nvPr>
            <p:ph idx="1"/>
          </p:nvPr>
        </p:nvSpPr>
        <p:spPr/>
        <p:txBody>
          <a:bodyPr anchor="ctr"/>
          <a:lstStyle/>
          <a:p>
            <a:pPr algn="ctr"/>
            <a:r>
              <a:rPr lang="pl-PL" dirty="0">
                <a:hlinkClick r:id="rId2"/>
              </a:rPr>
              <a:t>https://youtu.be/fuhAmUpEEHA</a:t>
            </a:r>
            <a:r>
              <a:rPr lang="pl-PL" dirty="0"/>
              <a:t> </a:t>
            </a:r>
          </a:p>
          <a:p>
            <a:endParaRPr lang="pl-PL" dirty="0"/>
          </a:p>
        </p:txBody>
      </p:sp>
      <p:sp>
        <p:nvSpPr>
          <p:cNvPr id="3" name="Symbol zastępczy numeru slajdu 2">
            <a:extLst>
              <a:ext uri="{FF2B5EF4-FFF2-40B4-BE49-F238E27FC236}">
                <a16:creationId xmlns:a16="http://schemas.microsoft.com/office/drawing/2014/main" id="{91BE6937-D800-48B7-9CB1-A18F8D2950BA}"/>
              </a:ext>
            </a:extLst>
          </p:cNvPr>
          <p:cNvSpPr>
            <a:spLocks noGrp="1"/>
          </p:cNvSpPr>
          <p:nvPr>
            <p:ph type="sldNum" sz="quarter" idx="12"/>
          </p:nvPr>
        </p:nvSpPr>
        <p:spPr/>
        <p:txBody>
          <a:bodyPr/>
          <a:lstStyle/>
          <a:p>
            <a:fld id="{254C963F-D690-449C-B336-8B464EE7B8DB}" type="slidenum">
              <a:rPr lang="pl-PL" smtClean="0"/>
              <a:t>5</a:t>
            </a:fld>
            <a:endParaRPr lang="pl-PL" dirty="0"/>
          </a:p>
        </p:txBody>
      </p:sp>
      <p:sp>
        <p:nvSpPr>
          <p:cNvPr id="4" name="Tytuł 3">
            <a:extLst>
              <a:ext uri="{FF2B5EF4-FFF2-40B4-BE49-F238E27FC236}">
                <a16:creationId xmlns:a16="http://schemas.microsoft.com/office/drawing/2014/main" id="{D36EFAD9-E96F-425E-BEDD-CAEFD2C65D40}"/>
              </a:ext>
            </a:extLst>
          </p:cNvPr>
          <p:cNvSpPr>
            <a:spLocks noGrp="1"/>
          </p:cNvSpPr>
          <p:nvPr>
            <p:ph type="title"/>
          </p:nvPr>
        </p:nvSpPr>
        <p:spPr/>
        <p:txBody>
          <a:bodyPr/>
          <a:lstStyle/>
          <a:p>
            <a:r>
              <a:rPr lang="pl-PL" dirty="0"/>
              <a:t>PWA </a:t>
            </a:r>
            <a:r>
              <a:rPr lang="pl-PL" dirty="0" err="1"/>
              <a:t>Introduction</a:t>
            </a:r>
            <a:endParaRPr lang="pl-PL" dirty="0"/>
          </a:p>
        </p:txBody>
      </p:sp>
      <p:pic>
        <p:nvPicPr>
          <p:cNvPr id="5" name="Grafika 4" descr="Prezentacja z multimediami">
            <a:extLst>
              <a:ext uri="{FF2B5EF4-FFF2-40B4-BE49-F238E27FC236}">
                <a16:creationId xmlns:a16="http://schemas.microsoft.com/office/drawing/2014/main" id="{AD9C0142-8138-4D09-B51B-79215FCD6C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2146136"/>
            <a:ext cx="914400" cy="914400"/>
          </a:xfrm>
          <a:prstGeom prst="rect">
            <a:avLst/>
          </a:prstGeom>
        </p:spPr>
      </p:pic>
    </p:spTree>
    <p:extLst>
      <p:ext uri="{BB962C8B-B14F-4D97-AF65-F5344CB8AC3E}">
        <p14:creationId xmlns:p14="http://schemas.microsoft.com/office/powerpoint/2010/main" val="2657601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21B6F2A0-DB36-4866-90F4-37A5DFC31467}"/>
              </a:ext>
            </a:extLst>
          </p:cNvPr>
          <p:cNvSpPr>
            <a:spLocks noGrp="1"/>
          </p:cNvSpPr>
          <p:nvPr>
            <p:ph idx="1"/>
          </p:nvPr>
        </p:nvSpPr>
        <p:spPr/>
        <p:txBody>
          <a:bodyPr anchor="ctr"/>
          <a:lstStyle/>
          <a:p>
            <a:pPr algn="ctr"/>
            <a:r>
              <a:rPr lang="pl-PL" dirty="0">
                <a:hlinkClick r:id="rId2"/>
              </a:rPr>
              <a:t>https://youtu.be/DfFlBWCQjzA</a:t>
            </a:r>
            <a:r>
              <a:rPr lang="pl-PL" dirty="0"/>
              <a:t> </a:t>
            </a:r>
          </a:p>
        </p:txBody>
      </p:sp>
      <p:sp>
        <p:nvSpPr>
          <p:cNvPr id="3" name="Symbol zastępczy numeru slajdu 2">
            <a:extLst>
              <a:ext uri="{FF2B5EF4-FFF2-40B4-BE49-F238E27FC236}">
                <a16:creationId xmlns:a16="http://schemas.microsoft.com/office/drawing/2014/main" id="{9602FCB4-73C9-48F5-AD11-1ECFD2591751}"/>
              </a:ext>
            </a:extLst>
          </p:cNvPr>
          <p:cNvSpPr>
            <a:spLocks noGrp="1"/>
          </p:cNvSpPr>
          <p:nvPr>
            <p:ph type="sldNum" sz="quarter" idx="12"/>
          </p:nvPr>
        </p:nvSpPr>
        <p:spPr/>
        <p:txBody>
          <a:bodyPr/>
          <a:lstStyle/>
          <a:p>
            <a:fld id="{254C963F-D690-449C-B336-8B464EE7B8DB}" type="slidenum">
              <a:rPr lang="pl-PL" smtClean="0"/>
              <a:t>6</a:t>
            </a:fld>
            <a:endParaRPr lang="pl-PL" dirty="0"/>
          </a:p>
        </p:txBody>
      </p:sp>
      <p:sp>
        <p:nvSpPr>
          <p:cNvPr id="4" name="Tytuł 3">
            <a:extLst>
              <a:ext uri="{FF2B5EF4-FFF2-40B4-BE49-F238E27FC236}">
                <a16:creationId xmlns:a16="http://schemas.microsoft.com/office/drawing/2014/main" id="{4A1366F5-9EF5-4D26-A7FE-27BCF5BB62D0}"/>
              </a:ext>
            </a:extLst>
          </p:cNvPr>
          <p:cNvSpPr>
            <a:spLocks noGrp="1"/>
          </p:cNvSpPr>
          <p:nvPr>
            <p:ph type="title"/>
          </p:nvPr>
        </p:nvSpPr>
        <p:spPr/>
        <p:txBody>
          <a:bodyPr/>
          <a:lstStyle/>
          <a:p>
            <a:r>
              <a:rPr lang="pl-PL" dirty="0"/>
              <a:t>PWA Training</a:t>
            </a:r>
          </a:p>
        </p:txBody>
      </p:sp>
      <p:pic>
        <p:nvPicPr>
          <p:cNvPr id="5" name="Grafika 4" descr="Prezentacja z multimediami">
            <a:extLst>
              <a:ext uri="{FF2B5EF4-FFF2-40B4-BE49-F238E27FC236}">
                <a16:creationId xmlns:a16="http://schemas.microsoft.com/office/drawing/2014/main" id="{7E4BB0B9-49DA-4178-9D8F-FD7A2B43F5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2230978"/>
            <a:ext cx="914400" cy="914400"/>
          </a:xfrm>
          <a:prstGeom prst="rect">
            <a:avLst/>
          </a:prstGeom>
        </p:spPr>
      </p:pic>
    </p:spTree>
    <p:extLst>
      <p:ext uri="{BB962C8B-B14F-4D97-AF65-F5344CB8AC3E}">
        <p14:creationId xmlns:p14="http://schemas.microsoft.com/office/powerpoint/2010/main" val="1477927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4E04E36A-C81C-495A-A8EF-4F06C229D7C7}"/>
              </a:ext>
            </a:extLst>
          </p:cNvPr>
          <p:cNvSpPr>
            <a:spLocks noGrp="1"/>
          </p:cNvSpPr>
          <p:nvPr>
            <p:ph idx="1"/>
          </p:nvPr>
        </p:nvSpPr>
        <p:spPr/>
        <p:txBody>
          <a:bodyPr/>
          <a:lstStyle/>
          <a:p>
            <a:endParaRPr lang="pl-PL" dirty="0"/>
          </a:p>
          <a:p>
            <a:endParaRPr lang="pl-PL" dirty="0"/>
          </a:p>
          <a:p>
            <a:pPr algn="ctr"/>
            <a:r>
              <a:rPr lang="pl-PL" dirty="0">
                <a:hlinkClick r:id="rId2"/>
              </a:rPr>
              <a:t>https://youtu.be/UVcPyiRLcgU</a:t>
            </a:r>
            <a:r>
              <a:rPr lang="pl-PL" dirty="0"/>
              <a:t> </a:t>
            </a:r>
          </a:p>
        </p:txBody>
      </p:sp>
      <p:sp>
        <p:nvSpPr>
          <p:cNvPr id="3" name="Symbol zastępczy numeru slajdu 2">
            <a:extLst>
              <a:ext uri="{FF2B5EF4-FFF2-40B4-BE49-F238E27FC236}">
                <a16:creationId xmlns:a16="http://schemas.microsoft.com/office/drawing/2014/main" id="{2C72BF6D-43BB-4735-99F8-8474583BF5E8}"/>
              </a:ext>
            </a:extLst>
          </p:cNvPr>
          <p:cNvSpPr>
            <a:spLocks noGrp="1"/>
          </p:cNvSpPr>
          <p:nvPr>
            <p:ph type="sldNum" sz="quarter" idx="12"/>
          </p:nvPr>
        </p:nvSpPr>
        <p:spPr/>
        <p:txBody>
          <a:bodyPr/>
          <a:lstStyle/>
          <a:p>
            <a:fld id="{254C963F-D690-449C-B336-8B464EE7B8DB}" type="slidenum">
              <a:rPr lang="pl-PL" smtClean="0"/>
              <a:t>7</a:t>
            </a:fld>
            <a:endParaRPr lang="pl-PL" dirty="0"/>
          </a:p>
        </p:txBody>
      </p:sp>
      <p:sp>
        <p:nvSpPr>
          <p:cNvPr id="4" name="Tytuł 3">
            <a:extLst>
              <a:ext uri="{FF2B5EF4-FFF2-40B4-BE49-F238E27FC236}">
                <a16:creationId xmlns:a16="http://schemas.microsoft.com/office/drawing/2014/main" id="{6C9AE38B-824A-4CF3-892E-EFF5E272A1F8}"/>
              </a:ext>
            </a:extLst>
          </p:cNvPr>
          <p:cNvSpPr>
            <a:spLocks noGrp="1"/>
          </p:cNvSpPr>
          <p:nvPr>
            <p:ph type="title"/>
          </p:nvPr>
        </p:nvSpPr>
        <p:spPr/>
        <p:txBody>
          <a:bodyPr/>
          <a:lstStyle/>
          <a:p>
            <a:r>
              <a:rPr lang="pl-PL" dirty="0"/>
              <a:t>PWA </a:t>
            </a:r>
            <a:r>
              <a:rPr lang="pl-PL" dirty="0" err="1"/>
              <a:t>Example</a:t>
            </a:r>
            <a:endParaRPr lang="pl-PL" dirty="0"/>
          </a:p>
        </p:txBody>
      </p:sp>
      <p:pic>
        <p:nvPicPr>
          <p:cNvPr id="6" name="Grafika 5" descr="Prezentacja z multimediami">
            <a:extLst>
              <a:ext uri="{FF2B5EF4-FFF2-40B4-BE49-F238E27FC236}">
                <a16:creationId xmlns:a16="http://schemas.microsoft.com/office/drawing/2014/main" id="{F1AE32E5-EB23-41DF-98BF-A9A9583CD5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825625"/>
            <a:ext cx="914400" cy="914400"/>
          </a:xfrm>
          <a:prstGeom prst="rect">
            <a:avLst/>
          </a:prstGeom>
        </p:spPr>
      </p:pic>
    </p:spTree>
    <p:extLst>
      <p:ext uri="{BB962C8B-B14F-4D97-AF65-F5344CB8AC3E}">
        <p14:creationId xmlns:p14="http://schemas.microsoft.com/office/powerpoint/2010/main" val="231907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0E1C2B79-F7EF-4DAF-BD9A-1E02C0262F6C}"/>
              </a:ext>
            </a:extLst>
          </p:cNvPr>
          <p:cNvGraphicFramePr>
            <a:graphicFrameLocks noGrp="1"/>
          </p:cNvGraphicFramePr>
          <p:nvPr>
            <p:ph idx="1"/>
            <p:extLst>
              <p:ext uri="{D42A27DB-BD31-4B8C-83A1-F6EECF244321}">
                <p14:modId xmlns:p14="http://schemas.microsoft.com/office/powerpoint/2010/main" val="4273292741"/>
              </p:ext>
            </p:extLst>
          </p:nvPr>
        </p:nvGraphicFramePr>
        <p:xfrm>
          <a:off x="1957632" y="2170522"/>
          <a:ext cx="8276735" cy="2516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ymbol zastępczy numeru slajdu 2">
            <a:extLst>
              <a:ext uri="{FF2B5EF4-FFF2-40B4-BE49-F238E27FC236}">
                <a16:creationId xmlns:a16="http://schemas.microsoft.com/office/drawing/2014/main" id="{9BAAEA52-EF61-4100-9814-145594D90245}"/>
              </a:ext>
            </a:extLst>
          </p:cNvPr>
          <p:cNvSpPr>
            <a:spLocks noGrp="1"/>
          </p:cNvSpPr>
          <p:nvPr>
            <p:ph type="sldNum" sz="quarter" idx="12"/>
          </p:nvPr>
        </p:nvSpPr>
        <p:spPr/>
        <p:txBody>
          <a:bodyPr/>
          <a:lstStyle/>
          <a:p>
            <a:fld id="{254C963F-D690-449C-B336-8B464EE7B8DB}" type="slidenum">
              <a:rPr lang="pl-PL" smtClean="0"/>
              <a:t>8</a:t>
            </a:fld>
            <a:endParaRPr lang="pl-PL" dirty="0"/>
          </a:p>
        </p:txBody>
      </p:sp>
      <p:sp>
        <p:nvSpPr>
          <p:cNvPr id="4" name="Tytuł 3">
            <a:extLst>
              <a:ext uri="{FF2B5EF4-FFF2-40B4-BE49-F238E27FC236}">
                <a16:creationId xmlns:a16="http://schemas.microsoft.com/office/drawing/2014/main" id="{238E8C5B-AD78-4A50-97D4-68DF691D9272}"/>
              </a:ext>
            </a:extLst>
          </p:cNvPr>
          <p:cNvSpPr>
            <a:spLocks noGrp="1"/>
          </p:cNvSpPr>
          <p:nvPr>
            <p:ph type="title"/>
          </p:nvPr>
        </p:nvSpPr>
        <p:spPr/>
        <p:txBody>
          <a:bodyPr/>
          <a:lstStyle/>
          <a:p>
            <a:r>
              <a:rPr lang="pl-PL" dirty="0"/>
              <a:t>PWA </a:t>
            </a:r>
            <a:r>
              <a:rPr lang="pl-PL" dirty="0" err="1"/>
              <a:t>Requirements</a:t>
            </a:r>
            <a:endParaRPr lang="pl-PL" dirty="0"/>
          </a:p>
        </p:txBody>
      </p:sp>
    </p:spTree>
    <p:extLst>
      <p:ext uri="{BB962C8B-B14F-4D97-AF65-F5344CB8AC3E}">
        <p14:creationId xmlns:p14="http://schemas.microsoft.com/office/powerpoint/2010/main" val="2892171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258AEBB5-11B9-45E8-BEAC-99E74E60799E}"/>
              </a:ext>
            </a:extLst>
          </p:cNvPr>
          <p:cNvSpPr>
            <a:spLocks noGrp="1"/>
          </p:cNvSpPr>
          <p:nvPr>
            <p:ph idx="1"/>
          </p:nvPr>
        </p:nvSpPr>
        <p:spPr/>
        <p:txBody>
          <a:bodyPr>
            <a:normAutofit fontScale="92500" lnSpcReduction="20000"/>
          </a:bodyPr>
          <a:lstStyle/>
          <a:p>
            <a:r>
              <a:rPr lang="pl-PL" b="0" dirty="0">
                <a:latin typeface="Courier New" panose="02070309020205020404" pitchFamily="49" charset="0"/>
                <a:cs typeface="Courier New" panose="02070309020205020404" pitchFamily="49" charset="0"/>
              </a:rPr>
              <a:t>&lt;!</a:t>
            </a:r>
            <a:r>
              <a:rPr lang="pl-PL" b="0" dirty="0" err="1">
                <a:latin typeface="Courier New" panose="02070309020205020404" pitchFamily="49" charset="0"/>
                <a:cs typeface="Courier New" panose="02070309020205020404" pitchFamily="49" charset="0"/>
              </a:rPr>
              <a:t>doctype</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html</a:t>
            </a:r>
            <a:r>
              <a:rPr lang="pl-PL" b="0" dirty="0">
                <a:latin typeface="Courier New" panose="02070309020205020404" pitchFamily="49" charset="0"/>
                <a:cs typeface="Courier New" panose="02070309020205020404" pitchFamily="49" charset="0"/>
              </a:rPr>
              <a:t>&gt;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&lt;</a:t>
            </a:r>
            <a:r>
              <a:rPr lang="pl-PL" b="0" dirty="0" err="1">
                <a:latin typeface="Courier New" panose="02070309020205020404" pitchFamily="49" charset="0"/>
                <a:cs typeface="Courier New" panose="02070309020205020404" pitchFamily="49" charset="0"/>
              </a:rPr>
              <a:t>html</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lang</a:t>
            </a:r>
            <a:r>
              <a:rPr lang="pl-PL" b="0" dirty="0">
                <a:latin typeface="Courier New" panose="02070309020205020404" pitchFamily="49" charset="0"/>
                <a:cs typeface="Courier New" panose="02070309020205020404" pitchFamily="49" charset="0"/>
              </a:rPr>
              <a:t>="en"&gt;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&lt;</a:t>
            </a:r>
            <a:r>
              <a:rPr lang="pl-PL" b="0" dirty="0" err="1">
                <a:latin typeface="Courier New" panose="02070309020205020404" pitchFamily="49" charset="0"/>
                <a:cs typeface="Courier New" panose="02070309020205020404" pitchFamily="49" charset="0"/>
              </a:rPr>
              <a:t>head</a:t>
            </a:r>
            <a:r>
              <a:rPr lang="pl-PL" b="0" dirty="0">
                <a:latin typeface="Courier New" panose="02070309020205020404" pitchFamily="49" charset="0"/>
                <a:cs typeface="Courier New" panose="02070309020205020404" pitchFamily="49" charset="0"/>
              </a:rPr>
              <a:t>&gt;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&lt;meta </a:t>
            </a:r>
            <a:r>
              <a:rPr lang="pl-PL" b="0" dirty="0" err="1">
                <a:latin typeface="Courier New" panose="02070309020205020404" pitchFamily="49" charset="0"/>
                <a:cs typeface="Courier New" panose="02070309020205020404" pitchFamily="49" charset="0"/>
              </a:rPr>
              <a:t>charset</a:t>
            </a:r>
            <a:r>
              <a:rPr lang="pl-PL" b="0" dirty="0">
                <a:latin typeface="Courier New" panose="02070309020205020404" pitchFamily="49" charset="0"/>
                <a:cs typeface="Courier New" panose="02070309020205020404" pitchFamily="49" charset="0"/>
              </a:rPr>
              <a:t>="</a:t>
            </a:r>
            <a:r>
              <a:rPr lang="pl-PL" b="0" dirty="0" err="1">
                <a:latin typeface="Courier New" panose="02070309020205020404" pitchFamily="49" charset="0"/>
                <a:cs typeface="Courier New" panose="02070309020205020404" pitchFamily="49" charset="0"/>
              </a:rPr>
              <a:t>utf</a:t>
            </a:r>
            <a:r>
              <a:rPr lang="pl-PL" b="0" dirty="0">
                <a:latin typeface="Courier New" panose="02070309020205020404" pitchFamily="49" charset="0"/>
                <a:cs typeface="Courier New" panose="02070309020205020404" pitchFamily="49" charset="0"/>
              </a:rPr>
              <a:t>-8"&gt;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&lt;</a:t>
            </a:r>
            <a:r>
              <a:rPr lang="pl-PL" b="0" dirty="0" err="1">
                <a:latin typeface="Courier New" panose="02070309020205020404" pitchFamily="49" charset="0"/>
                <a:cs typeface="Courier New" panose="02070309020205020404" pitchFamily="49" charset="0"/>
              </a:rPr>
              <a:t>title</a:t>
            </a:r>
            <a:r>
              <a:rPr lang="pl-PL" b="0" dirty="0">
                <a:latin typeface="Courier New" panose="02070309020205020404" pitchFamily="49" charset="0"/>
                <a:cs typeface="Courier New" panose="02070309020205020404" pitchFamily="49" charset="0"/>
              </a:rPr>
              <a:t>&gt;Hello World&lt;/</a:t>
            </a:r>
            <a:r>
              <a:rPr lang="pl-PL" b="0" dirty="0" err="1">
                <a:latin typeface="Courier New" panose="02070309020205020404" pitchFamily="49" charset="0"/>
                <a:cs typeface="Courier New" panose="02070309020205020404" pitchFamily="49" charset="0"/>
              </a:rPr>
              <a:t>title</a:t>
            </a:r>
            <a:r>
              <a:rPr lang="pl-PL" b="0" dirty="0">
                <a:latin typeface="Courier New" panose="02070309020205020404" pitchFamily="49" charset="0"/>
                <a:cs typeface="Courier New" panose="02070309020205020404" pitchFamily="49" charset="0"/>
              </a:rPr>
              <a:t>&gt;</a:t>
            </a:r>
            <a:br>
              <a:rPr lang="pl-PL" b="0" dirty="0">
                <a:latin typeface="Courier New" panose="02070309020205020404" pitchFamily="49" charset="0"/>
                <a:cs typeface="Courier New" panose="02070309020205020404" pitchFamily="49" charset="0"/>
              </a:rPr>
            </a:br>
            <a:r>
              <a:rPr lang="pl-PL" dirty="0">
                <a:latin typeface="Courier New" panose="02070309020205020404" pitchFamily="49" charset="0"/>
                <a:cs typeface="Courier New" panose="02070309020205020404" pitchFamily="49" charset="0"/>
              </a:rPr>
              <a:t>  &lt;meta </a:t>
            </a:r>
            <a:r>
              <a:rPr lang="pl-PL" dirty="0" err="1">
                <a:latin typeface="Courier New" panose="02070309020205020404" pitchFamily="49" charset="0"/>
                <a:cs typeface="Courier New" panose="02070309020205020404" pitchFamily="49" charset="0"/>
              </a:rPr>
              <a:t>name</a:t>
            </a:r>
            <a:r>
              <a:rPr lang="pl-PL" dirty="0">
                <a:latin typeface="Courier New" panose="02070309020205020404" pitchFamily="49" charset="0"/>
                <a:cs typeface="Courier New" panose="02070309020205020404" pitchFamily="49" charset="0"/>
              </a:rPr>
              <a:t>="</a:t>
            </a:r>
            <a:r>
              <a:rPr lang="pl-PL" dirty="0" err="1">
                <a:latin typeface="Courier New" panose="02070309020205020404" pitchFamily="49" charset="0"/>
                <a:cs typeface="Courier New" panose="02070309020205020404" pitchFamily="49" charset="0"/>
              </a:rPr>
              <a:t>viewport</a:t>
            </a:r>
            <a:r>
              <a:rPr lang="pl-PL" dirty="0">
                <a:latin typeface="Courier New" panose="02070309020205020404" pitchFamily="49" charset="0"/>
                <a:cs typeface="Courier New" panose="02070309020205020404" pitchFamily="49" charset="0"/>
              </a:rPr>
              <a:t>" </a:t>
            </a:r>
            <a:r>
              <a:rPr lang="pl-PL" dirty="0" err="1">
                <a:latin typeface="Courier New" panose="02070309020205020404" pitchFamily="49" charset="0"/>
                <a:cs typeface="Courier New" panose="02070309020205020404" pitchFamily="49" charset="0"/>
              </a:rPr>
              <a:t>content</a:t>
            </a:r>
            <a:r>
              <a:rPr lang="pl-PL" dirty="0">
                <a:latin typeface="Courier New" panose="02070309020205020404" pitchFamily="49" charset="0"/>
                <a:cs typeface="Courier New" panose="02070309020205020404" pitchFamily="49" charset="0"/>
              </a:rPr>
              <a:t>="</a:t>
            </a:r>
            <a:r>
              <a:rPr lang="pl-PL" dirty="0" err="1">
                <a:latin typeface="Courier New" panose="02070309020205020404" pitchFamily="49" charset="0"/>
                <a:cs typeface="Courier New" panose="02070309020205020404" pitchFamily="49" charset="0"/>
              </a:rPr>
              <a:t>width</a:t>
            </a:r>
            <a:r>
              <a:rPr lang="pl-PL" dirty="0">
                <a:latin typeface="Courier New" panose="02070309020205020404" pitchFamily="49" charset="0"/>
                <a:cs typeface="Courier New" panose="02070309020205020404" pitchFamily="49" charset="0"/>
              </a:rPr>
              <a:t>=</a:t>
            </a:r>
            <a:r>
              <a:rPr lang="pl-PL" dirty="0" err="1">
                <a:latin typeface="Courier New" panose="02070309020205020404" pitchFamily="49" charset="0"/>
                <a:cs typeface="Courier New" panose="02070309020205020404" pitchFamily="49" charset="0"/>
              </a:rPr>
              <a:t>device-width</a:t>
            </a:r>
            <a:r>
              <a:rPr lang="pl-PL" dirty="0">
                <a:latin typeface="Courier New" panose="02070309020205020404" pitchFamily="49" charset="0"/>
                <a:cs typeface="Courier New" panose="02070309020205020404" pitchFamily="49" charset="0"/>
              </a:rPr>
              <a:t>,   </a:t>
            </a:r>
            <a:br>
              <a:rPr lang="pl-PL" dirty="0">
                <a:latin typeface="Courier New" panose="02070309020205020404" pitchFamily="49" charset="0"/>
                <a:cs typeface="Courier New" panose="02070309020205020404" pitchFamily="49" charset="0"/>
              </a:rPr>
            </a:br>
            <a:r>
              <a:rPr lang="pl-PL" dirty="0">
                <a:latin typeface="Courier New" panose="02070309020205020404" pitchFamily="49" charset="0"/>
                <a:cs typeface="Courier New" panose="02070309020205020404" pitchFamily="49" charset="0"/>
              </a:rPr>
              <a:t>                        </a:t>
            </a:r>
            <a:r>
              <a:rPr lang="pl-PL" dirty="0" err="1">
                <a:latin typeface="Courier New" panose="02070309020205020404" pitchFamily="49" charset="0"/>
                <a:cs typeface="Courier New" panose="02070309020205020404" pitchFamily="49" charset="0"/>
              </a:rPr>
              <a:t>initial-scale</a:t>
            </a:r>
            <a:r>
              <a:rPr lang="pl-PL" dirty="0">
                <a:latin typeface="Courier New" panose="02070309020205020404" pitchFamily="49" charset="0"/>
                <a:cs typeface="Courier New" panose="02070309020205020404" pitchFamily="49" charset="0"/>
              </a:rPr>
              <a:t>=1.0"&gt;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&lt;/</a:t>
            </a:r>
            <a:r>
              <a:rPr lang="pl-PL" b="0" dirty="0" err="1">
                <a:latin typeface="Courier New" panose="02070309020205020404" pitchFamily="49" charset="0"/>
                <a:cs typeface="Courier New" panose="02070309020205020404" pitchFamily="49" charset="0"/>
              </a:rPr>
              <a:t>head</a:t>
            </a:r>
            <a:r>
              <a:rPr lang="pl-PL" b="0" dirty="0">
                <a:latin typeface="Courier New" panose="02070309020205020404" pitchFamily="49" charset="0"/>
                <a:cs typeface="Courier New" panose="02070309020205020404" pitchFamily="49" charset="0"/>
              </a:rPr>
              <a:t>&gt;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&lt;body&gt;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&lt;div&gt;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&lt;</a:t>
            </a:r>
            <a:r>
              <a:rPr lang="pl-PL" b="0" dirty="0" err="1">
                <a:latin typeface="Courier New" panose="02070309020205020404" pitchFamily="49" charset="0"/>
                <a:cs typeface="Courier New" panose="02070309020205020404" pitchFamily="49" charset="0"/>
              </a:rPr>
              <a:t>h1</a:t>
            </a:r>
            <a:r>
              <a:rPr lang="pl-PL" b="0" dirty="0">
                <a:latin typeface="Courier New" panose="02070309020205020404" pitchFamily="49" charset="0"/>
                <a:cs typeface="Courier New" panose="02070309020205020404" pitchFamily="49" charset="0"/>
              </a:rPr>
              <a:t>&gt;Hello World!&lt;/</a:t>
            </a:r>
            <a:r>
              <a:rPr lang="pl-PL" b="0" dirty="0" err="1">
                <a:latin typeface="Courier New" panose="02070309020205020404" pitchFamily="49" charset="0"/>
                <a:cs typeface="Courier New" panose="02070309020205020404" pitchFamily="49" charset="0"/>
              </a:rPr>
              <a:t>h1</a:t>
            </a:r>
            <a:r>
              <a:rPr lang="pl-PL" b="0" dirty="0">
                <a:latin typeface="Courier New" panose="02070309020205020404" pitchFamily="49" charset="0"/>
                <a:cs typeface="Courier New" panose="02070309020205020404" pitchFamily="49" charset="0"/>
              </a:rPr>
              <a:t>&gt;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&lt;/div&gt;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&lt;/body&gt;</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&lt;/</a:t>
            </a:r>
            <a:r>
              <a:rPr lang="pl-PL" b="0" dirty="0" err="1">
                <a:latin typeface="Courier New" panose="02070309020205020404" pitchFamily="49" charset="0"/>
                <a:cs typeface="Courier New" panose="02070309020205020404" pitchFamily="49" charset="0"/>
              </a:rPr>
              <a:t>html</a:t>
            </a:r>
            <a:r>
              <a:rPr lang="pl-PL" b="0" dirty="0">
                <a:latin typeface="Courier New" panose="02070309020205020404" pitchFamily="49" charset="0"/>
                <a:cs typeface="Courier New" panose="02070309020205020404" pitchFamily="49" charset="0"/>
              </a:rPr>
              <a:t>&gt;</a:t>
            </a:r>
          </a:p>
        </p:txBody>
      </p:sp>
      <p:sp>
        <p:nvSpPr>
          <p:cNvPr id="3" name="Symbol zastępczy numeru slajdu 2">
            <a:extLst>
              <a:ext uri="{FF2B5EF4-FFF2-40B4-BE49-F238E27FC236}">
                <a16:creationId xmlns:a16="http://schemas.microsoft.com/office/drawing/2014/main" id="{CA9A35D6-47E8-4395-B3AD-3F96E14D3EDC}"/>
              </a:ext>
            </a:extLst>
          </p:cNvPr>
          <p:cNvSpPr>
            <a:spLocks noGrp="1"/>
          </p:cNvSpPr>
          <p:nvPr>
            <p:ph type="sldNum" sz="quarter" idx="12"/>
          </p:nvPr>
        </p:nvSpPr>
        <p:spPr/>
        <p:txBody>
          <a:bodyPr/>
          <a:lstStyle/>
          <a:p>
            <a:fld id="{254C963F-D690-449C-B336-8B464EE7B8DB}" type="slidenum">
              <a:rPr lang="pl-PL" smtClean="0"/>
              <a:t>9</a:t>
            </a:fld>
            <a:endParaRPr lang="pl-PL" dirty="0"/>
          </a:p>
        </p:txBody>
      </p:sp>
      <p:sp>
        <p:nvSpPr>
          <p:cNvPr id="4" name="Tytuł 3">
            <a:extLst>
              <a:ext uri="{FF2B5EF4-FFF2-40B4-BE49-F238E27FC236}">
                <a16:creationId xmlns:a16="http://schemas.microsoft.com/office/drawing/2014/main" id="{F56875DE-7245-461B-9067-E55AA5ABB991}"/>
              </a:ext>
            </a:extLst>
          </p:cNvPr>
          <p:cNvSpPr>
            <a:spLocks noGrp="1"/>
          </p:cNvSpPr>
          <p:nvPr>
            <p:ph type="title"/>
          </p:nvPr>
        </p:nvSpPr>
        <p:spPr/>
        <p:txBody>
          <a:bodyPr/>
          <a:lstStyle/>
          <a:p>
            <a:r>
              <a:rPr lang="pl-PL" dirty="0" err="1"/>
              <a:t>Main</a:t>
            </a:r>
            <a:r>
              <a:rPr lang="pl-PL" dirty="0"/>
              <a:t> </a:t>
            </a:r>
            <a:r>
              <a:rPr lang="pl-PL" dirty="0" err="1"/>
              <a:t>App</a:t>
            </a:r>
            <a:r>
              <a:rPr lang="pl-PL" dirty="0"/>
              <a:t> File</a:t>
            </a:r>
          </a:p>
        </p:txBody>
      </p:sp>
    </p:spTree>
    <p:extLst>
      <p:ext uri="{BB962C8B-B14F-4D97-AF65-F5344CB8AC3E}">
        <p14:creationId xmlns:p14="http://schemas.microsoft.com/office/powerpoint/2010/main" val="67350877"/>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4133</TotalTime>
  <Words>977</Words>
  <Application>Microsoft Office PowerPoint</Application>
  <PresentationFormat>Panoramiczny</PresentationFormat>
  <Paragraphs>101</Paragraphs>
  <Slides>23</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23</vt:i4>
      </vt:variant>
    </vt:vector>
  </HeadingPairs>
  <TitlesOfParts>
    <vt:vector size="27" baseType="lpstr">
      <vt:lpstr>Arial</vt:lpstr>
      <vt:lpstr>Calibri</vt:lpstr>
      <vt:lpstr>Courier New</vt:lpstr>
      <vt:lpstr>Motyw pakietu Office</vt:lpstr>
      <vt:lpstr>Progressive Web App</vt:lpstr>
      <vt:lpstr>Agenda</vt:lpstr>
      <vt:lpstr>Progressive Web Application</vt:lpstr>
      <vt:lpstr>PWA Characteristics</vt:lpstr>
      <vt:lpstr>PWA Introduction</vt:lpstr>
      <vt:lpstr>PWA Training</vt:lpstr>
      <vt:lpstr>PWA Example</vt:lpstr>
      <vt:lpstr>PWA Requirements</vt:lpstr>
      <vt:lpstr>Main App File</vt:lpstr>
      <vt:lpstr>Web App Manifest</vt:lpstr>
      <vt:lpstr>Manifest File Example</vt:lpstr>
      <vt:lpstr>Adding Manifest to App HTML Files</vt:lpstr>
      <vt:lpstr>PWA Installation</vt:lpstr>
      <vt:lpstr>PWA Examples</vt:lpstr>
      <vt:lpstr>Service Worker</vt:lpstr>
      <vt:lpstr>Service Worker Registration</vt:lpstr>
      <vt:lpstr>Service Worker Registration</vt:lpstr>
      <vt:lpstr>SW Events</vt:lpstr>
      <vt:lpstr>Serving Cached Resources</vt:lpstr>
      <vt:lpstr>Fetching a cached resource</vt:lpstr>
      <vt:lpstr>Introduction to Service Workers </vt:lpstr>
      <vt:lpstr>PWA From Scratch</vt:lpstr>
      <vt:lpstr>PWA Builder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Janusz Stal</dc:creator>
  <cp:lastModifiedBy>Janusz</cp:lastModifiedBy>
  <cp:revision>425</cp:revision>
  <dcterms:created xsi:type="dcterms:W3CDTF">2017-01-20T14:56:17Z</dcterms:created>
  <dcterms:modified xsi:type="dcterms:W3CDTF">2020-03-09T01:47:47Z</dcterms:modified>
</cp:coreProperties>
</file>