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10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828" autoAdjust="0"/>
  </p:normalViewPr>
  <p:slideViewPr>
    <p:cSldViewPr snapToGrid="0">
      <p:cViewPr varScale="1">
        <p:scale>
          <a:sx n="78" d="100"/>
          <a:sy n="78" d="100"/>
        </p:scale>
        <p:origin x="18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See : Heuristically Programmed Algorithmic Computer -&gt; https://en.wikipedia.org/wiki/HAL_9000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543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0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74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2055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816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836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141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267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914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290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413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every time we write n, it can refer to the size of an array of the number of iterations required for a loop. These are often the same number in most of the problems we’ll deal with in this module.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6836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0804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49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552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4287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371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0695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58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727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20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149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60+20+110+400+50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643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608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534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5293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3440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9974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0226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0582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47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15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65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07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86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91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82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549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28/01/2025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Algorithm Analysis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>
                <a:solidFill>
                  <a:srgbClr val="FFFFFF"/>
                </a:solidFill>
              </a:rPr>
              <a:t>28/01/25</a:t>
            </a:r>
            <a:endParaRPr lang="en-IE" sz="17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calculations on HAL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Calculating the cost of executing loops</a:t>
            </a:r>
          </a:p>
          <a:p>
            <a:pPr marL="0" indent="0" algn="just">
              <a:buNone/>
            </a:pPr>
            <a:r>
              <a:rPr lang="en-US" sz="3000" dirty="0"/>
              <a:t>	</a:t>
            </a:r>
            <a:r>
              <a:rPr lang="en-US" sz="3000" dirty="0" err="1"/>
              <a:t>totalCost</a:t>
            </a:r>
            <a:r>
              <a:rPr lang="en-US" sz="3000" dirty="0"/>
              <a:t> = cost of initialization of variables </a:t>
            </a:r>
          </a:p>
          <a:p>
            <a:pPr marL="0" indent="0" algn="just">
              <a:buNone/>
            </a:pPr>
            <a:r>
              <a:rPr lang="en-US" sz="3000" dirty="0"/>
              <a:t>			+</a:t>
            </a:r>
          </a:p>
          <a:p>
            <a:pPr marL="0" indent="0" algn="just">
              <a:buNone/>
            </a:pPr>
            <a:r>
              <a:rPr lang="en-US" sz="3000" dirty="0"/>
              <a:t>			(n+1) * cost of evaluating guard in loop</a:t>
            </a:r>
          </a:p>
          <a:p>
            <a:pPr marL="0" indent="0" algn="just">
              <a:buNone/>
            </a:pPr>
            <a:r>
              <a:rPr lang="en-US" sz="3000" dirty="0"/>
              <a:t>			+</a:t>
            </a:r>
          </a:p>
          <a:p>
            <a:pPr marL="0" indent="0" algn="just">
              <a:buNone/>
            </a:pPr>
            <a:r>
              <a:rPr lang="en-US" sz="3000" dirty="0"/>
              <a:t>			n * cost of executing loop body,</a:t>
            </a:r>
          </a:p>
          <a:p>
            <a:pPr marL="0" indent="0" algn="just">
              <a:buNone/>
            </a:pPr>
            <a:r>
              <a:rPr lang="en-US" sz="3000" dirty="0"/>
              <a:t>		where n equals the number of iterations of the loop</a:t>
            </a:r>
          </a:p>
          <a:p>
            <a:pPr marL="0" indent="0" algn="just">
              <a:buNone/>
            </a:pPr>
            <a:r>
              <a:rPr lang="en-US" sz="3000" dirty="0"/>
              <a:t>Example:</a:t>
            </a:r>
          </a:p>
          <a:p>
            <a:pPr marL="0" indent="0" algn="just">
              <a:buNone/>
            </a:pPr>
            <a:endParaRPr lang="en-US" sz="3000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01B9CB6-E389-4197-9A0A-AC186A2D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52" y="5354858"/>
            <a:ext cx="2730895" cy="13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2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calculations on HAL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Calculating the cost of executing loops: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marL="0" indent="0" algn="just">
              <a:buNone/>
            </a:pPr>
            <a:endParaRPr lang="en-US" sz="3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/>
              <a:t>totalCost</a:t>
            </a:r>
            <a:r>
              <a:rPr lang="en-US" dirty="0"/>
              <a:t> = (10 + 10)</a:t>
            </a:r>
          </a:p>
          <a:p>
            <a:pPr marL="0" indent="0" algn="just">
              <a:buNone/>
            </a:pPr>
            <a:r>
              <a:rPr lang="en-US" dirty="0"/>
              <a:t>		+</a:t>
            </a:r>
          </a:p>
          <a:p>
            <a:pPr marL="0" indent="0" algn="just">
              <a:buNone/>
            </a:pPr>
            <a:r>
              <a:rPr lang="en-US" dirty="0"/>
              <a:t>		1001*10 </a:t>
            </a:r>
          </a:p>
          <a:p>
            <a:pPr marL="0" indent="0" algn="just">
              <a:buNone/>
            </a:pPr>
            <a:r>
              <a:rPr lang="en-US" dirty="0"/>
              <a:t>		+ </a:t>
            </a:r>
          </a:p>
          <a:p>
            <a:pPr marL="0" indent="0" algn="just">
              <a:buNone/>
            </a:pPr>
            <a:r>
              <a:rPr lang="en-US" dirty="0"/>
              <a:t>		1000 * (30 + 20)</a:t>
            </a:r>
          </a:p>
          <a:p>
            <a:pPr algn="just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01B9CB6-E389-4197-9A0A-AC186A2D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7699"/>
            <a:ext cx="4182980" cy="2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Run-time calculations on HAL</a:t>
            </a:r>
            <a:endParaRPr lang="en-IE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/>
              <a:t>What will be the total cost of invoking the following function sumN1?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7FDFE9-F42C-67D3-91FF-E99891AA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" y="2426035"/>
            <a:ext cx="5005179" cy="397911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73041A-9622-44E0-9591-339C5D5C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58" y="2746075"/>
            <a:ext cx="51301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5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calculations on HAL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/>
              <a:t>What will be the total cost of invoking the following function sumN1?</a:t>
            </a:r>
          </a:p>
          <a:p>
            <a:pPr algn="just"/>
            <a:endParaRPr lang="en-US" sz="30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totalCost</a:t>
            </a:r>
            <a:r>
              <a:rPr lang="en-US" dirty="0"/>
              <a:t> = (50 + 10) – invocation, parameter</a:t>
            </a:r>
          </a:p>
          <a:p>
            <a:pPr marL="0" indent="0" algn="just">
              <a:buNone/>
            </a:pPr>
            <a:r>
              <a:rPr lang="en-US" dirty="0"/>
              <a:t>		+ (10+10) –initialize variables</a:t>
            </a:r>
          </a:p>
          <a:p>
            <a:pPr marL="0" indent="0" algn="just">
              <a:buNone/>
            </a:pPr>
            <a:r>
              <a:rPr lang="en-US" dirty="0"/>
              <a:t>		+ (n+1)*10 –evaluation of loop guard</a:t>
            </a:r>
          </a:p>
          <a:p>
            <a:pPr marL="0" indent="0" algn="just">
              <a:buNone/>
            </a:pPr>
            <a:r>
              <a:rPr lang="en-US" dirty="0"/>
              <a:t>		+ n * (30 + 10) – loop body</a:t>
            </a:r>
          </a:p>
          <a:p>
            <a:pPr marL="0" indent="0" algn="just">
              <a:buNone/>
            </a:pPr>
            <a:r>
              <a:rPr lang="en-US" dirty="0"/>
              <a:t>		+ 50 –return value</a:t>
            </a:r>
          </a:p>
          <a:p>
            <a:pPr algn="just"/>
            <a:r>
              <a:rPr lang="en-US" b="1" dirty="0"/>
              <a:t>Consider this for a large number for n, what does this mean for the constant run-times? </a:t>
            </a:r>
            <a:endParaRPr lang="en-IE" b="1" dirty="0"/>
          </a:p>
          <a:p>
            <a:pPr algn="just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73041A-9622-44E0-9591-339C5D5C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83" y="2274801"/>
            <a:ext cx="3597502" cy="23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6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Growth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general, time taken by an algorithm grows with the size of the input, so it is traditional to describe the running time of a program as a function of the input size:</a:t>
            </a:r>
          </a:p>
          <a:p>
            <a:pPr lvl="1" algn="just"/>
            <a:r>
              <a:rPr lang="en-US" dirty="0"/>
              <a:t>Expressed as a function of the input size n as f(n)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When computing the running time, it is the </a:t>
            </a:r>
            <a:r>
              <a:rPr lang="en-US" b="1" dirty="0"/>
              <a:t>rate of growth</a:t>
            </a:r>
            <a:r>
              <a:rPr lang="en-US" dirty="0"/>
              <a:t>, or </a:t>
            </a:r>
            <a:r>
              <a:rPr lang="en-US" b="1" dirty="0"/>
              <a:t>order of growth</a:t>
            </a:r>
            <a:r>
              <a:rPr lang="en-US" dirty="0"/>
              <a:t>, of the running time that is of main interest. </a:t>
            </a:r>
          </a:p>
        </p:txBody>
      </p:sp>
    </p:spTree>
    <p:extLst>
      <p:ext uri="{BB962C8B-B14F-4D97-AF65-F5344CB8AC3E}">
        <p14:creationId xmlns:p14="http://schemas.microsoft.com/office/powerpoint/2010/main" val="408439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US" sz="3000" dirty="0"/>
              </a:p>
              <a:p>
                <a:pPr algn="just"/>
                <a:r>
                  <a:rPr lang="en-US" sz="3000" dirty="0"/>
                  <a:t>Suppose we have </a:t>
                </a:r>
                <a:r>
                  <a:rPr lang="en-US" sz="3000" b="1" dirty="0"/>
                  <a:t>algorithm I </a:t>
                </a:r>
                <a:r>
                  <a:rPr lang="en-US" sz="3000" dirty="0"/>
                  <a:t>whose running time tends to be proportional to the size of the input </a:t>
                </a:r>
                <a:r>
                  <a:rPr lang="en-US" sz="3000" b="1" dirty="0"/>
                  <a:t>n</a:t>
                </a:r>
              </a:p>
              <a:p>
                <a:pPr algn="just"/>
                <a:endParaRPr lang="en-US" sz="3000" b="1" dirty="0"/>
              </a:p>
              <a:p>
                <a:pPr algn="just"/>
                <a:r>
                  <a:rPr lang="en-US" sz="3000" dirty="0"/>
                  <a:t>The suppose </a:t>
                </a:r>
                <a:r>
                  <a:rPr lang="en-US" sz="3000" b="1" dirty="0"/>
                  <a:t>algorithm II’s </a:t>
                </a:r>
                <a:r>
                  <a:rPr lang="en-US" sz="3000" dirty="0"/>
                  <a:t>running time tends to be proportional to the size of the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/>
                  <a:t>.</a:t>
                </a:r>
              </a:p>
              <a:p>
                <a:pPr algn="just"/>
                <a:endParaRPr lang="en-US" sz="3000" b="1" dirty="0"/>
              </a:p>
              <a:p>
                <a:pPr algn="just"/>
                <a:r>
                  <a:rPr lang="en-US" sz="3000" dirty="0"/>
                  <a:t>We expect </a:t>
                </a:r>
                <a:r>
                  <a:rPr lang="en-US" sz="3000" b="1" dirty="0"/>
                  <a:t>algorithm I</a:t>
                </a:r>
                <a:r>
                  <a:rPr lang="en-US" sz="3000" dirty="0"/>
                  <a:t> to be faster than </a:t>
                </a:r>
                <a:r>
                  <a:rPr lang="en-US" sz="3000" b="1" dirty="0"/>
                  <a:t>algorithm II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9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Suppose we analyzed two algorithms and expressed their run times in terms of the size of the input:</a:t>
                </a:r>
              </a:p>
              <a:p>
                <a:pPr lvl="1" algn="just"/>
                <a:r>
                  <a:rPr lang="en-US" sz="3000" dirty="0"/>
                  <a:t>Algorithm A takes "100n + 1" steps to solve a problem with size n;</a:t>
                </a:r>
              </a:p>
              <a:p>
                <a:pPr lvl="1" algn="just"/>
                <a:r>
                  <a:rPr lang="en-US" sz="3000" dirty="0"/>
                  <a:t>Algorithm B takes "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+ n + 1" steps.</a:t>
                </a:r>
              </a:p>
              <a:p>
                <a:pPr lvl="1" algn="just"/>
                <a:endParaRPr lang="en-US" sz="3000" dirty="0"/>
              </a:p>
              <a:p>
                <a:pPr algn="just"/>
                <a:r>
                  <a:rPr lang="en-US" sz="3000" dirty="0"/>
                  <a:t>The run time of these algorithms for different problem sizes: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marL="0" indent="0" algn="just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1EC355C-FD03-4A9B-A125-BAF1965D3E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5912943"/>
                  </p:ext>
                </p:extLst>
              </p:nvPr>
            </p:nvGraphicFramePr>
            <p:xfrm>
              <a:off x="1775326" y="477831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673901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912371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1574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 size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A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B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03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901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10,101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84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1,001,001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36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&gt;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238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1EC355C-FD03-4A9B-A125-BAF1965D3E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5912943"/>
                  </p:ext>
                </p:extLst>
              </p:nvPr>
            </p:nvGraphicFramePr>
            <p:xfrm>
              <a:off x="1775326" y="477831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673901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912371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1574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Input size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A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Run time of Algorithm B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03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901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10,101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84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1,001,001</a:t>
                          </a:r>
                          <a:endParaRPr lang="en-I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36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10000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1,000,001</a:t>
                          </a:r>
                          <a:endParaRPr lang="en-I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9836" r="-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2386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98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US" sz="3000" dirty="0"/>
              </a:p>
              <a:p>
                <a:pPr algn="just"/>
                <a:r>
                  <a:rPr lang="en-US" sz="3000" dirty="0"/>
                  <a:t>For Algorithm A, the leading term has a large coefficient, 100, which is why B performs better than A for small n.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algn="just"/>
                <a:r>
                  <a:rPr lang="en-US" sz="3000" dirty="0"/>
                  <a:t>Regardless of the coefficients, there will always be some value of 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&gt; b n.</a:t>
                </a:r>
              </a:p>
              <a:p>
                <a:pPr lvl="1" algn="just"/>
                <a:r>
                  <a:rPr lang="en-US" sz="2600" dirty="0"/>
                  <a:t>The same argument applies to the non-leading terms.</a:t>
                </a:r>
              </a:p>
              <a:p>
                <a:pPr lvl="1" algn="just"/>
                <a:r>
                  <a:rPr lang="en-US" sz="2600" dirty="0"/>
                  <a:t>Even if the run time of Algorithm A were n + 1000000, it would still be better than Algorithm B for sufficiently large n.</a:t>
                </a:r>
              </a:p>
              <a:p>
                <a:pPr lvl="1" algn="just"/>
                <a:r>
                  <a:rPr lang="en-US" sz="2600" dirty="0"/>
                  <a:t>From: https://greenteapress.com/complexity/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31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Algorithmic Analysis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There are several functions that are used to </a:t>
            </a:r>
            <a:r>
              <a:rPr lang="en-IE" sz="3000" dirty="0"/>
              <a:t>analyse</a:t>
            </a:r>
            <a:r>
              <a:rPr lang="en-US" sz="3000" dirty="0"/>
              <a:t> and classify algorithms with respect to their running time:</a:t>
            </a:r>
          </a:p>
          <a:p>
            <a:pPr lvl="1" algn="just"/>
            <a:r>
              <a:rPr lang="en-US" sz="2600" dirty="0"/>
              <a:t>Constant Function</a:t>
            </a:r>
          </a:p>
          <a:p>
            <a:pPr lvl="1" algn="just"/>
            <a:r>
              <a:rPr lang="en-US" sz="2600" dirty="0"/>
              <a:t>Logarithmic Function</a:t>
            </a:r>
          </a:p>
          <a:p>
            <a:pPr lvl="1" algn="just"/>
            <a:r>
              <a:rPr lang="en-US" sz="2600" dirty="0"/>
              <a:t>Linear Function</a:t>
            </a:r>
          </a:p>
          <a:p>
            <a:pPr lvl="1" algn="just"/>
            <a:r>
              <a:rPr lang="en-US" sz="2600" dirty="0"/>
              <a:t>N-Log-N Function</a:t>
            </a:r>
          </a:p>
          <a:p>
            <a:pPr lvl="1" algn="just"/>
            <a:r>
              <a:rPr lang="en-US" sz="2600" dirty="0"/>
              <a:t>Quadratic Function</a:t>
            </a:r>
          </a:p>
          <a:p>
            <a:pPr lvl="1" algn="just"/>
            <a:r>
              <a:rPr lang="en-US" sz="2600" dirty="0"/>
              <a:t>Cubic Function (Polynomials) </a:t>
            </a:r>
          </a:p>
          <a:p>
            <a:pPr lvl="1" algn="just"/>
            <a:r>
              <a:rPr lang="en-US" sz="2600" dirty="0"/>
              <a:t>Exponential Function</a:t>
            </a:r>
          </a:p>
          <a:p>
            <a:pPr lvl="1" algn="just"/>
            <a:r>
              <a:rPr lang="en-US" sz="2600" dirty="0"/>
              <a:t>Factorial Function</a:t>
            </a:r>
          </a:p>
          <a:p>
            <a:pPr marL="0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284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constant function always results in a fixed constant value no matter what the input variable is.</a:t>
            </a:r>
          </a:p>
          <a:p>
            <a:pPr marL="0" indent="0" algn="just">
              <a:buNone/>
            </a:pPr>
            <a:r>
              <a:rPr lang="en-US" sz="3000" dirty="0"/>
              <a:t>• It does not depend on what the value of n is</a:t>
            </a:r>
          </a:p>
          <a:p>
            <a:pPr marL="0" indent="0" algn="just">
              <a:buNone/>
            </a:pPr>
            <a:r>
              <a:rPr lang="en-US" sz="3000" dirty="0"/>
              <a:t>		f(n) = c</a:t>
            </a:r>
          </a:p>
          <a:p>
            <a:pPr marL="0" indent="0" algn="just">
              <a:buNone/>
            </a:pPr>
            <a:r>
              <a:rPr lang="en-US" sz="3000" dirty="0"/>
              <a:t>• For example, for f(n) = 2</a:t>
            </a:r>
          </a:p>
          <a:p>
            <a:pPr marL="0" indent="0" algn="just">
              <a:buNone/>
            </a:pPr>
            <a:r>
              <a:rPr lang="en-US" sz="3000" dirty="0"/>
              <a:t>		f(20) = 2</a:t>
            </a:r>
          </a:p>
          <a:p>
            <a:pPr marL="0" indent="0" algn="just">
              <a:buNone/>
            </a:pPr>
            <a:r>
              <a:rPr lang="en-US" sz="3000" dirty="0"/>
              <a:t>		f(200) = 2</a:t>
            </a:r>
          </a:p>
          <a:p>
            <a:pPr marL="0" indent="0" algn="just">
              <a:buNone/>
            </a:pPr>
            <a:r>
              <a:rPr lang="en-US" sz="3000" dirty="0"/>
              <a:t>		f(−5) = 2</a:t>
            </a:r>
          </a:p>
        </p:txBody>
      </p:sp>
    </p:spTree>
    <p:extLst>
      <p:ext uri="{BB962C8B-B14F-4D97-AF65-F5344CB8AC3E}">
        <p14:creationId xmlns:p14="http://schemas.microsoft.com/office/powerpoint/2010/main" val="47672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Algorithm analysis</a:t>
            </a:r>
          </a:p>
          <a:p>
            <a:pPr lvl="1" algn="just"/>
            <a:r>
              <a:rPr lang="en-US" sz="2600" dirty="0"/>
              <a:t>Operations  running time on some ideal computer.</a:t>
            </a:r>
          </a:p>
          <a:p>
            <a:pPr lvl="1" algn="just"/>
            <a:endParaRPr lang="en-US" sz="2600" dirty="0"/>
          </a:p>
          <a:p>
            <a:pPr algn="just"/>
            <a:r>
              <a:rPr lang="en-US" sz="3000" dirty="0"/>
              <a:t>Algorithm run-time growth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/>
              <a:t>Asymptotic notation –Big O </a:t>
            </a:r>
            <a:endParaRPr lang="en-US" sz="3000" dirty="0"/>
          </a:p>
          <a:p>
            <a:pPr lvl="1" algn="just"/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Logarithmic Function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Logarithmic function is one of the most common functions in algorithm analysis: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			f(n)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marL="0" indent="0" algn="just">
                  <a:buNone/>
                </a:pPr>
                <a:r>
                  <a:rPr lang="en-US" sz="3000" dirty="0"/>
                  <a:t>• Log function is expressed using exponents: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		x=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000" dirty="0"/>
                  <a:t> = n.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algn="just"/>
                <a:r>
                  <a:rPr lang="en-US" sz="3000" dirty="0"/>
                  <a:t>Note: The most common base in computer science is 2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391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Logarithmic Function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Computing the logarithm function exactly for any integer n involves the use of calculus, but we can use an approximation that is good enough for our purposes without calculus.</a:t>
                </a:r>
              </a:p>
              <a:p>
                <a:pPr algn="just"/>
                <a:r>
                  <a:rPr lang="en-US" sz="3000" dirty="0"/>
                  <a:t>For a positive integer, n, we repeatedly divide n by b and stop when we get a number less than or equal to 1.</a:t>
                </a:r>
              </a:p>
              <a:p>
                <a:pPr algn="just"/>
                <a:r>
                  <a:rPr lang="en-US" sz="3000" dirty="0"/>
                  <a:t>The number of divisions performed is equal to ⌈</a:t>
                </a:r>
                <a:r>
                  <a:rPr lang="en-US" sz="3000" dirty="0" err="1"/>
                  <a:t>logb</a:t>
                </a:r>
                <a:r>
                  <a:rPr lang="en-US" sz="3000" dirty="0"/>
                  <a:t> n⌉.</a:t>
                </a:r>
              </a:p>
              <a:p>
                <a:pPr lvl="1" algn="just"/>
                <a:r>
                  <a:rPr lang="en-US" sz="3000" dirty="0"/>
                  <a:t>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func>
                  </m:oMath>
                </a14:m>
                <a:r>
                  <a:rPr lang="en-US" sz="3000" dirty="0"/>
                  <a:t>⌉ = 3, because ((27/3)/3)/3 = 1</a:t>
                </a:r>
              </a:p>
              <a:p>
                <a:pPr lvl="1" algn="just"/>
                <a:r>
                  <a:rPr lang="en-US" sz="3000" dirty="0"/>
                  <a:t>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⌉ = 3, because ((64/4)/4)/4 = 1</a:t>
                </a:r>
              </a:p>
              <a:p>
                <a:pPr lvl="1" algn="just"/>
                <a:r>
                  <a:rPr lang="en-US" sz="3000" dirty="0"/>
                  <a:t>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⌉ = 4, because (((12/2)/2)/2)/2 = 0.75 ≤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33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Another simple yet important function is the linear function:</a:t>
            </a:r>
          </a:p>
          <a:p>
            <a:pPr marL="0" indent="0" algn="just">
              <a:buNone/>
            </a:pPr>
            <a:r>
              <a:rPr lang="en-US" sz="3000" dirty="0"/>
              <a:t>			f(n) = n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Given an input value n, the linear function f assigns the value n itself.</a:t>
            </a:r>
          </a:p>
          <a:p>
            <a:pPr lvl="1" algn="just"/>
            <a:r>
              <a:rPr lang="en-US" sz="3000" dirty="0"/>
              <a:t>This function arises in algorithm analysis any time we have to do a single basic operation for each of n elements.</a:t>
            </a:r>
          </a:p>
          <a:p>
            <a:pPr lvl="1" algn="just"/>
            <a:r>
              <a:rPr lang="en-US" sz="3000" dirty="0"/>
              <a:t>For example, comparing a number x to each element of an array of size n will require n comparisons. </a:t>
            </a:r>
          </a:p>
        </p:txBody>
      </p:sp>
    </p:spTree>
    <p:extLst>
      <p:ext uri="{BB962C8B-B14F-4D97-AF65-F5344CB8AC3E}">
        <p14:creationId xmlns:p14="http://schemas.microsoft.com/office/powerpoint/2010/main" val="334827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N-Log-N Function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function that assigns to an  input n the value of n times the logarithm base-two of n.</a:t>
            </a:r>
          </a:p>
          <a:p>
            <a:pPr marL="0" indent="0" algn="just">
              <a:buNone/>
            </a:pPr>
            <a:r>
              <a:rPr lang="en-US" sz="3000" dirty="0"/>
              <a:t>			f(n) = n log n</a:t>
            </a:r>
          </a:p>
          <a:p>
            <a:pPr algn="just"/>
            <a:r>
              <a:rPr lang="en-US" sz="3000" dirty="0"/>
              <a:t>This function grows a little more rapidly than the Linear Function and a lot less rapidly than the Quadratic Function.</a:t>
            </a:r>
          </a:p>
          <a:p>
            <a:pPr algn="just"/>
            <a:r>
              <a:rPr lang="en-US" sz="3000" dirty="0"/>
              <a:t>We would greatly prefer an algorithm with a running time that is proportional to n log n, than one with quadratic running time.</a:t>
            </a:r>
          </a:p>
          <a:p>
            <a:pPr algn="just"/>
            <a:r>
              <a:rPr lang="en-US" sz="3000" dirty="0"/>
              <a:t>Several algorithms exhibit n log n function.</a:t>
            </a:r>
          </a:p>
          <a:p>
            <a:pPr lvl="1" algn="just"/>
            <a:r>
              <a:rPr lang="en-US" sz="2600" dirty="0"/>
              <a:t>For example, the fastest sorting algorithm is n log n</a:t>
            </a:r>
          </a:p>
        </p:txBody>
      </p:sp>
    </p:spTree>
    <p:extLst>
      <p:ext uri="{BB962C8B-B14F-4D97-AF65-F5344CB8AC3E}">
        <p14:creationId xmlns:p14="http://schemas.microsoft.com/office/powerpoint/2010/main" val="2880893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Quadratic Function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Another function that appears often in algorithm analysis is the quadratic function: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	f 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</a:t>
                </a:r>
              </a:p>
              <a:p>
                <a:pPr algn="just"/>
                <a:r>
                  <a:rPr lang="en-US" sz="3000" dirty="0"/>
                  <a:t>Given an input value n, the function f assigns the product of n with itself</a:t>
                </a:r>
              </a:p>
              <a:p>
                <a:pPr lvl="1" algn="just"/>
                <a:r>
                  <a:rPr lang="en-US" sz="2600" dirty="0"/>
                  <a:t>In other words, “n squared”</a:t>
                </a:r>
              </a:p>
              <a:p>
                <a:pPr algn="just"/>
                <a:r>
                  <a:rPr lang="en-US" sz="3000" dirty="0"/>
                  <a:t>Nested loops… where a sequence of n operations which are performed n times hence: </a:t>
                </a:r>
                <a:r>
                  <a:rPr lang="en-US" sz="3000" dirty="0" err="1"/>
                  <a:t>n.n</a:t>
                </a:r>
                <a:r>
                  <a:rPr lang="en-US" sz="3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62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Cubic Function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Continuing our discussion of functions that are powers of the input, we consider the cubic function: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	f(n)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0" dirty="0"/>
                  <a:t> </a:t>
                </a:r>
              </a:p>
              <a:p>
                <a:pPr algn="just"/>
                <a:endParaRPr lang="en-US" sz="3000" dirty="0"/>
              </a:p>
              <a:p>
                <a:pPr algn="just"/>
                <a:r>
                  <a:rPr lang="en-US" sz="3000" dirty="0"/>
                  <a:t>Cubic function is not frequently observed in the context of algorithm analysis compared to linear and logarithmic functions.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marL="0" indent="0" algn="just">
                  <a:buNone/>
                </a:pPr>
                <a:r>
                  <a:rPr lang="en-US" sz="3000" dirty="0"/>
                  <a:t>• Some algorithms exhibit Cubic Function.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391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58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Cubic Function and Other Polynomials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The Linear, Quadratic and Cubic functions can each be viewed as being part of a larger class of functions, the polynomials. A polynomial function has the form: 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  <a:p>
                <a:pPr algn="just"/>
                <a:r>
                  <a:rPr lang="en-US" sz="3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/>
                  <a:t> are constants (also called coefficients of the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polynomial)</a:t>
                </a:r>
              </a:p>
              <a:p>
                <a:pPr algn="just"/>
                <a:r>
                  <a:rPr lang="en-US" sz="3000" dirty="0"/>
                  <a:t>And d indicates the highest power of the polynomial (also called degree of the polynomial)</a:t>
                </a:r>
              </a:p>
              <a:p>
                <a:pPr algn="just"/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391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5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Function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Another function used in the analysis of algorithms is the exponential function: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	f(n)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n-US" sz="3000" dirty="0"/>
                  <a:t>Where b is a positive constant, called the base, and the argument n is the exponent.</a:t>
                </a:r>
              </a:p>
              <a:p>
                <a:pPr algn="just"/>
                <a:r>
                  <a:rPr lang="en-US" sz="3000" dirty="0"/>
                  <a:t>So the function f (n) assigns to the input argument n the value obtained by multiplying the base b by itself n times.</a:t>
                </a:r>
              </a:p>
              <a:p>
                <a:pPr lvl="1" algn="just"/>
                <a:r>
                  <a:rPr lang="en-US" sz="2600" dirty="0"/>
                  <a:t>As was the case with the logarithm function, the most common base for the</a:t>
                </a:r>
              </a:p>
              <a:p>
                <a:pPr algn="just"/>
                <a:r>
                  <a:rPr lang="en-US" sz="3000" dirty="0"/>
                  <a:t>exponential function in algorithm analysis is b = 2.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80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Growth Rates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Seven functions commonly used in analysis of algorithms</a:t>
            </a:r>
          </a:p>
          <a:p>
            <a:pPr algn="just"/>
            <a:endParaRPr lang="en-US" sz="3000" dirty="0"/>
          </a:p>
          <a:p>
            <a:pPr marL="0" indent="0" algn="just">
              <a:buNone/>
            </a:pPr>
            <a:endParaRPr lang="en-US" sz="3000" dirty="0"/>
          </a:p>
          <a:p>
            <a:pPr algn="just"/>
            <a:r>
              <a:rPr lang="en-US" sz="3000" dirty="0"/>
              <a:t>The growth rates for the seven fundamental functions:</a:t>
            </a:r>
          </a:p>
          <a:p>
            <a:pPr algn="just"/>
            <a:endParaRPr lang="en-US" sz="3000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F0709B1-78DB-4F1F-80B9-5392C0969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2181048"/>
            <a:ext cx="7159613" cy="89621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1977901-56B7-4C4E-BC0E-F6F856897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6" y="3622633"/>
            <a:ext cx="7674213" cy="32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Ceiling and Floor Functions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 Algorithm analysis often the value is not an integer, but we use integers to express the running time.</a:t>
            </a:r>
          </a:p>
          <a:p>
            <a:pPr algn="just"/>
            <a:r>
              <a:rPr lang="en-US" sz="3000" dirty="0"/>
              <a:t>Thus, the analysis of an algorithm may sometimes involve the use of the floor function and ceiling function,</a:t>
            </a:r>
          </a:p>
          <a:p>
            <a:pPr lvl="1" algn="just"/>
            <a:r>
              <a:rPr lang="en-US" sz="2600" dirty="0"/>
              <a:t>⌊x⌋ = the largest integer less than or equal to x. (e.g., ⌊3.7⌋ = 3.)</a:t>
            </a:r>
          </a:p>
          <a:p>
            <a:pPr lvl="1" algn="just"/>
            <a:r>
              <a:rPr lang="en-US" sz="3000" dirty="0"/>
              <a:t>⌈x⌉ = the smallest integer greater than or equal to x. (e.g., ⌈5.2⌉ = 6.)</a:t>
            </a:r>
          </a:p>
          <a:p>
            <a:pPr lvl="1" algn="just"/>
            <a:r>
              <a:rPr lang="en-US" sz="3000" dirty="0"/>
              <a:t>Notice the bottom and the top angles to represent floor and ceiling respectively: ⌊x⌋ and ⌈x⌉</a:t>
            </a:r>
          </a:p>
        </p:txBody>
      </p:sp>
    </p:spTree>
    <p:extLst>
      <p:ext uri="{BB962C8B-B14F-4D97-AF65-F5344CB8AC3E}">
        <p14:creationId xmlns:p14="http://schemas.microsoft.com/office/powerpoint/2010/main" val="2272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E" dirty="0"/>
              <a:t>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IE" sz="3000" dirty="0"/>
              <a:t>Analysing an algorithm has become synonymous with predicting the required resources for an algorithm:</a:t>
            </a:r>
          </a:p>
          <a:p>
            <a:pPr lvl="1" algn="just"/>
            <a:r>
              <a:rPr lang="en-IE" sz="2200" dirty="0"/>
              <a:t>This includes memory, communication bandwidth, or CPU load</a:t>
            </a:r>
          </a:p>
          <a:p>
            <a:pPr lvl="1" algn="just"/>
            <a:r>
              <a:rPr lang="en-IE" sz="2200" dirty="0"/>
              <a:t>Often it is computational time we want to measure</a:t>
            </a:r>
          </a:p>
          <a:p>
            <a:pPr lvl="1" algn="just"/>
            <a:endParaRPr lang="en-IE" sz="2200" dirty="0"/>
          </a:p>
          <a:p>
            <a:pPr algn="just"/>
            <a:r>
              <a:rPr lang="en-IE" sz="2600" dirty="0"/>
              <a:t>The running time of an algorithm refers to the number of primitive operations executed</a:t>
            </a:r>
          </a:p>
          <a:p>
            <a:pPr lvl="1" algn="just"/>
            <a:r>
              <a:rPr lang="en-IE" sz="2200" dirty="0"/>
              <a:t>The input can often effect the performance of the algorithm (</a:t>
            </a:r>
            <a:r>
              <a:rPr lang="en-IE" sz="2200" b="1" dirty="0"/>
              <a:t>we should always analyse the worst case</a:t>
            </a:r>
            <a:r>
              <a:rPr lang="en-IE" sz="2200" dirty="0"/>
              <a:t>)</a:t>
            </a:r>
          </a:p>
          <a:p>
            <a:pPr lvl="1" algn="just"/>
            <a:r>
              <a:rPr lang="en-IE" sz="2200" dirty="0"/>
              <a:t>The size of the input may also affect the performance (</a:t>
            </a:r>
            <a:r>
              <a:rPr lang="en-IE" sz="2200" b="1" dirty="0"/>
              <a:t>run time should be expressed as a function of input size</a:t>
            </a:r>
            <a:r>
              <a:rPr lang="en-IE" sz="2200" dirty="0"/>
              <a:t>) </a:t>
            </a:r>
          </a:p>
          <a:p>
            <a:pPr lvl="1" algn="just"/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665897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Asymptotic analysis refers to computing the running time of any operation in mathematical units of computation. The focus of the analysis is to find</a:t>
            </a:r>
          </a:p>
          <a:p>
            <a:pPr lvl="1" algn="just"/>
            <a:endParaRPr lang="en-US" sz="2600" dirty="0"/>
          </a:p>
          <a:p>
            <a:pPr lvl="1" algn="just"/>
            <a:r>
              <a:rPr lang="en-US" sz="2600" dirty="0"/>
              <a:t>The growth rate of the running time as a function of input size n taking a “big-picture” approach.</a:t>
            </a:r>
          </a:p>
          <a:p>
            <a:pPr lvl="1" algn="just"/>
            <a:endParaRPr lang="en-US" sz="2600" dirty="0"/>
          </a:p>
          <a:p>
            <a:pPr lvl="1" algn="just"/>
            <a:r>
              <a:rPr lang="en-US" sz="2600" dirty="0"/>
              <a:t>For example, it is often enough just to know that the running time of an algorithm grows proportionally to n.</a:t>
            </a:r>
          </a:p>
        </p:txBody>
      </p:sp>
    </p:spTree>
    <p:extLst>
      <p:ext uri="{BB962C8B-B14F-4D97-AF65-F5344CB8AC3E}">
        <p14:creationId xmlns:p14="http://schemas.microsoft.com/office/powerpoint/2010/main" val="171793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Algorithms are </a:t>
            </a:r>
            <a:r>
              <a:rPr lang="en-IE" dirty="0"/>
              <a:t>characterised</a:t>
            </a:r>
            <a:r>
              <a:rPr lang="en-US" dirty="0"/>
              <a:t> by using functions that map the size of the input, n, to values corresponding to the main factor that determine the growth rate.</a:t>
            </a:r>
          </a:p>
          <a:p>
            <a:pPr lvl="1" algn="just"/>
            <a:endParaRPr lang="en-US" sz="2600" dirty="0"/>
          </a:p>
          <a:p>
            <a:pPr lvl="1" algn="just"/>
            <a:r>
              <a:rPr lang="en-US" sz="2600" dirty="0"/>
              <a:t>This enables us to objectively measure the efficiency rather than focusing on </a:t>
            </a:r>
            <a:r>
              <a:rPr lang="en-US" sz="2600"/>
              <a:t>language or </a:t>
            </a:r>
            <a:r>
              <a:rPr lang="en-US" sz="2600" dirty="0"/>
              <a:t>hardware-specific analysis.</a:t>
            </a:r>
          </a:p>
        </p:txBody>
      </p:sp>
    </p:spTree>
    <p:extLst>
      <p:ext uri="{BB962C8B-B14F-4D97-AF65-F5344CB8AC3E}">
        <p14:creationId xmlns:p14="http://schemas.microsoft.com/office/powerpoint/2010/main" val="1624566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Mathematical notation for functions that disregards constant factors.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Describe the asymptotic running time of an algorithm.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Commonly used asymptotic notations:</a:t>
            </a:r>
          </a:p>
          <a:p>
            <a:pPr lvl="1" algn="just"/>
            <a:r>
              <a:rPr lang="en-US" sz="3000" dirty="0"/>
              <a:t>Ο Notation (Big Oh)</a:t>
            </a:r>
          </a:p>
          <a:p>
            <a:pPr lvl="1" algn="just"/>
            <a:r>
              <a:rPr lang="en-US" sz="3000" dirty="0"/>
              <a:t>Ω Notation (Big Omega)</a:t>
            </a:r>
          </a:p>
          <a:p>
            <a:pPr lvl="1" algn="just"/>
            <a:r>
              <a:rPr lang="en-US" sz="3000" dirty="0"/>
              <a:t>θ Notation (Big Theta)</a:t>
            </a:r>
          </a:p>
        </p:txBody>
      </p:sp>
    </p:spTree>
    <p:extLst>
      <p:ext uri="{BB962C8B-B14F-4D97-AF65-F5344CB8AC3E}">
        <p14:creationId xmlns:p14="http://schemas.microsoft.com/office/powerpoint/2010/main" val="1827095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Notation that is used to classify algorithms in terms of their performance (worst case).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Suppose we consider the following functions that define the timings for different programs:</a:t>
            </a:r>
          </a:p>
          <a:p>
            <a:pPr marL="0" indent="0" algn="just">
              <a:buNone/>
            </a:pPr>
            <a:r>
              <a:rPr lang="en-US" sz="3000" dirty="0"/>
              <a:t>	t1(n) = 5 + n,</a:t>
            </a:r>
          </a:p>
          <a:p>
            <a:pPr marL="0" indent="0" algn="just">
              <a:buNone/>
            </a:pPr>
            <a:r>
              <a:rPr lang="en-US" sz="3000" dirty="0"/>
              <a:t>	t2(n) = 50 + n,</a:t>
            </a:r>
          </a:p>
          <a:p>
            <a:pPr marL="0" indent="0" algn="just">
              <a:buNone/>
            </a:pPr>
            <a:r>
              <a:rPr lang="en-US" sz="3000" dirty="0"/>
              <a:t>	t3(n) = 500 +100n,</a:t>
            </a:r>
          </a:p>
          <a:p>
            <a:pPr marL="0" indent="0" algn="just">
              <a:buNone/>
            </a:pPr>
            <a:r>
              <a:rPr lang="en-US" sz="3000" dirty="0"/>
              <a:t>	t4(n) = 5000 +1000n.</a:t>
            </a:r>
          </a:p>
        </p:txBody>
      </p:sp>
    </p:spTree>
    <p:extLst>
      <p:ext uri="{BB962C8B-B14F-4D97-AF65-F5344CB8AC3E}">
        <p14:creationId xmlns:p14="http://schemas.microsoft.com/office/powerpoint/2010/main" val="1645388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Suppose we consider the following functions that define the timings for different programs:</a:t>
            </a:r>
          </a:p>
          <a:p>
            <a:pPr marL="0" indent="0" algn="just">
              <a:buNone/>
            </a:pPr>
            <a:r>
              <a:rPr lang="en-US" sz="3000" dirty="0"/>
              <a:t>	t1(n) = 5 + n,</a:t>
            </a:r>
          </a:p>
          <a:p>
            <a:pPr marL="0" indent="0" algn="just">
              <a:buNone/>
            </a:pPr>
            <a:r>
              <a:rPr lang="en-US" sz="3000" dirty="0"/>
              <a:t>	t2(n) = 50 + n,</a:t>
            </a:r>
          </a:p>
          <a:p>
            <a:pPr marL="0" indent="0" algn="just">
              <a:buNone/>
            </a:pPr>
            <a:r>
              <a:rPr lang="en-US" sz="3000" dirty="0"/>
              <a:t>	t3(n) = 500 +100n,</a:t>
            </a:r>
          </a:p>
          <a:p>
            <a:pPr marL="0" indent="0" algn="just">
              <a:buNone/>
            </a:pPr>
            <a:r>
              <a:rPr lang="en-US" sz="3000" dirty="0"/>
              <a:t>	t4(n) = 5000 +1000n.</a:t>
            </a:r>
          </a:p>
          <a:p>
            <a:pPr algn="just"/>
            <a:r>
              <a:rPr lang="en-US" sz="3000" dirty="0"/>
              <a:t>The impact of the constants is significant for small values of n, say n &lt; 1000000.</a:t>
            </a:r>
          </a:p>
          <a:p>
            <a:pPr algn="just"/>
            <a:r>
              <a:rPr lang="en-US" sz="3000" dirty="0"/>
              <a:t>But for very large values of n, they have little impact.</a:t>
            </a:r>
          </a:p>
          <a:p>
            <a:pPr lvl="1" algn="just"/>
            <a:r>
              <a:rPr lang="en-US" sz="2600" dirty="0"/>
              <a:t>All of these functions converge, or meet, as n approaches infinity. </a:t>
            </a:r>
          </a:p>
        </p:txBody>
      </p:sp>
    </p:spTree>
    <p:extLst>
      <p:ext uri="{BB962C8B-B14F-4D97-AF65-F5344CB8AC3E}">
        <p14:creationId xmlns:p14="http://schemas.microsoft.com/office/powerpoint/2010/main" val="489474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Suppose we consider the following functions that define the timings for different programs:</a:t>
            </a:r>
          </a:p>
          <a:p>
            <a:pPr marL="0" indent="0" algn="just">
              <a:buNone/>
            </a:pPr>
            <a:r>
              <a:rPr lang="en-US" sz="3000" dirty="0"/>
              <a:t>	t1(n) = 5 + n,</a:t>
            </a:r>
          </a:p>
          <a:p>
            <a:pPr marL="0" indent="0" algn="just">
              <a:buNone/>
            </a:pPr>
            <a:r>
              <a:rPr lang="en-US" sz="3000" dirty="0"/>
              <a:t>	t2(n) = 50 + n,</a:t>
            </a:r>
          </a:p>
          <a:p>
            <a:pPr marL="0" indent="0" algn="just">
              <a:buNone/>
            </a:pPr>
            <a:r>
              <a:rPr lang="en-US" sz="3000" dirty="0"/>
              <a:t>	t3(n) = 500 +100n,</a:t>
            </a:r>
          </a:p>
          <a:p>
            <a:pPr marL="0" indent="0" algn="just">
              <a:buNone/>
            </a:pPr>
            <a:r>
              <a:rPr lang="en-US" sz="3000" dirty="0"/>
              <a:t>	t4(n) = 5000 +1000n.</a:t>
            </a:r>
          </a:p>
          <a:p>
            <a:pPr algn="just"/>
            <a:r>
              <a:rPr lang="en-US" sz="3000" dirty="0"/>
              <a:t>Therefore, all these functions form a set that are asymptotically dominated by t(n) = n.</a:t>
            </a:r>
          </a:p>
          <a:p>
            <a:pPr algn="just"/>
            <a:r>
              <a:rPr lang="en-US" sz="3000" dirty="0"/>
              <a:t>Form a family of functions of O(n).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0190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Similarly, we can argue that:</a:t>
                </a:r>
              </a:p>
              <a:p>
                <a:pPr marL="0" indent="0" algn="just">
                  <a:buNone/>
                </a:pPr>
                <a:r>
                  <a:rPr lang="en-US" sz="3000" dirty="0"/>
                  <a:t>	t1(n) = 50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r>
                  <a:rPr lang="en-US" sz="3000" dirty="0"/>
                  <a:t>	t2(n) = 10000+ 10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r>
                  <a:rPr lang="en-US" sz="3000" dirty="0"/>
                  <a:t>	t3(n) = 1000+ 500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 algn="just">
                  <a:buNone/>
                </a:pPr>
                <a:r>
                  <a:rPr lang="en-US" sz="3000" dirty="0"/>
                  <a:t>	t4(n) = 100 + 50000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algn="just"/>
                <a:endParaRPr lang="en-US" sz="3000" dirty="0"/>
              </a:p>
              <a:p>
                <a:pPr algn="just"/>
                <a:r>
                  <a:rPr lang="en-US" sz="3000" dirty="0"/>
                  <a:t>All belong to the family of functions of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).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t="-229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8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Formally, Let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/>
                  <a:t> and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be functions mapping positive integers to positive real numbers. We say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is O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if there is a real constant c &gt;0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≥ 1 such that</a:t>
                </a:r>
              </a:p>
              <a:p>
                <a:pPr marL="0" indent="0" algn="just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algn="just"/>
                <a:r>
                  <a:rPr lang="en-US" sz="2600" dirty="0"/>
                  <a:t>This is referred t as “big-Oh” notation.</a:t>
                </a:r>
              </a:p>
              <a:p>
                <a:pPr algn="just"/>
                <a:r>
                  <a:rPr lang="en-US" sz="2600" dirty="0"/>
                  <a:t>Also pronounced “f(n) is big-Oh of g(n)”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217" t="-2299" r="-13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418AFE-04AE-4FBB-84FE-A233A7274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3" y="3201490"/>
            <a:ext cx="4610337" cy="31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3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/>
                  <a:t>The function 8n + 5 is O(n).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	How?</a:t>
                </a:r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• We need to find a real constant c &gt; 0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≥ 1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such that 8n+5 ≤ </a:t>
                </a:r>
                <a:r>
                  <a:rPr lang="en-US" sz="2600" dirty="0" err="1"/>
                  <a:t>cn</a:t>
                </a:r>
                <a:r>
                  <a:rPr lang="en-US" sz="2600" dirty="0"/>
                  <a:t> for every integer n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• Possibilities of choosing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make sure to satisfy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c =9,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= 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043" t="-172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43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/>
                  <a:t>Possibilities of choosing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sz="2600" dirty="0"/>
              </a:p>
              <a:p>
                <a:pPr marL="0" indent="0" algn="just">
                  <a:buNone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8n + 5 ≤ n(8 + 5) 	// (n(8 + 5) is always greater than 8n + 5)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8n + 5 ≤ 13. n 	// 8 + 5 =13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8n + 5 is O(13n). 	// we ignore the coefficient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8n + 5 is O(n).</a:t>
                </a:r>
              </a:p>
              <a:p>
                <a:pPr algn="just"/>
                <a:r>
                  <a:rPr lang="en-US" sz="2600" dirty="0"/>
                  <a:t>c =13,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600" dirty="0"/>
                  <a:t>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043" t="-172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4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calculations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E" dirty="0"/>
                  <a:t>We measure the cost (running time) in nanoseconds:</a:t>
                </a:r>
              </a:p>
              <a:p>
                <a:pPr lvl="1" algn="just"/>
                <a:r>
                  <a:rPr lang="en-IE" dirty="0"/>
                  <a:t>1 second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IE" dirty="0"/>
                  <a:t> (milliseconds)</a:t>
                </a:r>
              </a:p>
              <a:p>
                <a:pPr lvl="1" algn="just"/>
                <a:r>
                  <a:rPr lang="en-IE" dirty="0"/>
                  <a:t>1 second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E" dirty="0"/>
                  <a:t> (microseconds)</a:t>
                </a:r>
              </a:p>
              <a:p>
                <a:pPr lvl="1" algn="just"/>
                <a:r>
                  <a:rPr lang="en-IE" dirty="0"/>
                  <a:t>1 second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IE" dirty="0"/>
                  <a:t> (nanoseconds)</a:t>
                </a:r>
              </a:p>
              <a:p>
                <a:pPr algn="just"/>
                <a:endParaRPr lang="en-IE" dirty="0"/>
              </a:p>
              <a:p>
                <a:pPr algn="just"/>
                <a:r>
                  <a:rPr lang="en-IE" dirty="0"/>
                  <a:t>A fast machine might execute a primitive instruction in 5ns, whereas a slow machine might take 20ns to execute the same primitive.</a:t>
                </a:r>
              </a:p>
              <a:p>
                <a:pPr algn="just"/>
                <a:endParaRPr lang="en-IE" dirty="0"/>
              </a:p>
              <a:p>
                <a:pPr algn="just"/>
                <a:r>
                  <a:rPr lang="en-IE" dirty="0"/>
                  <a:t>This makes the task of calculating running time of a program more complex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2"/>
                <a:stretch>
                  <a:fillRect l="-1043" t="-1839" r="-11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30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/>
                  <a:t>The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600" dirty="0"/>
                  <a:t>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600" dirty="0"/>
                  <a:t>)</a:t>
                </a:r>
              </a:p>
              <a:p>
                <a:pPr algn="just"/>
                <a:endParaRPr lang="en-US" sz="2600" dirty="0"/>
              </a:p>
              <a:p>
                <a:pPr algn="just"/>
                <a:endParaRPr lang="en-US" sz="2600" dirty="0"/>
              </a:p>
              <a:p>
                <a:pPr algn="just"/>
                <a:r>
                  <a:rPr lang="en-US" sz="2600" dirty="0"/>
                  <a:t>How?</a:t>
                </a:r>
              </a:p>
              <a:p>
                <a:pPr algn="just"/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600" dirty="0"/>
                  <a:t>(5+3+2+4+1) = 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for c =15, when n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3200" dirty="0"/>
                  <a:t>= 1</a:t>
                </a:r>
                <a:endParaRPr lang="en-US" sz="2600" dirty="0"/>
              </a:p>
              <a:p>
                <a:pPr marL="0" indent="0" algn="just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043" t="-160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9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We can characterize the growth rate of any polynomial function.</a:t>
                </a:r>
              </a:p>
              <a:p>
                <a:pPr algn="just"/>
                <a:r>
                  <a:rPr lang="en-US" dirty="0"/>
                  <a:t>If f(n) is a polynomial of degree d, that is,</a:t>
                </a:r>
              </a:p>
              <a:p>
                <a:pPr marL="0" indent="0" algn="just">
                  <a:buNone/>
                </a:pPr>
                <a:r>
                  <a:rPr lang="en-US" dirty="0"/>
                  <a:t>	f(n)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 0, then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f(n)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). WHY?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Note that, for n ≥ 1, we have 1 ≤ n ≤ n2 ≤ ··· ≤ </a:t>
                </a:r>
                <a:r>
                  <a:rPr lang="en-US" dirty="0" err="1"/>
                  <a:t>nd</a:t>
                </a:r>
                <a:endParaRPr lang="en-US" dirty="0"/>
              </a:p>
              <a:p>
                <a:pPr lvl="1" algn="just"/>
                <a:r>
                  <a:rPr lang="en-US" sz="2800" dirty="0"/>
                  <a:t>Thus, the highest-degree term in a polynomial is the term that determines the asymptotic growth rate of that polynomial.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043" t="-1839" r="-11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0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(oh)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E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IE" dirty="0"/>
                  <a:t>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E" dirty="0"/>
                  <a:t>) </a:t>
                </a:r>
                <a:r>
                  <a:rPr lang="en-US" dirty="0"/>
                  <a:t>	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How?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043" t="-183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790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Laws of Big Oh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3CE7B6E-028A-4779-A90F-CBF55E6D5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38" y="643466"/>
            <a:ext cx="60860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36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Omega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Just as the big-Oh notation provides an asymptotic way of saying that a function is “less than or equal to” another function, the Big Omega notations provide an asymptotic way of saying that a function grows at a rate that is “greater than or equal to” that of another.</a:t>
                </a:r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043" t="-1839" r="-11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244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Omega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functions mapping positive integers to positive real numbers. We say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Ω (g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) pronounced “f (n) is big-Omega of g(n),” if there is a real constant c &gt; 0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≥ 1 such that</a:t>
                </a:r>
              </a:p>
              <a:p>
                <a:pPr algn="just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This definition allows us to say asymptotically that one function is greater than or equal to another, up to a constant factor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33C43-EA68-40D9-A097-44360CBB9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084"/>
                <a:ext cx="10515600" cy="5301916"/>
              </a:xfrm>
              <a:blipFill>
                <a:blip r:embed="rId3"/>
                <a:stretch>
                  <a:fillRect l="-1043" t="-1839" r="-11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916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Theta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addition, there is a notation that allows us to say that two functions grow at the same rate, up to constant factors.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f (n) is Θ(g(n)), pronounced “ f (n) is big-Theta of g(n),” if  f (n) is O(g(n)) and f (n) is Ω(g(n)), that is, there are real constants c′ &gt; 0 and c′′ &gt; 0, and an integer constant n0 ≥ 1 such that </a:t>
            </a:r>
            <a:r>
              <a:rPr lang="en-US" dirty="0" err="1"/>
              <a:t>c′g</a:t>
            </a:r>
            <a:r>
              <a:rPr lang="en-US" dirty="0"/>
              <a:t>(n) ≤ f (n) ≤ </a:t>
            </a:r>
            <a:r>
              <a:rPr lang="en-US" dirty="0" err="1"/>
              <a:t>c′′g</a:t>
            </a:r>
            <a:r>
              <a:rPr lang="en-US" dirty="0"/>
              <a:t>(n), for n ≥ n0. </a:t>
            </a:r>
          </a:p>
        </p:txBody>
      </p:sp>
    </p:spTree>
    <p:extLst>
      <p:ext uri="{BB962C8B-B14F-4D97-AF65-F5344CB8AC3E}">
        <p14:creationId xmlns:p14="http://schemas.microsoft.com/office/powerpoint/2010/main" val="800245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discussed the idea of an ideal system that has a constant run-time per operations. </a:t>
            </a:r>
          </a:p>
          <a:p>
            <a:pPr lvl="1" algn="just"/>
            <a:r>
              <a:rPr lang="en-US" dirty="0"/>
              <a:t>It allowed us to think of operations in algorithms more abstractly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We discussed ways of representing growth of the run-time of an algorithm.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We then went into asymptotic notation giving multiple examples of each.</a:t>
            </a:r>
          </a:p>
        </p:txBody>
      </p:sp>
    </p:spTree>
    <p:extLst>
      <p:ext uri="{BB962C8B-B14F-4D97-AF65-F5344CB8AC3E}">
        <p14:creationId xmlns:p14="http://schemas.microsoft.com/office/powerpoint/2010/main" val="266135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calculations on HAL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IE" dirty="0"/>
              <a:t>o simplify the task, we will specify time cost for executing primitive instructions on some ideal machine called HAL. 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The real cost, when tested on an actual machine will be some multiple of the cost of executing it on HAL.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For example, if running time on HAL for a given program is 1000ns, and another machine is four times faster than HAL, then it will take 250ns on that other computer.</a:t>
            </a:r>
          </a:p>
        </p:txBody>
      </p:sp>
    </p:spTree>
    <p:extLst>
      <p:ext uri="{BB962C8B-B14F-4D97-AF65-F5344CB8AC3E}">
        <p14:creationId xmlns:p14="http://schemas.microsoft.com/office/powerpoint/2010/main" val="386496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Run-time calculations on HAL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93635A-20D6-46C3-88C1-C815C29F1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calculations on HAL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Cost of executing each of these is 10ns : +, -, *, /, %, &lt;, &gt;, ==, &gt;=, &lt;=, !=, =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So, calculate the following: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F4DCFB-BB68-457B-BFA7-5F570E21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95249"/>
              </p:ext>
            </p:extLst>
          </p:nvPr>
        </p:nvGraphicFramePr>
        <p:xfrm>
          <a:off x="976086" y="3818556"/>
          <a:ext cx="812799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6259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39057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437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cost(ns)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 (ns)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8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X +1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7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X==2 || X==7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X=X+Y;</a:t>
                      </a:r>
                    </a:p>
                    <a:p>
                      <a:r>
                        <a:rPr lang="en-IE" dirty="0"/>
                        <a:t>Y=X-Y;</a:t>
                      </a:r>
                    </a:p>
                    <a:p>
                      <a:r>
                        <a:rPr lang="en-IE" dirty="0"/>
                        <a:t>Y=X-Y;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8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2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calculations on HAL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Cost of function invocation, for each parameter, and the return statement:</a:t>
            </a:r>
          </a:p>
          <a:p>
            <a:pPr lvl="1" algn="just"/>
            <a:r>
              <a:rPr lang="en-US" dirty="0"/>
              <a:t>50ns, 10ns, and 50ns respectively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What will be the total cost of involving the following function </a:t>
            </a:r>
            <a:r>
              <a:rPr lang="en-US" dirty="0" err="1"/>
              <a:t>sumN</a:t>
            </a:r>
            <a:r>
              <a:rPr lang="en-US" dirty="0"/>
              <a:t>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5E59522-094C-4433-AEAF-ACDF6A72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50" y="4207042"/>
            <a:ext cx="4009007" cy="16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1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calculations on HAL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301916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Time taken to execute an if statement of the form “if(b) s1; else s2;” is the cost of b plus the max cost of s1, s2.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For example, the cost of executing:</a:t>
            </a:r>
          </a:p>
          <a:p>
            <a:pPr marL="0" indent="0" algn="just">
              <a:buNone/>
            </a:pPr>
            <a:r>
              <a:rPr lang="en-US" sz="3000" dirty="0"/>
              <a:t>	</a:t>
            </a:r>
          </a:p>
          <a:p>
            <a:pPr marL="0" indent="0" algn="just">
              <a:buNone/>
            </a:pPr>
            <a:r>
              <a:rPr lang="en-US" sz="3000" dirty="0"/>
              <a:t>	If(x&gt;0) x=1; else x=x*x;</a:t>
            </a:r>
          </a:p>
          <a:p>
            <a:pPr marL="0" indent="0" algn="just">
              <a:buNone/>
            </a:pPr>
            <a:endParaRPr lang="en-US" sz="3000" dirty="0"/>
          </a:p>
          <a:p>
            <a:pPr marL="0" indent="0" algn="just">
              <a:buNone/>
            </a:pPr>
            <a:r>
              <a:rPr lang="en-US" sz="3000" dirty="0"/>
              <a:t>It would be 30ns because the Boolean expression costs 10ns and the max of (10ns,20ns for s1, s2 respectively) is 20ns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9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3313</Words>
  <Application>Microsoft Office PowerPoint</Application>
  <PresentationFormat>Widescreen</PresentationFormat>
  <Paragraphs>389</Paragraphs>
  <Slides>47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 UI</vt:lpstr>
      <vt:lpstr>Office Theme</vt:lpstr>
      <vt:lpstr>Algorithms and Advanced Programming</vt:lpstr>
      <vt:lpstr>What we’ll cover today</vt:lpstr>
      <vt:lpstr>Algorithm analysis</vt:lpstr>
      <vt:lpstr>Run time calculations</vt:lpstr>
      <vt:lpstr>Run-time calculations on HAL</vt:lpstr>
      <vt:lpstr>Run-time calculations on HAL</vt:lpstr>
      <vt:lpstr>Run-time calculations on HAL</vt:lpstr>
      <vt:lpstr>Run-time calculations on HAL</vt:lpstr>
      <vt:lpstr>Run-time calculations on HAL</vt:lpstr>
      <vt:lpstr>Run-time calculations on HAL</vt:lpstr>
      <vt:lpstr>Run-time calculations on HAL</vt:lpstr>
      <vt:lpstr>Run-time calculations on HAL</vt:lpstr>
      <vt:lpstr>Run-time calculations on HAL</vt:lpstr>
      <vt:lpstr>Function Growth</vt:lpstr>
      <vt:lpstr>Order of Growth</vt:lpstr>
      <vt:lpstr>Order of Growth</vt:lpstr>
      <vt:lpstr>Order of Growth</vt:lpstr>
      <vt:lpstr>Functions for Algorithmic Analysis</vt:lpstr>
      <vt:lpstr>The Constant Function</vt:lpstr>
      <vt:lpstr>The Logarithmic Function</vt:lpstr>
      <vt:lpstr>The Logarithmic Function</vt:lpstr>
      <vt:lpstr>The Linear Function</vt:lpstr>
      <vt:lpstr>The N-Log-N Function</vt:lpstr>
      <vt:lpstr>The Quadratic Function</vt:lpstr>
      <vt:lpstr>The Cubic Function</vt:lpstr>
      <vt:lpstr>The Cubic Function and Other Polynomials</vt:lpstr>
      <vt:lpstr>The Exponential Function</vt:lpstr>
      <vt:lpstr>Comparing Growth Rates</vt:lpstr>
      <vt:lpstr>Ceiling and Floor Functions</vt:lpstr>
      <vt:lpstr>Asymptotic Analysis</vt:lpstr>
      <vt:lpstr>Asymptotic Analysis</vt:lpstr>
      <vt:lpstr>Asymptotic Notation</vt:lpstr>
      <vt:lpstr>Big O (oh) notation</vt:lpstr>
      <vt:lpstr>Big O (oh) notation</vt:lpstr>
      <vt:lpstr>Big O (oh) notation</vt:lpstr>
      <vt:lpstr>Big O (oh) notation</vt:lpstr>
      <vt:lpstr>Big O (oh) notation</vt:lpstr>
      <vt:lpstr>Big O (oh) notation</vt:lpstr>
      <vt:lpstr>Big O (oh) notation</vt:lpstr>
      <vt:lpstr>Big O (oh) notation</vt:lpstr>
      <vt:lpstr>Big O (oh) notation</vt:lpstr>
      <vt:lpstr>Big O (oh) notation</vt:lpstr>
      <vt:lpstr>Laws of Big Oh</vt:lpstr>
      <vt:lpstr>Big Omega</vt:lpstr>
      <vt:lpstr>Big Omega</vt:lpstr>
      <vt:lpstr>Big Theta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Clifford</cp:lastModifiedBy>
  <cp:revision>41</cp:revision>
  <dcterms:created xsi:type="dcterms:W3CDTF">2021-06-19T18:27:58Z</dcterms:created>
  <dcterms:modified xsi:type="dcterms:W3CDTF">2025-01-28T10:37:16Z</dcterms:modified>
</cp:coreProperties>
</file>