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65" r:id="rId3"/>
    <p:sldId id="266" r:id="rId4"/>
    <p:sldId id="267" r:id="rId5"/>
    <p:sldId id="268" r:id="rId6"/>
    <p:sldId id="269" r:id="rId7"/>
    <p:sldId id="270" r:id="rId8"/>
    <p:sldId id="271" r:id="rId9"/>
    <p:sldId id="273" r:id="rId10"/>
    <p:sldId id="274" r:id="rId11"/>
    <p:sldId id="272"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682" autoAdjust="0"/>
  </p:normalViewPr>
  <p:slideViewPr>
    <p:cSldViewPr snapToGrid="0">
      <p:cViewPr varScale="1">
        <p:scale>
          <a:sx n="90" d="100"/>
          <a:sy n="90" d="100"/>
        </p:scale>
        <p:origin x="139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F520E-5F00-4068-979D-1D394F6029AE}" type="datetimeFigureOut">
              <a:rPr lang="en-IE" smtClean="0"/>
              <a:t>08/04/2025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70A62-F8D9-4F6E-A39B-0E3935BE54C8}" type="slidenum">
              <a:rPr lang="en-IE" smtClean="0"/>
              <a:t>‹#›</a:t>
            </a:fld>
            <a:endParaRPr lang="en-IE"/>
          </a:p>
        </p:txBody>
      </p:sp>
    </p:spTree>
    <p:extLst>
      <p:ext uri="{BB962C8B-B14F-4D97-AF65-F5344CB8AC3E}">
        <p14:creationId xmlns:p14="http://schemas.microsoft.com/office/powerpoint/2010/main" val="199831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83DE-3C4F-4BD5-B6D3-C27233962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F1A1A19-128F-4614-B612-2F870FC85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DA91AA56-32FD-461A-B05E-A1DC06A313F1}"/>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BF83AD23-9211-405C-8E4E-9BBE93C793C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A061EBB-5C65-473A-8D3E-DD23735119FA}"/>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5746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63BD-A578-4C86-AD9C-6C5444EC6173}"/>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D298C13-BDFE-44E4-A801-3B7D636FB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9D33B8D-A773-4496-A859-170E72D0936F}"/>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5087196F-0776-4D87-9624-AB19C6675BF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A243E3E-B570-4D48-9E92-7EDAD6CBADF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4656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84AFF-05C2-4AB2-8F4C-C757AF9EE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20AF57F-9926-4285-A026-7723B6289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888ADB2-02ED-4A71-A77D-B7B0884D3347}"/>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8086935A-E6BE-43A0-BA2E-8F12AE5A06D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636ACF7-FDC3-4CEE-86F8-1428E2554474}"/>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62216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BDE5-3549-4C05-912B-7D05E03A6B6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9C3777A-48AB-4775-9B0C-07A71A40D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9A89F22-6B6C-40A2-BD0B-6D8C8C6137CF}"/>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607D607A-DBCF-4CA5-872A-C930E28FA9E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79D6F66-4614-42B1-B14E-B08CC7386215}"/>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92743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F374-B7D7-4E78-8C14-51E5D50B3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A359EFBF-ED75-4196-8913-04D1BE846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9799A-643F-4D32-9E96-480414889089}"/>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0262A3D6-DC0D-4C06-B83A-43B20D3CBC4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016D34D-F92B-40F4-88E9-004FE17C70E2}"/>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92380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F76C-243D-4B54-B47F-439E3A83751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609C9AD-59C4-416D-A137-546508765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17B0455-87E8-42F5-9B97-A78F74937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0A0F222-E3FC-4032-ACBE-C8C40B618C87}"/>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6" name="Footer Placeholder 5">
            <a:extLst>
              <a:ext uri="{FF2B5EF4-FFF2-40B4-BE49-F238E27FC236}">
                <a16:creationId xmlns:a16="http://schemas.microsoft.com/office/drawing/2014/main" id="{90264FBC-092B-4E0D-A53A-118267ED40F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A84BF2F-4D32-419B-82BA-2A51717AA19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87832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392B-A1B9-477B-B83B-C9225ACCD1E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9BF47AC-98D3-4DC6-BAB3-FC8EA6D11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903C7-3E82-484F-BA58-29422B3F1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2105FBD-1E62-4DDC-9DF0-870D05B1D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0704C-85AB-4AA6-B2D0-C14F992F5A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1112864-391B-4C1E-A88F-D7488BC9CF5A}"/>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8" name="Footer Placeholder 7">
            <a:extLst>
              <a:ext uri="{FF2B5EF4-FFF2-40B4-BE49-F238E27FC236}">
                <a16:creationId xmlns:a16="http://schemas.microsoft.com/office/drawing/2014/main" id="{22F942FB-3E66-4FDB-9312-075A0C1731BE}"/>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1BF1ACE-87CD-49A6-8006-7DD7227F8B3B}"/>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6993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A49A-511F-4AB9-BD0A-6B48F0148AF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BFBD6C0B-8CF8-4A45-B9E1-E66C7EF9E8ED}"/>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4" name="Footer Placeholder 3">
            <a:extLst>
              <a:ext uri="{FF2B5EF4-FFF2-40B4-BE49-F238E27FC236}">
                <a16:creationId xmlns:a16="http://schemas.microsoft.com/office/drawing/2014/main" id="{15323D97-2FE0-435C-8B1C-C18B953DCC61}"/>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A8E08F51-C619-4898-8698-4C9B7004ED57}"/>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36876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6FA0B-2422-4110-AE03-916A79881428}"/>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3" name="Footer Placeholder 2">
            <a:extLst>
              <a:ext uri="{FF2B5EF4-FFF2-40B4-BE49-F238E27FC236}">
                <a16:creationId xmlns:a16="http://schemas.microsoft.com/office/drawing/2014/main" id="{F60C2D42-AE12-4DF9-8E0E-A535AEFF2B1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B996208-FC54-4B24-9C51-84206A2D9DFC}"/>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33121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37C-CAA1-4E2E-8CDC-401A6E1A5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6B136DD-FAEA-4B83-A229-41AF0930A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8E02458-88C6-4A54-A53B-2955B85BD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4A949-F127-436A-828A-AAFEE2969D32}"/>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6" name="Footer Placeholder 5">
            <a:extLst>
              <a:ext uri="{FF2B5EF4-FFF2-40B4-BE49-F238E27FC236}">
                <a16:creationId xmlns:a16="http://schemas.microsoft.com/office/drawing/2014/main" id="{9DE6ED35-EB47-4B57-AD13-D6B3774EA1C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682CD14-53B9-4F1A-A53C-A5E8D046B1FD}"/>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23852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6700-A0CE-4465-89F5-BB16331E8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8104703-64CB-421F-8A38-17DB25041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1C4E586-E8A7-4AA0-8C1E-DD57C6E2D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59182-B1E7-4115-BC15-513023959780}"/>
              </a:ext>
            </a:extLst>
          </p:cNvPr>
          <p:cNvSpPr>
            <a:spLocks noGrp="1"/>
          </p:cNvSpPr>
          <p:nvPr>
            <p:ph type="dt" sz="half" idx="10"/>
          </p:nvPr>
        </p:nvSpPr>
        <p:spPr/>
        <p:txBody>
          <a:bodyPr/>
          <a:lstStyle/>
          <a:p>
            <a:fld id="{B7A3526D-28D8-440B-B245-10AFD32C2662}" type="datetimeFigureOut">
              <a:rPr lang="en-IE" smtClean="0"/>
              <a:t>08/04/2025</a:t>
            </a:fld>
            <a:endParaRPr lang="en-IE"/>
          </a:p>
        </p:txBody>
      </p:sp>
      <p:sp>
        <p:nvSpPr>
          <p:cNvPr id="6" name="Footer Placeholder 5">
            <a:extLst>
              <a:ext uri="{FF2B5EF4-FFF2-40B4-BE49-F238E27FC236}">
                <a16:creationId xmlns:a16="http://schemas.microsoft.com/office/drawing/2014/main" id="{2862B84A-EEA7-4A2F-8E8F-BC3568CBB5E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4FBBAB7-81B6-4BE0-AEFA-514B27FC7C8C}"/>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74660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537ED-4C31-4DE5-ACC2-3CAA5A167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FE5A03A-D643-4ACB-8E5E-2118DF0A2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B791DF1-D234-465D-8A34-64F3C787D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3526D-28D8-440B-B245-10AFD32C2662}" type="datetimeFigureOut">
              <a:rPr lang="en-IE" smtClean="0"/>
              <a:t>08/04/2025</a:t>
            </a:fld>
            <a:endParaRPr lang="en-IE"/>
          </a:p>
        </p:txBody>
      </p:sp>
      <p:sp>
        <p:nvSpPr>
          <p:cNvPr id="5" name="Footer Placeholder 4">
            <a:extLst>
              <a:ext uri="{FF2B5EF4-FFF2-40B4-BE49-F238E27FC236}">
                <a16:creationId xmlns:a16="http://schemas.microsoft.com/office/drawing/2014/main" id="{438B22C1-AC1F-4C20-BD29-6C437CAC7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F961E8CC-ADB3-44E7-9476-1E4A870B4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20AF-78DE-4DF5-B4E8-95438411F22F}" type="slidenum">
              <a:rPr lang="en-IE" smtClean="0"/>
              <a:t>‹#›</a:t>
            </a:fld>
            <a:endParaRPr lang="en-IE"/>
          </a:p>
        </p:txBody>
      </p:sp>
    </p:spTree>
    <p:extLst>
      <p:ext uri="{BB962C8B-B14F-4D97-AF65-F5344CB8AC3E}">
        <p14:creationId xmlns:p14="http://schemas.microsoft.com/office/powerpoint/2010/main" val="705855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alpython.com/python-gil/" TargetMode="External"/><Relationship Id="rId2" Type="http://schemas.openxmlformats.org/officeDocument/2006/relationships/hyperlink" Target="https://doc.rust-lang.org/book/ch00-00-introduction.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spotify.com/episode/4CCK460apVAbriClGShU8h?si=Dl0mBj8-SD-QAgo6QpDq_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en.wikipedia.org/wiki/SOLI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AF8106-C503-423A-A9CE-576EA363EFDB}"/>
              </a:ext>
            </a:extLst>
          </p:cNvPr>
          <p:cNvSpPr>
            <a:spLocks noGrp="1"/>
          </p:cNvSpPr>
          <p:nvPr>
            <p:ph type="ctrTitle"/>
          </p:nvPr>
        </p:nvSpPr>
        <p:spPr>
          <a:xfrm>
            <a:off x="196217" y="2940672"/>
            <a:ext cx="3842387" cy="3071906"/>
          </a:xfrm>
        </p:spPr>
        <p:txBody>
          <a:bodyPr anchor="t">
            <a:normAutofit/>
          </a:bodyPr>
          <a:lstStyle/>
          <a:p>
            <a:pPr algn="l"/>
            <a:r>
              <a:rPr lang="en-IE" sz="4000" b="0" i="0" dirty="0">
                <a:solidFill>
                  <a:srgbClr val="FFFFFF"/>
                </a:solidFill>
                <a:effectLst/>
                <a:latin typeface="Segoe UI" panose="020B0502040204020203" pitchFamily="34" charset="0"/>
              </a:rPr>
              <a:t>Algorithms and Advanced Programming</a:t>
            </a:r>
            <a:endParaRPr lang="en-IE" sz="4000" dirty="0">
              <a:solidFill>
                <a:srgbClr val="FFFFFF"/>
              </a:solidFill>
            </a:endParaRPr>
          </a:p>
        </p:txBody>
      </p:sp>
      <p:sp>
        <p:nvSpPr>
          <p:cNvPr id="3" name="Subtitle 2">
            <a:extLst>
              <a:ext uri="{FF2B5EF4-FFF2-40B4-BE49-F238E27FC236}">
                <a16:creationId xmlns:a16="http://schemas.microsoft.com/office/drawing/2014/main" id="{83918E3B-4BAF-4A04-8962-90435DE3464C}"/>
              </a:ext>
            </a:extLst>
          </p:cNvPr>
          <p:cNvSpPr>
            <a:spLocks noGrp="1"/>
          </p:cNvSpPr>
          <p:nvPr>
            <p:ph type="subTitle" idx="1"/>
          </p:nvPr>
        </p:nvSpPr>
        <p:spPr>
          <a:xfrm>
            <a:off x="660042" y="806824"/>
            <a:ext cx="2919738" cy="1494117"/>
          </a:xfrm>
        </p:spPr>
        <p:txBody>
          <a:bodyPr anchor="b">
            <a:normAutofit/>
          </a:bodyPr>
          <a:lstStyle/>
          <a:p>
            <a:pPr algn="l"/>
            <a:r>
              <a:rPr lang="en-IE" sz="1700" dirty="0">
                <a:solidFill>
                  <a:srgbClr val="FFFFFF"/>
                </a:solidFill>
              </a:rPr>
              <a:t>Concurrency</a:t>
            </a:r>
          </a:p>
          <a:p>
            <a:pPr algn="l"/>
            <a:r>
              <a:rPr lang="en-IE" sz="1700" dirty="0">
                <a:solidFill>
                  <a:srgbClr val="FFFFFF"/>
                </a:solidFill>
              </a:rPr>
              <a:t>William Clifford</a:t>
            </a:r>
          </a:p>
          <a:p>
            <a:pPr algn="l"/>
            <a:r>
              <a:rPr lang="en-IE" sz="1700" dirty="0">
                <a:solidFill>
                  <a:srgbClr val="FFFFFF"/>
                </a:solidFill>
              </a:rPr>
              <a:t>William.clifford@ncirl.ie</a:t>
            </a:r>
          </a:p>
          <a:p>
            <a:pPr algn="l"/>
            <a:r>
              <a:rPr lang="en-IE" sz="1700" dirty="0">
                <a:solidFill>
                  <a:srgbClr val="FFFFFF"/>
                </a:solidFill>
              </a:rPr>
              <a:t>18/04/25</a:t>
            </a:r>
          </a:p>
        </p:txBody>
      </p:sp>
      <p:pic>
        <p:nvPicPr>
          <p:cNvPr id="6" name="Picture 5" descr="Chart, line chart&#10;&#10;Description automatically generated">
            <a:extLst>
              <a:ext uri="{FF2B5EF4-FFF2-40B4-BE49-F238E27FC236}">
                <a16:creationId xmlns:a16="http://schemas.microsoft.com/office/drawing/2014/main" id="{581AF0A0-162B-4342-BEF9-D67A3CDAD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391" y="447916"/>
            <a:ext cx="5961737" cy="5961737"/>
          </a:xfrm>
          <a:prstGeom prst="rect">
            <a:avLst/>
          </a:prstGeom>
        </p:spPr>
      </p:pic>
    </p:spTree>
    <p:extLst>
      <p:ext uri="{BB962C8B-B14F-4D97-AF65-F5344CB8AC3E}">
        <p14:creationId xmlns:p14="http://schemas.microsoft.com/office/powerpoint/2010/main" val="29796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A491E-F947-4765-8DF6-A8BACF1A66C8}"/>
              </a:ext>
            </a:extLst>
          </p:cNvPr>
          <p:cNvSpPr>
            <a:spLocks noGrp="1"/>
          </p:cNvSpPr>
          <p:nvPr>
            <p:ph type="title"/>
          </p:nvPr>
        </p:nvSpPr>
        <p:spPr/>
        <p:txBody>
          <a:bodyPr/>
          <a:lstStyle/>
          <a:p>
            <a:r>
              <a:rPr lang="en-IE" dirty="0"/>
              <a:t>Processes</a:t>
            </a:r>
          </a:p>
        </p:txBody>
      </p:sp>
      <p:sp>
        <p:nvSpPr>
          <p:cNvPr id="3" name="Content Placeholder 2">
            <a:extLst>
              <a:ext uri="{FF2B5EF4-FFF2-40B4-BE49-F238E27FC236}">
                <a16:creationId xmlns:a16="http://schemas.microsoft.com/office/drawing/2014/main" id="{8C39726B-ED5D-4D57-9D88-0172C2672E24}"/>
              </a:ext>
            </a:extLst>
          </p:cNvPr>
          <p:cNvSpPr>
            <a:spLocks noGrp="1"/>
          </p:cNvSpPr>
          <p:nvPr>
            <p:ph idx="1"/>
          </p:nvPr>
        </p:nvSpPr>
        <p:spPr/>
        <p:txBody>
          <a:bodyPr>
            <a:normAutofit fontScale="92500"/>
          </a:bodyPr>
          <a:lstStyle/>
          <a:p>
            <a:r>
              <a:rPr lang="en-US" dirty="0"/>
              <a:t>A process has a self-contained execution environment.</a:t>
            </a:r>
          </a:p>
          <a:p>
            <a:endParaRPr lang="en-US" dirty="0"/>
          </a:p>
          <a:p>
            <a:r>
              <a:rPr lang="en-US" dirty="0"/>
              <a:t>A process generally has a complete, private set of basic run-time resources; in particular, each process has its own memory space.</a:t>
            </a:r>
          </a:p>
          <a:p>
            <a:endParaRPr lang="en-US" dirty="0"/>
          </a:p>
          <a:p>
            <a:r>
              <a:rPr lang="en-US" dirty="0"/>
              <a:t>Processes are often seen as synonymous with programs or applications.</a:t>
            </a:r>
          </a:p>
          <a:p>
            <a:pPr lvl="1"/>
            <a:r>
              <a:rPr lang="en-US" dirty="0"/>
              <a:t>However, what the user sees as a single application may in fact be a set of cooperating processes.</a:t>
            </a:r>
          </a:p>
          <a:p>
            <a:pPr lvl="1"/>
            <a:r>
              <a:rPr lang="en-US" dirty="0"/>
              <a:t>To facilitate communication between processes, most operating systems support </a:t>
            </a:r>
            <a:r>
              <a:rPr lang="en-US" b="1" dirty="0"/>
              <a:t>Inter Process Communication (IPC) </a:t>
            </a:r>
            <a:r>
              <a:rPr lang="en-US" dirty="0"/>
              <a:t>resources, such as pipes and sockets.</a:t>
            </a:r>
            <a:endParaRPr lang="en-IE" dirty="0"/>
          </a:p>
        </p:txBody>
      </p:sp>
    </p:spTree>
    <p:extLst>
      <p:ext uri="{BB962C8B-B14F-4D97-AF65-F5344CB8AC3E}">
        <p14:creationId xmlns:p14="http://schemas.microsoft.com/office/powerpoint/2010/main" val="278854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DC5E-8946-4AEE-9DC6-91A4ED9C97C5}"/>
              </a:ext>
            </a:extLst>
          </p:cNvPr>
          <p:cNvSpPr>
            <a:spLocks noGrp="1"/>
          </p:cNvSpPr>
          <p:nvPr>
            <p:ph type="title"/>
          </p:nvPr>
        </p:nvSpPr>
        <p:spPr/>
        <p:txBody>
          <a:bodyPr/>
          <a:lstStyle/>
          <a:p>
            <a:r>
              <a:rPr lang="en-IE" dirty="0"/>
              <a:t>Threads</a:t>
            </a:r>
          </a:p>
        </p:txBody>
      </p:sp>
      <p:sp>
        <p:nvSpPr>
          <p:cNvPr id="3" name="Content Placeholder 2">
            <a:extLst>
              <a:ext uri="{FF2B5EF4-FFF2-40B4-BE49-F238E27FC236}">
                <a16:creationId xmlns:a16="http://schemas.microsoft.com/office/drawing/2014/main" id="{68E7112C-F054-405C-97F8-CA0687DA9A1E}"/>
              </a:ext>
            </a:extLst>
          </p:cNvPr>
          <p:cNvSpPr>
            <a:spLocks noGrp="1"/>
          </p:cNvSpPr>
          <p:nvPr>
            <p:ph idx="1"/>
          </p:nvPr>
        </p:nvSpPr>
        <p:spPr/>
        <p:txBody>
          <a:bodyPr/>
          <a:lstStyle/>
          <a:p>
            <a:r>
              <a:rPr lang="en-US" dirty="0"/>
              <a:t>The same concerns (resource utilization, fairness, and convenience) that motivated the development of processes also motivated the development of </a:t>
            </a:r>
            <a:r>
              <a:rPr lang="en-US" b="1" dirty="0"/>
              <a:t>threads</a:t>
            </a:r>
            <a:r>
              <a:rPr lang="en-US" dirty="0"/>
              <a:t>.</a:t>
            </a:r>
          </a:p>
          <a:p>
            <a:endParaRPr lang="en-US" dirty="0"/>
          </a:p>
          <a:p>
            <a:r>
              <a:rPr lang="en-US" dirty="0"/>
              <a:t>Most modern operating systems treat </a:t>
            </a:r>
            <a:r>
              <a:rPr lang="en-US" b="1" dirty="0"/>
              <a:t>threads</a:t>
            </a:r>
            <a:r>
              <a:rPr lang="en-US" dirty="0"/>
              <a:t>, not processes, as the basic units of scheduling.</a:t>
            </a:r>
          </a:p>
          <a:p>
            <a:endParaRPr lang="en-US" dirty="0"/>
          </a:p>
          <a:p>
            <a:r>
              <a:rPr lang="en-US" dirty="0"/>
              <a:t>In the absence of explicit coordination, </a:t>
            </a:r>
            <a:r>
              <a:rPr lang="en-US" b="1" dirty="0"/>
              <a:t>threads</a:t>
            </a:r>
            <a:r>
              <a:rPr lang="en-US" dirty="0"/>
              <a:t> execute simultaneously and asynchronously with respect to one another. </a:t>
            </a:r>
          </a:p>
          <a:p>
            <a:endParaRPr lang="en-IE" dirty="0"/>
          </a:p>
        </p:txBody>
      </p:sp>
    </p:spTree>
    <p:extLst>
      <p:ext uri="{BB962C8B-B14F-4D97-AF65-F5344CB8AC3E}">
        <p14:creationId xmlns:p14="http://schemas.microsoft.com/office/powerpoint/2010/main" val="9732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47E4-2B39-4FD6-96C4-BC63B19423EE}"/>
              </a:ext>
            </a:extLst>
          </p:cNvPr>
          <p:cNvSpPr>
            <a:spLocks noGrp="1"/>
          </p:cNvSpPr>
          <p:nvPr>
            <p:ph type="title"/>
          </p:nvPr>
        </p:nvSpPr>
        <p:spPr/>
        <p:txBody>
          <a:bodyPr/>
          <a:lstStyle/>
          <a:p>
            <a:r>
              <a:rPr lang="en-IE" dirty="0"/>
              <a:t>Threads</a:t>
            </a:r>
          </a:p>
        </p:txBody>
      </p:sp>
      <p:sp>
        <p:nvSpPr>
          <p:cNvPr id="3" name="Content Placeholder 2">
            <a:extLst>
              <a:ext uri="{FF2B5EF4-FFF2-40B4-BE49-F238E27FC236}">
                <a16:creationId xmlns:a16="http://schemas.microsoft.com/office/drawing/2014/main" id="{22176176-7EC8-4919-8845-4B333EAEB4F4}"/>
              </a:ext>
            </a:extLst>
          </p:cNvPr>
          <p:cNvSpPr>
            <a:spLocks noGrp="1"/>
          </p:cNvSpPr>
          <p:nvPr>
            <p:ph idx="1"/>
          </p:nvPr>
        </p:nvSpPr>
        <p:spPr/>
        <p:txBody>
          <a:bodyPr/>
          <a:lstStyle/>
          <a:p>
            <a:r>
              <a:rPr lang="en-US" dirty="0"/>
              <a:t>Threads are sometimes called lightweight processes.</a:t>
            </a:r>
          </a:p>
          <a:p>
            <a:endParaRPr lang="en-US" dirty="0"/>
          </a:p>
          <a:p>
            <a:r>
              <a:rPr lang="en-US" dirty="0"/>
              <a:t>Both processes and threads provide an execution environment, but creating a new thread requires fewer resources than creating a new process.</a:t>
            </a:r>
          </a:p>
          <a:p>
            <a:endParaRPr lang="en-US" dirty="0"/>
          </a:p>
          <a:p>
            <a:r>
              <a:rPr lang="en-US" dirty="0"/>
              <a:t>Threads exist within a process – every process has at least one thread.</a:t>
            </a:r>
          </a:p>
          <a:p>
            <a:pPr lvl="1"/>
            <a:r>
              <a:rPr lang="en-US" dirty="0"/>
              <a:t>Threads share the process’ resources, including memory and open files. </a:t>
            </a:r>
            <a:endParaRPr lang="en-IE" dirty="0"/>
          </a:p>
        </p:txBody>
      </p:sp>
    </p:spTree>
    <p:extLst>
      <p:ext uri="{BB962C8B-B14F-4D97-AF65-F5344CB8AC3E}">
        <p14:creationId xmlns:p14="http://schemas.microsoft.com/office/powerpoint/2010/main" val="3108833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2A8D-789A-430D-8D36-1959FBE684AB}"/>
              </a:ext>
            </a:extLst>
          </p:cNvPr>
          <p:cNvSpPr>
            <a:spLocks noGrp="1"/>
          </p:cNvSpPr>
          <p:nvPr>
            <p:ph type="title"/>
          </p:nvPr>
        </p:nvSpPr>
        <p:spPr/>
        <p:txBody>
          <a:bodyPr/>
          <a:lstStyle/>
          <a:p>
            <a:r>
              <a:rPr lang="en-IE" dirty="0"/>
              <a:t>Benefits of threads</a:t>
            </a:r>
          </a:p>
        </p:txBody>
      </p:sp>
      <p:sp>
        <p:nvSpPr>
          <p:cNvPr id="3" name="Content Placeholder 2">
            <a:extLst>
              <a:ext uri="{FF2B5EF4-FFF2-40B4-BE49-F238E27FC236}">
                <a16:creationId xmlns:a16="http://schemas.microsoft.com/office/drawing/2014/main" id="{ECE9F006-0A72-4D23-AE59-B82A0E406606}"/>
              </a:ext>
            </a:extLst>
          </p:cNvPr>
          <p:cNvSpPr>
            <a:spLocks noGrp="1"/>
          </p:cNvSpPr>
          <p:nvPr>
            <p:ph idx="1"/>
          </p:nvPr>
        </p:nvSpPr>
        <p:spPr/>
        <p:txBody>
          <a:bodyPr>
            <a:normAutofit fontScale="92500" lnSpcReduction="10000"/>
          </a:bodyPr>
          <a:lstStyle/>
          <a:p>
            <a:r>
              <a:rPr lang="en-US" dirty="0"/>
              <a:t>When used properly, threads can reduce development and maintenance costs and improve the performance of complex applications.</a:t>
            </a:r>
          </a:p>
          <a:p>
            <a:endParaRPr lang="en-US" dirty="0"/>
          </a:p>
          <a:p>
            <a:r>
              <a:rPr lang="en-US" dirty="0"/>
              <a:t>Exploiting multiple processors (or cores)</a:t>
            </a:r>
          </a:p>
          <a:p>
            <a:endParaRPr lang="en-US" dirty="0"/>
          </a:p>
          <a:p>
            <a:r>
              <a:rPr lang="en-US" dirty="0"/>
              <a:t>Simplicity of modeling</a:t>
            </a:r>
          </a:p>
          <a:p>
            <a:endParaRPr lang="en-US" dirty="0"/>
          </a:p>
          <a:p>
            <a:r>
              <a:rPr lang="en-US" dirty="0"/>
              <a:t>Simplified handling of asynchronous events</a:t>
            </a:r>
          </a:p>
          <a:p>
            <a:endParaRPr lang="en-US" dirty="0"/>
          </a:p>
          <a:p>
            <a:r>
              <a:rPr lang="en-US" dirty="0"/>
              <a:t>More responsive to user interfaces</a:t>
            </a:r>
            <a:endParaRPr lang="en-IE" dirty="0"/>
          </a:p>
        </p:txBody>
      </p:sp>
    </p:spTree>
    <p:extLst>
      <p:ext uri="{BB962C8B-B14F-4D97-AF65-F5344CB8AC3E}">
        <p14:creationId xmlns:p14="http://schemas.microsoft.com/office/powerpoint/2010/main" val="3214491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5692-D6FB-4066-8438-CEFC1BCAA592}"/>
              </a:ext>
            </a:extLst>
          </p:cNvPr>
          <p:cNvSpPr>
            <a:spLocks noGrp="1"/>
          </p:cNvSpPr>
          <p:nvPr>
            <p:ph type="title"/>
          </p:nvPr>
        </p:nvSpPr>
        <p:spPr/>
        <p:txBody>
          <a:bodyPr/>
          <a:lstStyle/>
          <a:p>
            <a:r>
              <a:rPr lang="en-IE" dirty="0"/>
              <a:t>Problems with concurrency</a:t>
            </a:r>
          </a:p>
        </p:txBody>
      </p:sp>
      <p:sp>
        <p:nvSpPr>
          <p:cNvPr id="3" name="Content Placeholder 2">
            <a:extLst>
              <a:ext uri="{FF2B5EF4-FFF2-40B4-BE49-F238E27FC236}">
                <a16:creationId xmlns:a16="http://schemas.microsoft.com/office/drawing/2014/main" id="{940F1054-E12F-49B0-880C-518A922E615C}"/>
              </a:ext>
            </a:extLst>
          </p:cNvPr>
          <p:cNvSpPr>
            <a:spLocks noGrp="1"/>
          </p:cNvSpPr>
          <p:nvPr>
            <p:ph idx="1"/>
          </p:nvPr>
        </p:nvSpPr>
        <p:spPr/>
        <p:txBody>
          <a:bodyPr>
            <a:normAutofit lnSpcReduction="10000"/>
          </a:bodyPr>
          <a:lstStyle/>
          <a:p>
            <a:r>
              <a:rPr lang="en-US" dirty="0"/>
              <a:t>Writing concurrent programs is wonderful if each thread you write can always do its own thing and does not have to share items with other threads i.e., memory or limited processing power.</a:t>
            </a:r>
          </a:p>
          <a:p>
            <a:endParaRPr lang="en-US" dirty="0"/>
          </a:p>
          <a:p>
            <a:r>
              <a:rPr lang="en-US" dirty="0"/>
              <a:t>However, in the real world this is not possible and in the case of concurrent threads lots of things that we take for granted in a single threaded universe no longer hold.</a:t>
            </a:r>
          </a:p>
          <a:p>
            <a:endParaRPr lang="en-US" dirty="0"/>
          </a:p>
          <a:p>
            <a:r>
              <a:rPr lang="en-US" dirty="0"/>
              <a:t>In what follows we consider some of the major difficulties that arise in writing correct concurrent programs</a:t>
            </a:r>
            <a:endParaRPr lang="en-IE" dirty="0"/>
          </a:p>
        </p:txBody>
      </p:sp>
    </p:spTree>
    <p:extLst>
      <p:ext uri="{BB962C8B-B14F-4D97-AF65-F5344CB8AC3E}">
        <p14:creationId xmlns:p14="http://schemas.microsoft.com/office/powerpoint/2010/main" val="382506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5692-D6FB-4066-8438-CEFC1BCAA592}"/>
              </a:ext>
            </a:extLst>
          </p:cNvPr>
          <p:cNvSpPr>
            <a:spLocks noGrp="1"/>
          </p:cNvSpPr>
          <p:nvPr>
            <p:ph type="title"/>
          </p:nvPr>
        </p:nvSpPr>
        <p:spPr/>
        <p:txBody>
          <a:bodyPr/>
          <a:lstStyle/>
          <a:p>
            <a:r>
              <a:rPr lang="en-IE" dirty="0"/>
              <a:t>Problems with concurrency</a:t>
            </a:r>
          </a:p>
        </p:txBody>
      </p:sp>
      <p:sp>
        <p:nvSpPr>
          <p:cNvPr id="3" name="Content Placeholder 2">
            <a:extLst>
              <a:ext uri="{FF2B5EF4-FFF2-40B4-BE49-F238E27FC236}">
                <a16:creationId xmlns:a16="http://schemas.microsoft.com/office/drawing/2014/main" id="{940F1054-E12F-49B0-880C-518A922E615C}"/>
              </a:ext>
            </a:extLst>
          </p:cNvPr>
          <p:cNvSpPr>
            <a:spLocks noGrp="1"/>
          </p:cNvSpPr>
          <p:nvPr>
            <p:ph idx="1"/>
          </p:nvPr>
        </p:nvSpPr>
        <p:spPr/>
        <p:txBody>
          <a:bodyPr>
            <a:normAutofit fontScale="70000" lnSpcReduction="20000"/>
          </a:bodyPr>
          <a:lstStyle/>
          <a:p>
            <a:r>
              <a:rPr lang="en-US" dirty="0"/>
              <a:t>Software testing</a:t>
            </a:r>
          </a:p>
          <a:p>
            <a:pPr lvl="1"/>
            <a:r>
              <a:rPr lang="en-US" dirty="0"/>
              <a:t>In single threaded programs, given a particular input it is possible to clearly follow its sequential path through the code.</a:t>
            </a:r>
          </a:p>
          <a:p>
            <a:pPr lvl="1"/>
            <a:r>
              <a:rPr lang="en-US" dirty="0"/>
              <a:t>When multiple threads combine to solve a given problem there is no longer a single sequential traceable path through the code.</a:t>
            </a:r>
          </a:p>
          <a:p>
            <a:endParaRPr lang="en-US" dirty="0"/>
          </a:p>
          <a:p>
            <a:r>
              <a:rPr lang="en-US" dirty="0"/>
              <a:t>Sharing resources and race conditions</a:t>
            </a:r>
          </a:p>
          <a:p>
            <a:pPr lvl="1"/>
            <a:r>
              <a:rPr lang="en-US" dirty="0"/>
              <a:t>When concurrent processes share resources such as screens, global variables, files, </a:t>
            </a:r>
            <a:r>
              <a:rPr lang="en-US" dirty="0" err="1"/>
              <a:t>etc</a:t>
            </a:r>
            <a:r>
              <a:rPr lang="en-US" dirty="0"/>
              <a:t>, problems can arise.</a:t>
            </a:r>
          </a:p>
          <a:p>
            <a:endParaRPr lang="en-US" dirty="0"/>
          </a:p>
          <a:p>
            <a:r>
              <a:rPr lang="en-US" dirty="0"/>
              <a:t>Deadlock: when multiple threads acquire resources each other need and none of them are willing to give it up so each thread cannot progress.</a:t>
            </a:r>
          </a:p>
          <a:p>
            <a:endParaRPr lang="en-US" dirty="0"/>
          </a:p>
          <a:p>
            <a:r>
              <a:rPr lang="en-US" dirty="0"/>
              <a:t>Starvation: a thread never gets access to a shared resource due to an unfair priority mechanism.</a:t>
            </a:r>
          </a:p>
        </p:txBody>
      </p:sp>
    </p:spTree>
    <p:extLst>
      <p:ext uri="{BB962C8B-B14F-4D97-AF65-F5344CB8AC3E}">
        <p14:creationId xmlns:p14="http://schemas.microsoft.com/office/powerpoint/2010/main" val="126980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1A413-2CCA-44C2-B7D1-3E73B6595ADE}"/>
              </a:ext>
            </a:extLst>
          </p:cNvPr>
          <p:cNvSpPr>
            <a:spLocks noGrp="1"/>
          </p:cNvSpPr>
          <p:nvPr>
            <p:ph type="title"/>
          </p:nvPr>
        </p:nvSpPr>
        <p:spPr/>
        <p:txBody>
          <a:bodyPr/>
          <a:lstStyle/>
          <a:p>
            <a:r>
              <a:rPr lang="en-IE" dirty="0"/>
              <a:t>Concurrent programming languages</a:t>
            </a:r>
          </a:p>
        </p:txBody>
      </p:sp>
      <p:sp>
        <p:nvSpPr>
          <p:cNvPr id="3" name="Content Placeholder 2">
            <a:extLst>
              <a:ext uri="{FF2B5EF4-FFF2-40B4-BE49-F238E27FC236}">
                <a16:creationId xmlns:a16="http://schemas.microsoft.com/office/drawing/2014/main" id="{4EA56310-3636-46C4-9BB9-E2EB6EE68E7F}"/>
              </a:ext>
            </a:extLst>
          </p:cNvPr>
          <p:cNvSpPr>
            <a:spLocks noGrp="1"/>
          </p:cNvSpPr>
          <p:nvPr>
            <p:ph idx="1"/>
          </p:nvPr>
        </p:nvSpPr>
        <p:spPr/>
        <p:txBody>
          <a:bodyPr>
            <a:normAutofit/>
          </a:bodyPr>
          <a:lstStyle/>
          <a:p>
            <a:r>
              <a:rPr lang="en-US" dirty="0"/>
              <a:t>There are a number of modern programming languages that provide direct support for threads.</a:t>
            </a:r>
          </a:p>
          <a:p>
            <a:r>
              <a:rPr lang="en-US" dirty="0"/>
              <a:t>The most popular of these are Java and C++.</a:t>
            </a:r>
          </a:p>
          <a:p>
            <a:r>
              <a:rPr lang="en-US" dirty="0">
                <a:hlinkClick r:id="rId2"/>
              </a:rPr>
              <a:t>The rust programming language even boasts being able to catch common concurrency bugs at compile time</a:t>
            </a:r>
            <a:r>
              <a:rPr lang="en-US" dirty="0"/>
              <a:t>.</a:t>
            </a:r>
          </a:p>
          <a:p>
            <a:r>
              <a:rPr lang="en-US" dirty="0"/>
              <a:t>Ruby and Python support threads but with certain limitations. Depending on the version of python it may “</a:t>
            </a:r>
            <a:r>
              <a:rPr lang="en-US" i="1" dirty="0"/>
              <a:t>pretend</a:t>
            </a:r>
            <a:r>
              <a:rPr lang="en-US" dirty="0"/>
              <a:t>” to use multi-threading (global interpreter lock </a:t>
            </a:r>
            <a:r>
              <a:rPr lang="en-US" dirty="0">
                <a:hlinkClick r:id="rId3"/>
              </a:rPr>
              <a:t>GIL</a:t>
            </a:r>
            <a:r>
              <a:rPr lang="en-US" dirty="0"/>
              <a:t>).</a:t>
            </a:r>
          </a:p>
        </p:txBody>
      </p:sp>
    </p:spTree>
    <p:extLst>
      <p:ext uri="{BB962C8B-B14F-4D97-AF65-F5344CB8AC3E}">
        <p14:creationId xmlns:p14="http://schemas.microsoft.com/office/powerpoint/2010/main" val="365770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C070-8188-4DFE-A20A-6D029FEAAEE9}"/>
              </a:ext>
            </a:extLst>
          </p:cNvPr>
          <p:cNvSpPr>
            <a:spLocks noGrp="1"/>
          </p:cNvSpPr>
          <p:nvPr>
            <p:ph type="title"/>
          </p:nvPr>
        </p:nvSpPr>
        <p:spPr/>
        <p:txBody>
          <a:bodyPr/>
          <a:lstStyle/>
          <a:p>
            <a:r>
              <a:rPr lang="en-IE" dirty="0"/>
              <a:t>Threads in Java</a:t>
            </a:r>
          </a:p>
        </p:txBody>
      </p:sp>
      <p:sp>
        <p:nvSpPr>
          <p:cNvPr id="3" name="Content Placeholder 2">
            <a:extLst>
              <a:ext uri="{FF2B5EF4-FFF2-40B4-BE49-F238E27FC236}">
                <a16:creationId xmlns:a16="http://schemas.microsoft.com/office/drawing/2014/main" id="{B1ABA2F4-6FC3-4B3E-B690-786BBF59A559}"/>
              </a:ext>
            </a:extLst>
          </p:cNvPr>
          <p:cNvSpPr>
            <a:spLocks noGrp="1"/>
          </p:cNvSpPr>
          <p:nvPr>
            <p:ph idx="1"/>
          </p:nvPr>
        </p:nvSpPr>
        <p:spPr/>
        <p:txBody>
          <a:bodyPr/>
          <a:lstStyle/>
          <a:p>
            <a:r>
              <a:rPr lang="en-US" dirty="0"/>
              <a:t>A thread is an instance of a program being executed.</a:t>
            </a:r>
          </a:p>
          <a:p>
            <a:endParaRPr lang="en-US" dirty="0"/>
          </a:p>
          <a:p>
            <a:r>
              <a:rPr lang="en-US" dirty="0"/>
              <a:t>The Java Virtual Machine allows an application to have multiple threads of execution running concurrently.</a:t>
            </a:r>
          </a:p>
          <a:p>
            <a:endParaRPr lang="en-US" dirty="0"/>
          </a:p>
          <a:p>
            <a:r>
              <a:rPr lang="en-US" dirty="0"/>
              <a:t>Every thread has a priority. Threads with higher priority are executed in preference to threads with lower priority.</a:t>
            </a:r>
            <a:endParaRPr lang="en-IE" dirty="0"/>
          </a:p>
        </p:txBody>
      </p:sp>
    </p:spTree>
    <p:extLst>
      <p:ext uri="{BB962C8B-B14F-4D97-AF65-F5344CB8AC3E}">
        <p14:creationId xmlns:p14="http://schemas.microsoft.com/office/powerpoint/2010/main" val="1680638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4017-E175-42C2-815B-18530FD402F6}"/>
              </a:ext>
            </a:extLst>
          </p:cNvPr>
          <p:cNvSpPr>
            <a:spLocks noGrp="1"/>
          </p:cNvSpPr>
          <p:nvPr>
            <p:ph type="title"/>
          </p:nvPr>
        </p:nvSpPr>
        <p:spPr/>
        <p:txBody>
          <a:bodyPr/>
          <a:lstStyle/>
          <a:p>
            <a:r>
              <a:rPr lang="en-IE" dirty="0"/>
              <a:t>Threads in Java</a:t>
            </a:r>
          </a:p>
        </p:txBody>
      </p:sp>
      <p:sp>
        <p:nvSpPr>
          <p:cNvPr id="3" name="Content Placeholder 2">
            <a:extLst>
              <a:ext uri="{FF2B5EF4-FFF2-40B4-BE49-F238E27FC236}">
                <a16:creationId xmlns:a16="http://schemas.microsoft.com/office/drawing/2014/main" id="{98558A36-57AF-4DBE-A9C6-714E6521A1AB}"/>
              </a:ext>
            </a:extLst>
          </p:cNvPr>
          <p:cNvSpPr>
            <a:spLocks noGrp="1"/>
          </p:cNvSpPr>
          <p:nvPr>
            <p:ph idx="1"/>
          </p:nvPr>
        </p:nvSpPr>
        <p:spPr/>
        <p:txBody>
          <a:bodyPr/>
          <a:lstStyle/>
          <a:p>
            <a:r>
              <a:rPr lang="en-US" dirty="0"/>
              <a:t>An application that creates an instance of Thread must provide the code that will run in that thread.</a:t>
            </a:r>
          </a:p>
          <a:p>
            <a:endParaRPr lang="en-US" dirty="0"/>
          </a:p>
          <a:p>
            <a:r>
              <a:rPr lang="en-US" dirty="0"/>
              <a:t>There are two ways to do this:</a:t>
            </a:r>
          </a:p>
          <a:p>
            <a:pPr lvl="1"/>
            <a:r>
              <a:rPr lang="en-US" dirty="0"/>
              <a:t>Implement the </a:t>
            </a:r>
            <a:r>
              <a:rPr lang="en-US" b="1" dirty="0"/>
              <a:t>Runnable</a:t>
            </a:r>
            <a:r>
              <a:rPr lang="en-US" dirty="0"/>
              <a:t> interface</a:t>
            </a:r>
          </a:p>
          <a:p>
            <a:pPr lvl="1"/>
            <a:r>
              <a:rPr lang="en-US" dirty="0"/>
              <a:t>Extend the </a:t>
            </a:r>
            <a:r>
              <a:rPr lang="en-US" b="1" dirty="0"/>
              <a:t>Thread</a:t>
            </a:r>
            <a:r>
              <a:rPr lang="en-US" dirty="0"/>
              <a:t> class</a:t>
            </a:r>
          </a:p>
          <a:p>
            <a:endParaRPr lang="en-US" dirty="0"/>
          </a:p>
          <a:p>
            <a:r>
              <a:rPr lang="en-US" dirty="0"/>
              <a:t>A run method needs to be implemented in both cases</a:t>
            </a:r>
            <a:endParaRPr lang="en-IE" dirty="0"/>
          </a:p>
        </p:txBody>
      </p:sp>
    </p:spTree>
    <p:extLst>
      <p:ext uri="{BB962C8B-B14F-4D97-AF65-F5344CB8AC3E}">
        <p14:creationId xmlns:p14="http://schemas.microsoft.com/office/powerpoint/2010/main" val="2776453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4D43-F9FB-4245-893B-2835A1B53944}"/>
              </a:ext>
            </a:extLst>
          </p:cNvPr>
          <p:cNvSpPr>
            <a:spLocks noGrp="1"/>
          </p:cNvSpPr>
          <p:nvPr>
            <p:ph type="title"/>
          </p:nvPr>
        </p:nvSpPr>
        <p:spPr/>
        <p:txBody>
          <a:bodyPr/>
          <a:lstStyle/>
          <a:p>
            <a:r>
              <a:rPr lang="en-IE" dirty="0"/>
              <a:t>Extending the thread class</a:t>
            </a:r>
          </a:p>
        </p:txBody>
      </p:sp>
      <p:sp>
        <p:nvSpPr>
          <p:cNvPr id="3" name="Content Placeholder 2">
            <a:extLst>
              <a:ext uri="{FF2B5EF4-FFF2-40B4-BE49-F238E27FC236}">
                <a16:creationId xmlns:a16="http://schemas.microsoft.com/office/drawing/2014/main" id="{D1C47A4F-A7C1-48B9-BF0F-4478961A3366}"/>
              </a:ext>
            </a:extLst>
          </p:cNvPr>
          <p:cNvSpPr>
            <a:spLocks noGrp="1"/>
          </p:cNvSpPr>
          <p:nvPr>
            <p:ph idx="1"/>
          </p:nvPr>
        </p:nvSpPr>
        <p:spPr/>
        <p:txBody>
          <a:bodyPr>
            <a:normAutofit fontScale="92500" lnSpcReduction="20000"/>
          </a:bodyPr>
          <a:lstStyle/>
          <a:p>
            <a:r>
              <a:rPr lang="en-US" dirty="0"/>
              <a:t>An application can subclass Thread, providing its own implementation of the run method. See template below: </a:t>
            </a:r>
          </a:p>
          <a:p>
            <a:pPr marL="0" indent="0">
              <a:buNone/>
            </a:pPr>
            <a:endParaRPr lang="en-US" dirty="0"/>
          </a:p>
          <a:p>
            <a:pPr marL="0" indent="0">
              <a:buNone/>
            </a:pPr>
            <a:r>
              <a:rPr lang="en-US" dirty="0"/>
              <a:t>class &lt;NAME&gt; extends Thread{ </a:t>
            </a:r>
          </a:p>
          <a:p>
            <a:pPr marL="457200" lvl="1" indent="0">
              <a:buNone/>
            </a:pPr>
            <a:r>
              <a:rPr lang="en-US" dirty="0"/>
              <a:t>// local variables declared here </a:t>
            </a:r>
          </a:p>
          <a:p>
            <a:pPr marL="457200" lvl="1" indent="0">
              <a:buNone/>
            </a:pPr>
            <a:r>
              <a:rPr lang="en-US" dirty="0"/>
              <a:t>public &lt;NAME&gt; (param list){ </a:t>
            </a:r>
          </a:p>
          <a:p>
            <a:pPr marL="457200" lvl="1" indent="0">
              <a:buNone/>
            </a:pPr>
            <a:r>
              <a:rPr lang="en-US" dirty="0"/>
              <a:t>	//initialization code here </a:t>
            </a:r>
          </a:p>
          <a:p>
            <a:pPr marL="457200" lvl="1" indent="0">
              <a:buNone/>
            </a:pPr>
            <a:r>
              <a:rPr lang="en-US" dirty="0"/>
              <a:t>} </a:t>
            </a:r>
          </a:p>
          <a:p>
            <a:pPr marL="457200" lvl="1" indent="0">
              <a:buNone/>
            </a:pPr>
            <a:r>
              <a:rPr lang="en-US" dirty="0"/>
              <a:t>public void run(){ </a:t>
            </a:r>
          </a:p>
          <a:p>
            <a:pPr marL="457200" lvl="1" indent="0">
              <a:buNone/>
            </a:pPr>
            <a:r>
              <a:rPr lang="en-US" dirty="0"/>
              <a:t>	//code for thread here </a:t>
            </a:r>
          </a:p>
          <a:p>
            <a:pPr marL="457200" lvl="1" indent="0">
              <a:buNone/>
            </a:pPr>
            <a:r>
              <a:rPr lang="en-US" dirty="0"/>
              <a:t>} </a:t>
            </a:r>
          </a:p>
          <a:p>
            <a:pPr marL="0" indent="0">
              <a:buNone/>
            </a:pPr>
            <a:r>
              <a:rPr lang="en-US" dirty="0"/>
              <a:t>}</a:t>
            </a:r>
            <a:endParaRPr lang="en-IE" dirty="0"/>
          </a:p>
        </p:txBody>
      </p:sp>
    </p:spTree>
    <p:extLst>
      <p:ext uri="{BB962C8B-B14F-4D97-AF65-F5344CB8AC3E}">
        <p14:creationId xmlns:p14="http://schemas.microsoft.com/office/powerpoint/2010/main" val="878358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What we’ll cover today</a:t>
            </a:r>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fontScale="92500" lnSpcReduction="10000"/>
          </a:bodyPr>
          <a:lstStyle/>
          <a:p>
            <a:pPr algn="just"/>
            <a:r>
              <a:rPr lang="en-US" sz="3000" dirty="0"/>
              <a:t>Multithreaded programming</a:t>
            </a:r>
          </a:p>
          <a:p>
            <a:pPr lvl="1" algn="just"/>
            <a:r>
              <a:rPr lang="en-US" sz="2600" dirty="0"/>
              <a:t>What it is?</a:t>
            </a:r>
          </a:p>
          <a:p>
            <a:pPr lvl="1" algn="just"/>
            <a:r>
              <a:rPr lang="en-US" sz="2600" dirty="0"/>
              <a:t>Context on why it exists</a:t>
            </a:r>
          </a:p>
          <a:p>
            <a:pPr lvl="1" algn="just"/>
            <a:r>
              <a:rPr lang="en-US" sz="2600" dirty="0"/>
              <a:t>Processes </a:t>
            </a:r>
          </a:p>
          <a:p>
            <a:pPr lvl="1" algn="just"/>
            <a:r>
              <a:rPr lang="en-US" sz="2600" dirty="0"/>
              <a:t>Threads</a:t>
            </a:r>
          </a:p>
          <a:p>
            <a:pPr lvl="1" algn="just"/>
            <a:r>
              <a:rPr lang="en-US" sz="2600" dirty="0"/>
              <a:t>Concurrency problems and benefits</a:t>
            </a:r>
          </a:p>
          <a:p>
            <a:pPr lvl="1" algn="just"/>
            <a:r>
              <a:rPr lang="en-US" sz="2600" dirty="0"/>
              <a:t>Java threads</a:t>
            </a:r>
          </a:p>
          <a:p>
            <a:pPr lvl="2" algn="just"/>
            <a:r>
              <a:rPr lang="en-US" sz="2200" dirty="0"/>
              <a:t>Extends thread</a:t>
            </a:r>
          </a:p>
          <a:p>
            <a:pPr lvl="2" algn="just"/>
            <a:r>
              <a:rPr lang="en-US" sz="2200" dirty="0"/>
              <a:t>Implements runnable</a:t>
            </a:r>
          </a:p>
          <a:p>
            <a:pPr lvl="1" algn="just"/>
            <a:r>
              <a:rPr lang="en-US" sz="2600" dirty="0"/>
              <a:t>Thread functions:</a:t>
            </a:r>
          </a:p>
          <a:p>
            <a:pPr lvl="2" algn="just"/>
            <a:r>
              <a:rPr lang="en-US" sz="2200" dirty="0"/>
              <a:t>Sleeps</a:t>
            </a:r>
          </a:p>
          <a:p>
            <a:pPr lvl="2" algn="just"/>
            <a:r>
              <a:rPr lang="en-US" sz="2200" dirty="0"/>
              <a:t>Interrupts</a:t>
            </a:r>
          </a:p>
          <a:p>
            <a:pPr lvl="2" algn="just"/>
            <a:r>
              <a:rPr lang="en-US" sz="2200" dirty="0"/>
              <a:t>States</a:t>
            </a:r>
          </a:p>
          <a:p>
            <a:pPr lvl="2" algn="just"/>
            <a:r>
              <a:rPr lang="en-US" sz="2200" dirty="0"/>
              <a:t>Priority</a:t>
            </a:r>
          </a:p>
          <a:p>
            <a:pPr lvl="1" algn="just"/>
            <a:endParaRPr lang="en-US" sz="2600" dirty="0"/>
          </a:p>
          <a:p>
            <a:pPr lvl="1" algn="just"/>
            <a:endParaRPr lang="en-IE" sz="2600" dirty="0"/>
          </a:p>
        </p:txBody>
      </p:sp>
    </p:spTree>
    <p:extLst>
      <p:ext uri="{BB962C8B-B14F-4D97-AF65-F5344CB8AC3E}">
        <p14:creationId xmlns:p14="http://schemas.microsoft.com/office/powerpoint/2010/main" val="851479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5A54D43-F9FB-4245-893B-2835A1B53944}"/>
              </a:ext>
            </a:extLst>
          </p:cNvPr>
          <p:cNvSpPr>
            <a:spLocks noGrp="1"/>
          </p:cNvSpPr>
          <p:nvPr>
            <p:ph type="title"/>
          </p:nvPr>
        </p:nvSpPr>
        <p:spPr>
          <a:xfrm>
            <a:off x="1047280" y="759805"/>
            <a:ext cx="10306520" cy="1325563"/>
          </a:xfrm>
        </p:spPr>
        <p:txBody>
          <a:bodyPr>
            <a:normAutofit/>
          </a:bodyPr>
          <a:lstStyle/>
          <a:p>
            <a:r>
              <a:rPr lang="en-IE" sz="4000">
                <a:solidFill>
                  <a:srgbClr val="FFFFFF"/>
                </a:solidFill>
              </a:rPr>
              <a:t>Extending the thread class</a:t>
            </a:r>
          </a:p>
        </p:txBody>
      </p:sp>
      <p:sp>
        <p:nvSpPr>
          <p:cNvPr id="3" name="Content Placeholder 2">
            <a:extLst>
              <a:ext uri="{FF2B5EF4-FFF2-40B4-BE49-F238E27FC236}">
                <a16:creationId xmlns:a16="http://schemas.microsoft.com/office/drawing/2014/main" id="{D1C47A4F-A7C1-48B9-BF0F-4478961A3366}"/>
              </a:ext>
            </a:extLst>
          </p:cNvPr>
          <p:cNvSpPr>
            <a:spLocks noGrp="1"/>
          </p:cNvSpPr>
          <p:nvPr>
            <p:ph idx="1"/>
          </p:nvPr>
        </p:nvSpPr>
        <p:spPr>
          <a:xfrm>
            <a:off x="1424904" y="2494450"/>
            <a:ext cx="4053545" cy="3563159"/>
          </a:xfrm>
        </p:spPr>
        <p:txBody>
          <a:bodyPr>
            <a:normAutofit/>
          </a:bodyPr>
          <a:lstStyle/>
          <a:p>
            <a:r>
              <a:rPr lang="en-US" sz="2400"/>
              <a:t>An application can subclass Thread, providing its own implementation of the run method. See template below: </a:t>
            </a:r>
          </a:p>
          <a:p>
            <a:pPr marL="0" indent="0">
              <a:buNone/>
            </a:pPr>
            <a:endParaRPr lang="en-US" sz="2400"/>
          </a:p>
        </p:txBody>
      </p:sp>
      <p:pic>
        <p:nvPicPr>
          <p:cNvPr id="5" name="Picture 4" descr="Text&#10;&#10;Description automatically generated">
            <a:extLst>
              <a:ext uri="{FF2B5EF4-FFF2-40B4-BE49-F238E27FC236}">
                <a16:creationId xmlns:a16="http://schemas.microsoft.com/office/drawing/2014/main" id="{8D27E389-23DC-4C23-9C99-6EC8C011A5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3469659"/>
            <a:ext cx="4802404" cy="1608805"/>
          </a:xfrm>
          <a:prstGeom prst="rect">
            <a:avLst/>
          </a:prstGeom>
        </p:spPr>
      </p:pic>
    </p:spTree>
    <p:extLst>
      <p:ext uri="{BB962C8B-B14F-4D97-AF65-F5344CB8AC3E}">
        <p14:creationId xmlns:p14="http://schemas.microsoft.com/office/powerpoint/2010/main" val="886042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37"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0"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40">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5A54D43-F9FB-4245-893B-2835A1B53944}"/>
              </a:ext>
            </a:extLst>
          </p:cNvPr>
          <p:cNvSpPr>
            <a:spLocks noGrp="1"/>
          </p:cNvSpPr>
          <p:nvPr>
            <p:ph type="title"/>
          </p:nvPr>
        </p:nvSpPr>
        <p:spPr>
          <a:xfrm>
            <a:off x="1047280" y="759805"/>
            <a:ext cx="10306520" cy="1325563"/>
          </a:xfrm>
        </p:spPr>
        <p:txBody>
          <a:bodyPr>
            <a:normAutofit/>
          </a:bodyPr>
          <a:lstStyle/>
          <a:p>
            <a:r>
              <a:rPr lang="en-IE" sz="4000">
                <a:solidFill>
                  <a:srgbClr val="FFFFFF"/>
                </a:solidFill>
              </a:rPr>
              <a:t>Extending the thread class</a:t>
            </a:r>
          </a:p>
        </p:txBody>
      </p:sp>
      <p:sp>
        <p:nvSpPr>
          <p:cNvPr id="3" name="Content Placeholder 2">
            <a:extLst>
              <a:ext uri="{FF2B5EF4-FFF2-40B4-BE49-F238E27FC236}">
                <a16:creationId xmlns:a16="http://schemas.microsoft.com/office/drawing/2014/main" id="{D1C47A4F-A7C1-48B9-BF0F-4478961A3366}"/>
              </a:ext>
            </a:extLst>
          </p:cNvPr>
          <p:cNvSpPr>
            <a:spLocks noGrp="1"/>
          </p:cNvSpPr>
          <p:nvPr>
            <p:ph idx="1"/>
          </p:nvPr>
        </p:nvSpPr>
        <p:spPr>
          <a:xfrm>
            <a:off x="1424904" y="2494450"/>
            <a:ext cx="4053545" cy="3563159"/>
          </a:xfrm>
        </p:spPr>
        <p:txBody>
          <a:bodyPr>
            <a:normAutofit/>
          </a:bodyPr>
          <a:lstStyle/>
          <a:p>
            <a:r>
              <a:rPr lang="en-US" sz="2400" dirty="0"/>
              <a:t>Message printer example:</a:t>
            </a:r>
          </a:p>
          <a:p>
            <a:pPr marL="0" indent="0">
              <a:buNone/>
            </a:pPr>
            <a:endParaRPr lang="en-US" sz="2400" dirty="0"/>
          </a:p>
        </p:txBody>
      </p:sp>
      <p:pic>
        <p:nvPicPr>
          <p:cNvPr id="8" name="Picture 7" descr="Text&#10;&#10;Description automatically generated">
            <a:extLst>
              <a:ext uri="{FF2B5EF4-FFF2-40B4-BE49-F238E27FC236}">
                <a16:creationId xmlns:a16="http://schemas.microsoft.com/office/drawing/2014/main" id="{1AA9E004-A940-420C-A272-FFD3227B6E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8449" y="2812887"/>
            <a:ext cx="6300224" cy="2898102"/>
          </a:xfrm>
          <a:prstGeom prst="rect">
            <a:avLst/>
          </a:prstGeom>
        </p:spPr>
      </p:pic>
    </p:spTree>
    <p:extLst>
      <p:ext uri="{BB962C8B-B14F-4D97-AF65-F5344CB8AC3E}">
        <p14:creationId xmlns:p14="http://schemas.microsoft.com/office/powerpoint/2010/main" val="118128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49"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3" name="Rectangle 52">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5A54D43-F9FB-4245-893B-2835A1B53944}"/>
              </a:ext>
            </a:extLst>
          </p:cNvPr>
          <p:cNvSpPr>
            <a:spLocks noGrp="1"/>
          </p:cNvSpPr>
          <p:nvPr>
            <p:ph type="title"/>
          </p:nvPr>
        </p:nvSpPr>
        <p:spPr>
          <a:xfrm>
            <a:off x="1047280" y="759805"/>
            <a:ext cx="10306520" cy="1325563"/>
          </a:xfrm>
        </p:spPr>
        <p:txBody>
          <a:bodyPr>
            <a:normAutofit/>
          </a:bodyPr>
          <a:lstStyle/>
          <a:p>
            <a:r>
              <a:rPr lang="en-IE" sz="4000" dirty="0">
                <a:solidFill>
                  <a:srgbClr val="FFFFFF"/>
                </a:solidFill>
              </a:rPr>
              <a:t>Implementing a runnable interface</a:t>
            </a:r>
          </a:p>
        </p:txBody>
      </p:sp>
      <p:sp>
        <p:nvSpPr>
          <p:cNvPr id="3" name="Content Placeholder 2">
            <a:extLst>
              <a:ext uri="{FF2B5EF4-FFF2-40B4-BE49-F238E27FC236}">
                <a16:creationId xmlns:a16="http://schemas.microsoft.com/office/drawing/2014/main" id="{D1C47A4F-A7C1-48B9-BF0F-4478961A3366}"/>
              </a:ext>
            </a:extLst>
          </p:cNvPr>
          <p:cNvSpPr>
            <a:spLocks noGrp="1"/>
          </p:cNvSpPr>
          <p:nvPr>
            <p:ph idx="1"/>
          </p:nvPr>
        </p:nvSpPr>
        <p:spPr>
          <a:xfrm>
            <a:off x="1424904" y="2494450"/>
            <a:ext cx="4053545" cy="3563159"/>
          </a:xfrm>
        </p:spPr>
        <p:txBody>
          <a:bodyPr>
            <a:normAutofit/>
          </a:bodyPr>
          <a:lstStyle/>
          <a:p>
            <a:r>
              <a:rPr lang="en-US" sz="2400" dirty="0"/>
              <a:t>An application can implement the Runnable interface. The interface defines a single method, run, meant to contain the code executed in the thread.</a:t>
            </a:r>
          </a:p>
        </p:txBody>
      </p:sp>
      <p:pic>
        <p:nvPicPr>
          <p:cNvPr id="5" name="Picture 4" descr="A screenshot of a computer&#10;&#10;Description automatically generated with medium confidence">
            <a:extLst>
              <a:ext uri="{FF2B5EF4-FFF2-40B4-BE49-F238E27FC236}">
                <a16:creationId xmlns:a16="http://schemas.microsoft.com/office/drawing/2014/main" id="{3915A8E5-5AF2-4BA4-B056-79F5DF1A5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3481666"/>
            <a:ext cx="4802404" cy="1584792"/>
          </a:xfrm>
          <a:prstGeom prst="rect">
            <a:avLst/>
          </a:prstGeom>
        </p:spPr>
      </p:pic>
    </p:spTree>
    <p:extLst>
      <p:ext uri="{BB962C8B-B14F-4D97-AF65-F5344CB8AC3E}">
        <p14:creationId xmlns:p14="http://schemas.microsoft.com/office/powerpoint/2010/main" val="1626249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61"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Rectangle 64">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5A54D43-F9FB-4245-893B-2835A1B53944}"/>
              </a:ext>
            </a:extLst>
          </p:cNvPr>
          <p:cNvSpPr>
            <a:spLocks noGrp="1"/>
          </p:cNvSpPr>
          <p:nvPr>
            <p:ph type="title"/>
          </p:nvPr>
        </p:nvSpPr>
        <p:spPr>
          <a:xfrm>
            <a:off x="1047280" y="759805"/>
            <a:ext cx="10306520" cy="1325563"/>
          </a:xfrm>
        </p:spPr>
        <p:txBody>
          <a:bodyPr>
            <a:normAutofit/>
          </a:bodyPr>
          <a:lstStyle/>
          <a:p>
            <a:r>
              <a:rPr lang="en-IE" sz="4000" dirty="0">
                <a:solidFill>
                  <a:srgbClr val="FFFFFF"/>
                </a:solidFill>
              </a:rPr>
              <a:t>Implementing a runnable interface</a:t>
            </a:r>
          </a:p>
        </p:txBody>
      </p:sp>
      <p:sp>
        <p:nvSpPr>
          <p:cNvPr id="3" name="Content Placeholder 2">
            <a:extLst>
              <a:ext uri="{FF2B5EF4-FFF2-40B4-BE49-F238E27FC236}">
                <a16:creationId xmlns:a16="http://schemas.microsoft.com/office/drawing/2014/main" id="{D1C47A4F-A7C1-48B9-BF0F-4478961A3366}"/>
              </a:ext>
            </a:extLst>
          </p:cNvPr>
          <p:cNvSpPr>
            <a:spLocks noGrp="1"/>
          </p:cNvSpPr>
          <p:nvPr>
            <p:ph idx="1"/>
          </p:nvPr>
        </p:nvSpPr>
        <p:spPr>
          <a:xfrm>
            <a:off x="1424904" y="2494450"/>
            <a:ext cx="4053545" cy="3563159"/>
          </a:xfrm>
        </p:spPr>
        <p:txBody>
          <a:bodyPr>
            <a:normAutofit/>
          </a:bodyPr>
          <a:lstStyle/>
          <a:p>
            <a:r>
              <a:rPr lang="en-US" sz="2400"/>
              <a:t>MessagePrinter</a:t>
            </a:r>
            <a:r>
              <a:rPr lang="en-US" sz="2400" dirty="0"/>
              <a:t> Example:</a:t>
            </a:r>
          </a:p>
        </p:txBody>
      </p:sp>
      <p:pic>
        <p:nvPicPr>
          <p:cNvPr id="6" name="Picture 5" descr="A screenshot of a computer&#10;&#10;Description automatically generated with medium confidence">
            <a:extLst>
              <a:ext uri="{FF2B5EF4-FFF2-40B4-BE49-F238E27FC236}">
                <a16:creationId xmlns:a16="http://schemas.microsoft.com/office/drawing/2014/main" id="{DE968F01-34CE-400F-B459-D0F441FA7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2983416"/>
            <a:ext cx="4802404" cy="2581291"/>
          </a:xfrm>
          <a:prstGeom prst="rect">
            <a:avLst/>
          </a:prstGeom>
        </p:spPr>
      </p:pic>
    </p:spTree>
    <p:extLst>
      <p:ext uri="{BB962C8B-B14F-4D97-AF65-F5344CB8AC3E}">
        <p14:creationId xmlns:p14="http://schemas.microsoft.com/office/powerpoint/2010/main" val="3826408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3AA3-3B29-4781-A95D-B3FE829FBBEC}"/>
              </a:ext>
            </a:extLst>
          </p:cNvPr>
          <p:cNvSpPr>
            <a:spLocks noGrp="1"/>
          </p:cNvSpPr>
          <p:nvPr>
            <p:ph type="title"/>
          </p:nvPr>
        </p:nvSpPr>
        <p:spPr/>
        <p:txBody>
          <a:bodyPr/>
          <a:lstStyle/>
          <a:p>
            <a:r>
              <a:rPr lang="en-IE" dirty="0"/>
              <a:t>Runnable vs Extends Thread</a:t>
            </a:r>
          </a:p>
        </p:txBody>
      </p:sp>
      <p:sp>
        <p:nvSpPr>
          <p:cNvPr id="3" name="Content Placeholder 2">
            <a:extLst>
              <a:ext uri="{FF2B5EF4-FFF2-40B4-BE49-F238E27FC236}">
                <a16:creationId xmlns:a16="http://schemas.microsoft.com/office/drawing/2014/main" id="{1D9AF5A3-ABC7-4D5D-845B-39863EA255CA}"/>
              </a:ext>
            </a:extLst>
          </p:cNvPr>
          <p:cNvSpPr>
            <a:spLocks noGrp="1"/>
          </p:cNvSpPr>
          <p:nvPr>
            <p:ph idx="1"/>
          </p:nvPr>
        </p:nvSpPr>
        <p:spPr/>
        <p:txBody>
          <a:bodyPr/>
          <a:lstStyle/>
          <a:p>
            <a:r>
              <a:rPr lang="en-US" dirty="0"/>
              <a:t>Which of these idioms should you use?</a:t>
            </a:r>
          </a:p>
          <a:p>
            <a:endParaRPr lang="en-US" dirty="0"/>
          </a:p>
          <a:p>
            <a:r>
              <a:rPr lang="en-US" dirty="0"/>
              <a:t>The first idiom, which employs a Runnable object, is more general, because the Runnable object can subclass a class other than Thread.</a:t>
            </a:r>
          </a:p>
          <a:p>
            <a:endParaRPr lang="en-US" dirty="0"/>
          </a:p>
          <a:p>
            <a:r>
              <a:rPr lang="en-US" dirty="0"/>
              <a:t>The second idiom is easier to use in simple applications but is limited by the fact that your class must be a descendant of Thread.</a:t>
            </a:r>
          </a:p>
          <a:p>
            <a:endParaRPr lang="en-US" dirty="0"/>
          </a:p>
          <a:p>
            <a:r>
              <a:rPr lang="en-US" dirty="0"/>
              <a:t>Thread and Runnable can complement each other as well.</a:t>
            </a:r>
            <a:endParaRPr lang="en-IE" dirty="0"/>
          </a:p>
        </p:txBody>
      </p:sp>
    </p:spTree>
    <p:extLst>
      <p:ext uri="{BB962C8B-B14F-4D97-AF65-F5344CB8AC3E}">
        <p14:creationId xmlns:p14="http://schemas.microsoft.com/office/powerpoint/2010/main" val="686151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D2A3-F203-4B39-87E7-33732854C95B}"/>
              </a:ext>
            </a:extLst>
          </p:cNvPr>
          <p:cNvSpPr>
            <a:spLocks noGrp="1"/>
          </p:cNvSpPr>
          <p:nvPr>
            <p:ph type="title"/>
          </p:nvPr>
        </p:nvSpPr>
        <p:spPr/>
        <p:txBody>
          <a:bodyPr/>
          <a:lstStyle/>
          <a:p>
            <a:r>
              <a:rPr lang="en-IE" dirty="0"/>
              <a:t>Thread Methods</a:t>
            </a:r>
          </a:p>
        </p:txBody>
      </p:sp>
      <p:sp>
        <p:nvSpPr>
          <p:cNvPr id="3" name="Content Placeholder 2">
            <a:extLst>
              <a:ext uri="{FF2B5EF4-FFF2-40B4-BE49-F238E27FC236}">
                <a16:creationId xmlns:a16="http://schemas.microsoft.com/office/drawing/2014/main" id="{42BDDF8E-65E6-42B4-817A-01FCC779C261}"/>
              </a:ext>
            </a:extLst>
          </p:cNvPr>
          <p:cNvSpPr>
            <a:spLocks noGrp="1"/>
          </p:cNvSpPr>
          <p:nvPr>
            <p:ph idx="1"/>
          </p:nvPr>
        </p:nvSpPr>
        <p:spPr/>
        <p:txBody>
          <a:bodyPr>
            <a:normAutofit lnSpcReduction="10000"/>
          </a:bodyPr>
          <a:lstStyle/>
          <a:p>
            <a:r>
              <a:rPr lang="en-US" dirty="0"/>
              <a:t>The Thread class defines several methods useful for thread management.</a:t>
            </a:r>
          </a:p>
          <a:p>
            <a:endParaRPr lang="en-US" dirty="0"/>
          </a:p>
          <a:p>
            <a:r>
              <a:rPr lang="en-US" dirty="0"/>
              <a:t>These include static methods, which provide information about, or affect the status of, the thread invoking the method.</a:t>
            </a:r>
          </a:p>
          <a:p>
            <a:endParaRPr lang="en-US" dirty="0"/>
          </a:p>
          <a:p>
            <a:r>
              <a:rPr lang="en-US" dirty="0"/>
              <a:t>The other methods are invoked from other threads involved in managing the thread and Thread object.</a:t>
            </a:r>
          </a:p>
          <a:p>
            <a:endParaRPr lang="en-US" dirty="0"/>
          </a:p>
          <a:p>
            <a:r>
              <a:rPr lang="en-US" dirty="0"/>
              <a:t>We'll examine some of these methods in the following slides.</a:t>
            </a:r>
            <a:endParaRPr lang="en-IE" dirty="0"/>
          </a:p>
        </p:txBody>
      </p:sp>
    </p:spTree>
    <p:extLst>
      <p:ext uri="{BB962C8B-B14F-4D97-AF65-F5344CB8AC3E}">
        <p14:creationId xmlns:p14="http://schemas.microsoft.com/office/powerpoint/2010/main" val="889993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EE13-41C0-48F6-B1E5-29EE6426B2BB}"/>
              </a:ext>
            </a:extLst>
          </p:cNvPr>
          <p:cNvSpPr>
            <a:spLocks noGrp="1"/>
          </p:cNvSpPr>
          <p:nvPr>
            <p:ph type="title"/>
          </p:nvPr>
        </p:nvSpPr>
        <p:spPr/>
        <p:txBody>
          <a:bodyPr/>
          <a:lstStyle/>
          <a:p>
            <a:r>
              <a:rPr lang="en-IE" dirty="0"/>
              <a:t>Putting a Thread to sleep</a:t>
            </a:r>
          </a:p>
        </p:txBody>
      </p:sp>
      <p:sp>
        <p:nvSpPr>
          <p:cNvPr id="3" name="Content Placeholder 2">
            <a:extLst>
              <a:ext uri="{FF2B5EF4-FFF2-40B4-BE49-F238E27FC236}">
                <a16:creationId xmlns:a16="http://schemas.microsoft.com/office/drawing/2014/main" id="{F9CF58A4-52D6-4173-A7C5-73BC93BFEC67}"/>
              </a:ext>
            </a:extLst>
          </p:cNvPr>
          <p:cNvSpPr>
            <a:spLocks noGrp="1"/>
          </p:cNvSpPr>
          <p:nvPr>
            <p:ph idx="1"/>
          </p:nvPr>
        </p:nvSpPr>
        <p:spPr/>
        <p:txBody>
          <a:bodyPr>
            <a:normAutofit lnSpcReduction="10000"/>
          </a:bodyPr>
          <a:lstStyle/>
          <a:p>
            <a:r>
              <a:rPr lang="en-US" dirty="0"/>
              <a:t>The </a:t>
            </a:r>
            <a:r>
              <a:rPr lang="en-US" dirty="0" err="1"/>
              <a:t>Thread.sleep</a:t>
            </a:r>
            <a:r>
              <a:rPr lang="en-US" dirty="0"/>
              <a:t> method causes the current thread to suspend execution for a specified period.</a:t>
            </a:r>
          </a:p>
          <a:p>
            <a:r>
              <a:rPr lang="en-US" dirty="0"/>
              <a:t>This is an efficient means of making processor time available to the other threads of an application or other applications that might be running on a computer system.</a:t>
            </a:r>
          </a:p>
          <a:p>
            <a:pPr lvl="1"/>
            <a:r>
              <a:rPr lang="en-US" dirty="0"/>
              <a:t>The sleep method can also be used for pacing and waiting for another thread with duties that are understood to have time requirements.</a:t>
            </a:r>
          </a:p>
          <a:p>
            <a:pPr marL="0" indent="0">
              <a:buNone/>
            </a:pPr>
            <a:r>
              <a:rPr lang="en-US" dirty="0"/>
              <a:t>try{</a:t>
            </a:r>
          </a:p>
          <a:p>
            <a:pPr marL="0" indent="0">
              <a:buNone/>
            </a:pPr>
            <a:r>
              <a:rPr lang="en-US" dirty="0"/>
              <a:t>	</a:t>
            </a:r>
            <a:r>
              <a:rPr lang="en-US" dirty="0" err="1"/>
              <a:t>Thread.sleep</a:t>
            </a:r>
            <a:r>
              <a:rPr lang="en-US" dirty="0"/>
              <a:t>(&lt;period&gt;);</a:t>
            </a:r>
          </a:p>
          <a:p>
            <a:pPr marL="0" indent="0">
              <a:buNone/>
            </a:pPr>
            <a:r>
              <a:rPr lang="en-US" dirty="0"/>
              <a:t>} catch(</a:t>
            </a:r>
            <a:r>
              <a:rPr lang="en-US" dirty="0" err="1"/>
              <a:t>InterruptedException</a:t>
            </a:r>
            <a:r>
              <a:rPr lang="en-US" dirty="0"/>
              <a:t> e){..}</a:t>
            </a:r>
            <a:endParaRPr lang="en-IE" dirty="0"/>
          </a:p>
        </p:txBody>
      </p:sp>
    </p:spTree>
    <p:extLst>
      <p:ext uri="{BB962C8B-B14F-4D97-AF65-F5344CB8AC3E}">
        <p14:creationId xmlns:p14="http://schemas.microsoft.com/office/powerpoint/2010/main" val="803931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BB5F3-DD7D-4749-9DF3-BA8CF19C3470}"/>
              </a:ext>
            </a:extLst>
          </p:cNvPr>
          <p:cNvSpPr>
            <a:spLocks noGrp="1"/>
          </p:cNvSpPr>
          <p:nvPr>
            <p:ph type="title"/>
          </p:nvPr>
        </p:nvSpPr>
        <p:spPr/>
        <p:txBody>
          <a:bodyPr/>
          <a:lstStyle/>
          <a:p>
            <a:r>
              <a:rPr lang="en-IE" dirty="0"/>
              <a:t>Putting a Thread to sleep</a:t>
            </a:r>
          </a:p>
        </p:txBody>
      </p:sp>
      <p:sp>
        <p:nvSpPr>
          <p:cNvPr id="3" name="Content Placeholder 2">
            <a:extLst>
              <a:ext uri="{FF2B5EF4-FFF2-40B4-BE49-F238E27FC236}">
                <a16:creationId xmlns:a16="http://schemas.microsoft.com/office/drawing/2014/main" id="{DE8EA891-6C15-4747-9891-69601C00F250}"/>
              </a:ext>
            </a:extLst>
          </p:cNvPr>
          <p:cNvSpPr>
            <a:spLocks noGrp="1"/>
          </p:cNvSpPr>
          <p:nvPr>
            <p:ph idx="1"/>
          </p:nvPr>
        </p:nvSpPr>
        <p:spPr/>
        <p:txBody>
          <a:bodyPr>
            <a:normAutofit fontScale="62500" lnSpcReduction="20000"/>
          </a:bodyPr>
          <a:lstStyle/>
          <a:p>
            <a:r>
              <a:rPr lang="en-IE" dirty="0"/>
              <a:t>The </a:t>
            </a:r>
            <a:r>
              <a:rPr lang="en-IE" dirty="0" err="1"/>
              <a:t>Thread.sleep</a:t>
            </a:r>
            <a:r>
              <a:rPr lang="en-IE" dirty="0"/>
              <a:t> method example (add this to the message print example, then see if you can add a way to change the sleep time): </a:t>
            </a:r>
          </a:p>
          <a:p>
            <a:endParaRPr lang="en-IE" dirty="0"/>
          </a:p>
          <a:p>
            <a:pPr marL="0" indent="0">
              <a:buNone/>
            </a:pPr>
            <a:r>
              <a:rPr lang="en-IE" dirty="0"/>
              <a:t>public void run() { </a:t>
            </a:r>
          </a:p>
          <a:p>
            <a:pPr marL="0" indent="0">
              <a:buNone/>
            </a:pPr>
            <a:r>
              <a:rPr lang="en-IE" dirty="0"/>
              <a:t>	int k = 0; </a:t>
            </a:r>
          </a:p>
          <a:p>
            <a:pPr marL="0" indent="0">
              <a:buNone/>
            </a:pPr>
            <a:r>
              <a:rPr lang="en-IE" dirty="0"/>
              <a:t>	while (k &lt; n) { </a:t>
            </a:r>
          </a:p>
          <a:p>
            <a:pPr marL="0" indent="0">
              <a:buNone/>
            </a:pPr>
            <a:r>
              <a:rPr lang="en-IE" dirty="0"/>
              <a:t>		</a:t>
            </a:r>
            <a:r>
              <a:rPr lang="en-IE" dirty="0" err="1"/>
              <a:t>System.out.println</a:t>
            </a:r>
            <a:r>
              <a:rPr lang="en-IE" dirty="0"/>
              <a:t>(message); </a:t>
            </a:r>
          </a:p>
          <a:p>
            <a:pPr marL="0" indent="0">
              <a:buNone/>
            </a:pPr>
            <a:r>
              <a:rPr lang="en-IE" dirty="0"/>
              <a:t>		try{ </a:t>
            </a:r>
          </a:p>
          <a:p>
            <a:pPr marL="0" indent="0">
              <a:buNone/>
            </a:pPr>
            <a:r>
              <a:rPr lang="en-IE" dirty="0"/>
              <a:t>			</a:t>
            </a:r>
            <a:r>
              <a:rPr lang="en-IE" dirty="0" err="1"/>
              <a:t>Thread.sleep</a:t>
            </a:r>
            <a:r>
              <a:rPr lang="en-IE" dirty="0"/>
              <a:t>(500); // 500 milliseconds</a:t>
            </a:r>
          </a:p>
          <a:p>
            <a:pPr marL="0" indent="0">
              <a:buNone/>
            </a:pPr>
            <a:r>
              <a:rPr lang="en-IE" dirty="0"/>
              <a:t>		} </a:t>
            </a:r>
          </a:p>
          <a:p>
            <a:pPr marL="0" indent="0">
              <a:buNone/>
            </a:pPr>
            <a:r>
              <a:rPr lang="en-IE" dirty="0"/>
              <a:t>		catch (</a:t>
            </a:r>
            <a:r>
              <a:rPr lang="en-IE" dirty="0" err="1"/>
              <a:t>InterruptedException</a:t>
            </a:r>
            <a:r>
              <a:rPr lang="en-IE" dirty="0"/>
              <a:t> e) {} </a:t>
            </a:r>
          </a:p>
          <a:p>
            <a:pPr marL="0" indent="0">
              <a:buNone/>
            </a:pPr>
            <a:r>
              <a:rPr lang="en-IE" dirty="0"/>
              <a:t>		k++; </a:t>
            </a:r>
          </a:p>
          <a:p>
            <a:pPr marL="0" indent="0">
              <a:buNone/>
            </a:pPr>
            <a:r>
              <a:rPr lang="en-IE" dirty="0"/>
              <a:t>	}</a:t>
            </a:r>
          </a:p>
          <a:p>
            <a:pPr marL="0" indent="0">
              <a:buNone/>
            </a:pPr>
            <a:r>
              <a:rPr lang="en-IE" dirty="0"/>
              <a:t> }</a:t>
            </a:r>
          </a:p>
        </p:txBody>
      </p:sp>
    </p:spTree>
    <p:extLst>
      <p:ext uri="{BB962C8B-B14F-4D97-AF65-F5344CB8AC3E}">
        <p14:creationId xmlns:p14="http://schemas.microsoft.com/office/powerpoint/2010/main" val="3545552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49D0C-C23B-4030-93DA-C6F44EF88D1D}"/>
              </a:ext>
            </a:extLst>
          </p:cNvPr>
          <p:cNvSpPr>
            <a:spLocks noGrp="1"/>
          </p:cNvSpPr>
          <p:nvPr>
            <p:ph type="title"/>
          </p:nvPr>
        </p:nvSpPr>
        <p:spPr/>
        <p:txBody>
          <a:bodyPr/>
          <a:lstStyle/>
          <a:p>
            <a:r>
              <a:rPr lang="en-IE" dirty="0"/>
              <a:t>Putting a thread to sleep</a:t>
            </a:r>
          </a:p>
        </p:txBody>
      </p:sp>
      <p:sp>
        <p:nvSpPr>
          <p:cNvPr id="3" name="Content Placeholder 2">
            <a:extLst>
              <a:ext uri="{FF2B5EF4-FFF2-40B4-BE49-F238E27FC236}">
                <a16:creationId xmlns:a16="http://schemas.microsoft.com/office/drawing/2014/main" id="{CC29D5BA-C110-4389-997F-6BB79F4D0618}"/>
              </a:ext>
            </a:extLst>
          </p:cNvPr>
          <p:cNvSpPr>
            <a:spLocks noGrp="1"/>
          </p:cNvSpPr>
          <p:nvPr>
            <p:ph idx="1"/>
          </p:nvPr>
        </p:nvSpPr>
        <p:spPr/>
        <p:txBody>
          <a:bodyPr/>
          <a:lstStyle/>
          <a:p>
            <a:r>
              <a:rPr lang="en-IE" dirty="0"/>
              <a:t>Let’s make an application that counts up and counts down with 2 second pauses between each number.</a:t>
            </a:r>
          </a:p>
        </p:txBody>
      </p:sp>
    </p:spTree>
    <p:extLst>
      <p:ext uri="{BB962C8B-B14F-4D97-AF65-F5344CB8AC3E}">
        <p14:creationId xmlns:p14="http://schemas.microsoft.com/office/powerpoint/2010/main" val="4112257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9C4A-7FBB-4D4F-BC12-3EE6031539CF}"/>
              </a:ext>
            </a:extLst>
          </p:cNvPr>
          <p:cNvSpPr>
            <a:spLocks noGrp="1"/>
          </p:cNvSpPr>
          <p:nvPr>
            <p:ph type="title"/>
          </p:nvPr>
        </p:nvSpPr>
        <p:spPr/>
        <p:txBody>
          <a:bodyPr/>
          <a:lstStyle/>
          <a:p>
            <a:r>
              <a:rPr lang="en-IE" dirty="0"/>
              <a:t>Waiting for a thread to finish</a:t>
            </a:r>
          </a:p>
        </p:txBody>
      </p:sp>
      <p:sp>
        <p:nvSpPr>
          <p:cNvPr id="3" name="Content Placeholder 2">
            <a:extLst>
              <a:ext uri="{FF2B5EF4-FFF2-40B4-BE49-F238E27FC236}">
                <a16:creationId xmlns:a16="http://schemas.microsoft.com/office/drawing/2014/main" id="{47AD30F5-663E-4A4A-9900-311C1F25F01E}"/>
              </a:ext>
            </a:extLst>
          </p:cNvPr>
          <p:cNvSpPr>
            <a:spLocks noGrp="1"/>
          </p:cNvSpPr>
          <p:nvPr>
            <p:ph idx="1"/>
          </p:nvPr>
        </p:nvSpPr>
        <p:spPr/>
        <p:txBody>
          <a:bodyPr>
            <a:normAutofit lnSpcReduction="10000"/>
          </a:bodyPr>
          <a:lstStyle/>
          <a:p>
            <a:r>
              <a:rPr lang="en-US" dirty="0"/>
              <a:t>A thread can delay itself until another thread has terminated.</a:t>
            </a:r>
          </a:p>
          <a:p>
            <a:pPr lvl="1"/>
            <a:r>
              <a:rPr lang="en-US" dirty="0"/>
              <a:t>The </a:t>
            </a:r>
            <a:r>
              <a:rPr lang="en-US" dirty="0" err="1"/>
              <a:t>Thread.join</a:t>
            </a:r>
            <a:r>
              <a:rPr lang="en-US" dirty="0"/>
              <a:t> method allows one thread to wait for the completion of another.</a:t>
            </a:r>
          </a:p>
          <a:p>
            <a:pPr marL="457200" lvl="1" indent="0">
              <a:buNone/>
            </a:pPr>
            <a:endParaRPr lang="en-US" dirty="0"/>
          </a:p>
          <a:p>
            <a:pPr marL="457200" lvl="1" indent="0">
              <a:buNone/>
            </a:pPr>
            <a:r>
              <a:rPr lang="en-US" dirty="0"/>
              <a:t>try { </a:t>
            </a:r>
          </a:p>
          <a:p>
            <a:pPr marL="457200" lvl="1" indent="0">
              <a:buNone/>
            </a:pPr>
            <a:r>
              <a:rPr lang="en-US" dirty="0"/>
              <a:t>	</a:t>
            </a:r>
            <a:r>
              <a:rPr lang="en-US" dirty="0" err="1"/>
              <a:t>t.join</a:t>
            </a:r>
            <a:r>
              <a:rPr lang="en-US" dirty="0"/>
              <a:t>(); </a:t>
            </a:r>
          </a:p>
          <a:p>
            <a:pPr marL="457200" lvl="1" indent="0">
              <a:buNone/>
            </a:pPr>
            <a:r>
              <a:rPr lang="en-US" dirty="0"/>
              <a:t>} </a:t>
            </a:r>
          </a:p>
          <a:p>
            <a:pPr marL="457200" lvl="1" indent="0">
              <a:buNone/>
            </a:pPr>
            <a:r>
              <a:rPr lang="en-US" dirty="0"/>
              <a:t>catch (</a:t>
            </a:r>
            <a:r>
              <a:rPr lang="en-US" dirty="0" err="1"/>
              <a:t>InterruptedException</a:t>
            </a:r>
            <a:r>
              <a:rPr lang="en-US" dirty="0"/>
              <a:t> e) {}</a:t>
            </a:r>
          </a:p>
          <a:p>
            <a:pPr lvl="1"/>
            <a:endParaRPr lang="en-US" dirty="0"/>
          </a:p>
          <a:p>
            <a:pPr lvl="1"/>
            <a:r>
              <a:rPr lang="en-US" dirty="0"/>
              <a:t>The t is a Thread object whose thread is currently executing.</a:t>
            </a:r>
          </a:p>
          <a:p>
            <a:pPr lvl="1"/>
            <a:r>
              <a:rPr lang="en-US" dirty="0"/>
              <a:t>The </a:t>
            </a:r>
            <a:r>
              <a:rPr lang="en-US" dirty="0" err="1"/>
              <a:t>t.join</a:t>
            </a:r>
            <a:r>
              <a:rPr lang="en-US" dirty="0"/>
              <a:t> causes the current thread to pause execution until t's thread terminates.</a:t>
            </a:r>
            <a:endParaRPr lang="en-IE" dirty="0"/>
          </a:p>
        </p:txBody>
      </p:sp>
    </p:spTree>
    <p:extLst>
      <p:ext uri="{BB962C8B-B14F-4D97-AF65-F5344CB8AC3E}">
        <p14:creationId xmlns:p14="http://schemas.microsoft.com/office/powerpoint/2010/main" val="191066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BEBAF-F484-4035-9224-08C8D606169C}"/>
              </a:ext>
            </a:extLst>
          </p:cNvPr>
          <p:cNvSpPr>
            <a:spLocks noGrp="1"/>
          </p:cNvSpPr>
          <p:nvPr>
            <p:ph type="title"/>
          </p:nvPr>
        </p:nvSpPr>
        <p:spPr/>
        <p:txBody>
          <a:bodyPr/>
          <a:lstStyle/>
          <a:p>
            <a:r>
              <a:rPr lang="en-IE" dirty="0"/>
              <a:t>Concurrency</a:t>
            </a:r>
          </a:p>
        </p:txBody>
      </p:sp>
      <p:sp>
        <p:nvSpPr>
          <p:cNvPr id="3" name="Content Placeholder 2">
            <a:extLst>
              <a:ext uri="{FF2B5EF4-FFF2-40B4-BE49-F238E27FC236}">
                <a16:creationId xmlns:a16="http://schemas.microsoft.com/office/drawing/2014/main" id="{A8D84398-9F5C-4EAC-9E78-A4932C9EDE7E}"/>
              </a:ext>
            </a:extLst>
          </p:cNvPr>
          <p:cNvSpPr>
            <a:spLocks noGrp="1"/>
          </p:cNvSpPr>
          <p:nvPr>
            <p:ph idx="1"/>
          </p:nvPr>
        </p:nvSpPr>
        <p:spPr/>
        <p:txBody>
          <a:bodyPr>
            <a:normAutofit fontScale="92500" lnSpcReduction="10000"/>
          </a:bodyPr>
          <a:lstStyle/>
          <a:p>
            <a:pPr algn="just"/>
            <a:r>
              <a:rPr lang="en-US" dirty="0"/>
              <a:t>Computer users take it for granted that their systems can do more than one thing/task at a time.</a:t>
            </a:r>
          </a:p>
          <a:p>
            <a:pPr lvl="1" algn="just"/>
            <a:r>
              <a:rPr lang="en-US" dirty="0"/>
              <a:t>We assume that they can continue to work in a word processor, while other applications download files, manage a print queue, and stream audio.</a:t>
            </a:r>
          </a:p>
          <a:p>
            <a:pPr algn="just"/>
            <a:endParaRPr lang="en-US" dirty="0"/>
          </a:p>
          <a:p>
            <a:pPr algn="just"/>
            <a:r>
              <a:rPr lang="en-US" dirty="0"/>
              <a:t>A single application is expected to do more than one thing at a time.</a:t>
            </a:r>
          </a:p>
          <a:p>
            <a:pPr lvl="1" algn="just"/>
            <a:r>
              <a:rPr lang="en-US" dirty="0"/>
              <a:t>For example, an audio streaming application must simultaneously read the digital audio over a network, decompress it, manage playback, and update its display.</a:t>
            </a:r>
          </a:p>
          <a:p>
            <a:pPr lvl="1" algn="just"/>
            <a:r>
              <a:rPr lang="en-US" dirty="0"/>
              <a:t>Even a word processor should always be ready to respond to keyboard and mouse events, no matter how busy it is reformatting text or updating the display.</a:t>
            </a:r>
          </a:p>
          <a:p>
            <a:pPr algn="just"/>
            <a:endParaRPr lang="en-US" dirty="0"/>
          </a:p>
          <a:p>
            <a:pPr algn="just"/>
            <a:r>
              <a:rPr lang="en-US" dirty="0"/>
              <a:t>Software that can do such things is known as concurrent software.</a:t>
            </a:r>
            <a:endParaRPr lang="en-IE" dirty="0"/>
          </a:p>
        </p:txBody>
      </p:sp>
    </p:spTree>
    <p:extLst>
      <p:ext uri="{BB962C8B-B14F-4D97-AF65-F5344CB8AC3E}">
        <p14:creationId xmlns:p14="http://schemas.microsoft.com/office/powerpoint/2010/main" val="2371262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A6804-E2DE-4728-9FD0-95B68219EB2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Waiting for a thread to finish</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761DAC2C-AB32-444D-86A6-50890084C6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895784"/>
            <a:ext cx="10905066" cy="3953084"/>
          </a:xfrm>
          <a:prstGeom prst="rect">
            <a:avLst/>
          </a:prstGeom>
        </p:spPr>
      </p:pic>
    </p:spTree>
    <p:extLst>
      <p:ext uri="{BB962C8B-B14F-4D97-AF65-F5344CB8AC3E}">
        <p14:creationId xmlns:p14="http://schemas.microsoft.com/office/powerpoint/2010/main" val="4129365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F1DF5-93D8-453E-BF0F-5F39FBA7176E}"/>
              </a:ext>
            </a:extLst>
          </p:cNvPr>
          <p:cNvSpPr>
            <a:spLocks noGrp="1"/>
          </p:cNvSpPr>
          <p:nvPr>
            <p:ph type="title"/>
          </p:nvPr>
        </p:nvSpPr>
        <p:spPr/>
        <p:txBody>
          <a:bodyPr/>
          <a:lstStyle/>
          <a:p>
            <a:r>
              <a:rPr lang="en-IE" dirty="0"/>
              <a:t>Interrupts</a:t>
            </a:r>
          </a:p>
        </p:txBody>
      </p:sp>
      <p:sp>
        <p:nvSpPr>
          <p:cNvPr id="3" name="Content Placeholder 2">
            <a:extLst>
              <a:ext uri="{FF2B5EF4-FFF2-40B4-BE49-F238E27FC236}">
                <a16:creationId xmlns:a16="http://schemas.microsoft.com/office/drawing/2014/main" id="{E25D3819-6137-4245-A882-0C7F6A157121}"/>
              </a:ext>
            </a:extLst>
          </p:cNvPr>
          <p:cNvSpPr>
            <a:spLocks noGrp="1"/>
          </p:cNvSpPr>
          <p:nvPr>
            <p:ph idx="1"/>
          </p:nvPr>
        </p:nvSpPr>
        <p:spPr/>
        <p:txBody>
          <a:bodyPr>
            <a:normAutofit/>
          </a:bodyPr>
          <a:lstStyle/>
          <a:p>
            <a:r>
              <a:rPr lang="en-US" dirty="0"/>
              <a:t>An interrupt is an indication to a thread that it should stop what it is doing and do something else.</a:t>
            </a:r>
          </a:p>
          <a:p>
            <a:pPr lvl="1"/>
            <a:r>
              <a:rPr lang="en-US" dirty="0"/>
              <a:t>It's up to the programmer to decide exactly how a thread responds to an interrupt.</a:t>
            </a:r>
          </a:p>
          <a:p>
            <a:pPr lvl="1"/>
            <a:r>
              <a:rPr lang="en-US" dirty="0"/>
              <a:t>But it is very common for the thread to terminate.</a:t>
            </a:r>
          </a:p>
          <a:p>
            <a:endParaRPr lang="en-US" dirty="0"/>
          </a:p>
          <a:p>
            <a:r>
              <a:rPr lang="en-US" dirty="0"/>
              <a:t>A thread sends an interrupt by invoking interrupt on the Thread object for the thread to be interrupted.</a:t>
            </a:r>
          </a:p>
          <a:p>
            <a:pPr lvl="1"/>
            <a:r>
              <a:rPr lang="en-US" dirty="0"/>
              <a:t>For the interrupt mechanism to work correctly, the interrupted thread must support its own interruption.</a:t>
            </a:r>
            <a:endParaRPr lang="en-IE" dirty="0"/>
          </a:p>
        </p:txBody>
      </p:sp>
    </p:spTree>
    <p:extLst>
      <p:ext uri="{BB962C8B-B14F-4D97-AF65-F5344CB8AC3E}">
        <p14:creationId xmlns:p14="http://schemas.microsoft.com/office/powerpoint/2010/main" val="4175642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EBA8-8046-4968-8B68-0D224A495CBD}"/>
              </a:ext>
            </a:extLst>
          </p:cNvPr>
          <p:cNvSpPr>
            <a:spLocks noGrp="1"/>
          </p:cNvSpPr>
          <p:nvPr>
            <p:ph type="title"/>
          </p:nvPr>
        </p:nvSpPr>
        <p:spPr/>
        <p:txBody>
          <a:bodyPr/>
          <a:lstStyle/>
          <a:p>
            <a:r>
              <a:rPr lang="en-IE" dirty="0"/>
              <a:t>Interrupts</a:t>
            </a:r>
          </a:p>
        </p:txBody>
      </p:sp>
      <p:sp>
        <p:nvSpPr>
          <p:cNvPr id="3" name="Content Placeholder 2">
            <a:extLst>
              <a:ext uri="{FF2B5EF4-FFF2-40B4-BE49-F238E27FC236}">
                <a16:creationId xmlns:a16="http://schemas.microsoft.com/office/drawing/2014/main" id="{C8E99B83-6E18-4068-8A72-817E904EDAC5}"/>
              </a:ext>
            </a:extLst>
          </p:cNvPr>
          <p:cNvSpPr>
            <a:spLocks noGrp="1"/>
          </p:cNvSpPr>
          <p:nvPr>
            <p:ph idx="1"/>
          </p:nvPr>
        </p:nvSpPr>
        <p:spPr/>
        <p:txBody>
          <a:bodyPr/>
          <a:lstStyle/>
          <a:p>
            <a:r>
              <a:rPr lang="en-US" dirty="0"/>
              <a:t>How does a thread support its own interruption?</a:t>
            </a:r>
          </a:p>
          <a:p>
            <a:r>
              <a:rPr lang="en-US" dirty="0"/>
              <a:t>This depends on what it's currently doing.</a:t>
            </a:r>
          </a:p>
          <a:p>
            <a:pPr lvl="1"/>
            <a:r>
              <a:rPr lang="en-US" dirty="0"/>
              <a:t>For example, lets change the catch clause in </a:t>
            </a:r>
            <a:r>
              <a:rPr lang="en-US" dirty="0" err="1"/>
              <a:t>CountDown</a:t>
            </a:r>
            <a:r>
              <a:rPr lang="en-US" dirty="0"/>
              <a:t> class.</a:t>
            </a:r>
          </a:p>
          <a:p>
            <a:pPr marL="457200" lvl="1" indent="0">
              <a:buNone/>
            </a:pPr>
            <a:endParaRPr lang="en-IE" dirty="0"/>
          </a:p>
          <a:p>
            <a:pPr marL="457200" lvl="1" indent="0">
              <a:buNone/>
            </a:pPr>
            <a:endParaRPr lang="en-US" dirty="0"/>
          </a:p>
          <a:p>
            <a:pPr marL="457200" lvl="1" indent="0">
              <a:buNone/>
            </a:pPr>
            <a:r>
              <a:rPr lang="en-US" dirty="0"/>
              <a:t>catch (</a:t>
            </a:r>
            <a:r>
              <a:rPr lang="en-US" dirty="0" err="1"/>
              <a:t>InterruptedException</a:t>
            </a:r>
            <a:r>
              <a:rPr lang="en-US" dirty="0"/>
              <a:t> e) { </a:t>
            </a:r>
          </a:p>
          <a:p>
            <a:pPr marL="457200" lvl="1" indent="0">
              <a:buNone/>
            </a:pPr>
            <a:r>
              <a:rPr lang="en-US" dirty="0"/>
              <a:t>	</a:t>
            </a:r>
            <a:r>
              <a:rPr lang="en-US" dirty="0" err="1"/>
              <a:t>System.out.println</a:t>
            </a:r>
            <a:r>
              <a:rPr lang="en-US" dirty="0"/>
              <a:t>("I 'm stopped… I wasn't done yet!"); </a:t>
            </a:r>
          </a:p>
          <a:p>
            <a:pPr marL="457200" lvl="1" indent="0">
              <a:buNone/>
            </a:pPr>
            <a:r>
              <a:rPr lang="en-US" dirty="0"/>
              <a:t>	return; </a:t>
            </a:r>
          </a:p>
          <a:p>
            <a:pPr marL="457200" lvl="1" indent="0">
              <a:buNone/>
            </a:pPr>
            <a:r>
              <a:rPr lang="en-US" dirty="0"/>
              <a:t>}</a:t>
            </a:r>
            <a:endParaRPr lang="en-IE" dirty="0"/>
          </a:p>
        </p:txBody>
      </p:sp>
    </p:spTree>
    <p:extLst>
      <p:ext uri="{BB962C8B-B14F-4D97-AF65-F5344CB8AC3E}">
        <p14:creationId xmlns:p14="http://schemas.microsoft.com/office/powerpoint/2010/main" val="1586001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9FF6B80-0F3F-47A0-9852-068CAA1EF46C}"/>
              </a:ext>
            </a:extLst>
          </p:cNvPr>
          <p:cNvSpPr>
            <a:spLocks noGrp="1"/>
          </p:cNvSpPr>
          <p:nvPr>
            <p:ph type="title"/>
          </p:nvPr>
        </p:nvSpPr>
        <p:spPr>
          <a:xfrm>
            <a:off x="1047280" y="759805"/>
            <a:ext cx="10306520" cy="1325563"/>
          </a:xfrm>
        </p:spPr>
        <p:txBody>
          <a:bodyPr>
            <a:normAutofit/>
          </a:bodyPr>
          <a:lstStyle/>
          <a:p>
            <a:r>
              <a:rPr lang="en-IE" sz="4000">
                <a:solidFill>
                  <a:srgbClr val="FFFFFF"/>
                </a:solidFill>
              </a:rPr>
              <a:t>Interrupts</a:t>
            </a:r>
          </a:p>
        </p:txBody>
      </p:sp>
      <p:sp>
        <p:nvSpPr>
          <p:cNvPr id="3" name="Content Placeholder 2">
            <a:extLst>
              <a:ext uri="{FF2B5EF4-FFF2-40B4-BE49-F238E27FC236}">
                <a16:creationId xmlns:a16="http://schemas.microsoft.com/office/drawing/2014/main" id="{CE7E41D7-E449-4030-ABE0-E19573099EC8}"/>
              </a:ext>
            </a:extLst>
          </p:cNvPr>
          <p:cNvSpPr>
            <a:spLocks noGrp="1"/>
          </p:cNvSpPr>
          <p:nvPr>
            <p:ph idx="1"/>
          </p:nvPr>
        </p:nvSpPr>
        <p:spPr>
          <a:xfrm>
            <a:off x="1424904" y="2494450"/>
            <a:ext cx="4053545" cy="3563159"/>
          </a:xfrm>
        </p:spPr>
        <p:txBody>
          <a:bodyPr>
            <a:normAutofit/>
          </a:bodyPr>
          <a:lstStyle/>
          <a:p>
            <a:r>
              <a:rPr lang="en-US" sz="2400"/>
              <a:t>The Thread.interrupt method – example: </a:t>
            </a:r>
          </a:p>
          <a:p>
            <a:pPr lvl="1"/>
            <a:r>
              <a:rPr lang="en-US" dirty="0"/>
              <a:t>For example, lets now call interrupt on the </a:t>
            </a:r>
            <a:r>
              <a:rPr lang="en-US"/>
              <a:t>CounterDown</a:t>
            </a:r>
            <a:r>
              <a:rPr lang="en-US" dirty="0"/>
              <a:t> thread in </a:t>
            </a:r>
            <a:r>
              <a:rPr lang="en-US"/>
              <a:t>CounterTest</a:t>
            </a:r>
            <a:r>
              <a:rPr lang="en-US" dirty="0"/>
              <a:t> class.</a:t>
            </a:r>
          </a:p>
          <a:p>
            <a:pPr lvl="1"/>
            <a:endParaRPr lang="en-US" dirty="0"/>
          </a:p>
          <a:p>
            <a:pPr marL="457200" lvl="1" indent="0">
              <a:buNone/>
            </a:pPr>
            <a:endParaRPr lang="en-IE" dirty="0"/>
          </a:p>
        </p:txBody>
      </p:sp>
      <p:pic>
        <p:nvPicPr>
          <p:cNvPr id="5" name="Picture 4" descr="Text&#10;&#10;Description automatically generated">
            <a:extLst>
              <a:ext uri="{FF2B5EF4-FFF2-40B4-BE49-F238E27FC236}">
                <a16:creationId xmlns:a16="http://schemas.microsoft.com/office/drawing/2014/main" id="{3B2F1C10-FCD2-4BB2-8C88-2A0814220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3355602"/>
            <a:ext cx="4802404" cy="1836919"/>
          </a:xfrm>
          <a:prstGeom prst="rect">
            <a:avLst/>
          </a:prstGeom>
        </p:spPr>
      </p:pic>
    </p:spTree>
    <p:extLst>
      <p:ext uri="{BB962C8B-B14F-4D97-AF65-F5344CB8AC3E}">
        <p14:creationId xmlns:p14="http://schemas.microsoft.com/office/powerpoint/2010/main" val="2203959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3010-9C59-4049-89B2-1344A2BB4E1E}"/>
              </a:ext>
            </a:extLst>
          </p:cNvPr>
          <p:cNvSpPr>
            <a:spLocks noGrp="1"/>
          </p:cNvSpPr>
          <p:nvPr>
            <p:ph type="title"/>
          </p:nvPr>
        </p:nvSpPr>
        <p:spPr/>
        <p:txBody>
          <a:bodyPr/>
          <a:lstStyle/>
          <a:p>
            <a:r>
              <a:rPr lang="en-IE" dirty="0"/>
              <a:t>Thread Methods</a:t>
            </a:r>
          </a:p>
        </p:txBody>
      </p:sp>
      <p:sp>
        <p:nvSpPr>
          <p:cNvPr id="3" name="Content Placeholder 2">
            <a:extLst>
              <a:ext uri="{FF2B5EF4-FFF2-40B4-BE49-F238E27FC236}">
                <a16:creationId xmlns:a16="http://schemas.microsoft.com/office/drawing/2014/main" id="{0EE71C14-C69C-41A4-9404-4E24E7F184AF}"/>
              </a:ext>
            </a:extLst>
          </p:cNvPr>
          <p:cNvSpPr>
            <a:spLocks noGrp="1"/>
          </p:cNvSpPr>
          <p:nvPr>
            <p:ph idx="1"/>
          </p:nvPr>
        </p:nvSpPr>
        <p:spPr/>
        <p:txBody>
          <a:bodyPr>
            <a:normAutofit fontScale="92500" lnSpcReduction="10000"/>
          </a:bodyPr>
          <a:lstStyle/>
          <a:p>
            <a:r>
              <a:rPr lang="en-US" dirty="0"/>
              <a:t>Thread class provides you other useful methods you can use:</a:t>
            </a:r>
          </a:p>
          <a:p>
            <a:pPr lvl="1"/>
            <a:r>
              <a:rPr lang="en-US" dirty="0" err="1"/>
              <a:t>boolean</a:t>
            </a:r>
            <a:r>
              <a:rPr lang="en-US" dirty="0"/>
              <a:t> </a:t>
            </a:r>
            <a:r>
              <a:rPr lang="en-US" dirty="0" err="1"/>
              <a:t>isAlive</a:t>
            </a:r>
            <a:r>
              <a:rPr lang="en-US" dirty="0"/>
              <a:t>() – to check if the thread is still running, returns true or false</a:t>
            </a:r>
          </a:p>
          <a:p>
            <a:pPr lvl="1"/>
            <a:r>
              <a:rPr lang="en-US" dirty="0"/>
              <a:t>void </a:t>
            </a:r>
            <a:r>
              <a:rPr lang="en-US" dirty="0" err="1"/>
              <a:t>setName</a:t>
            </a:r>
            <a:r>
              <a:rPr lang="en-US" dirty="0"/>
              <a:t>(String name) – To name a thread</a:t>
            </a:r>
          </a:p>
          <a:p>
            <a:pPr lvl="1"/>
            <a:r>
              <a:rPr lang="en-US" dirty="0"/>
              <a:t>String </a:t>
            </a:r>
            <a:r>
              <a:rPr lang="en-US" dirty="0" err="1"/>
              <a:t>getName</a:t>
            </a:r>
            <a:r>
              <a:rPr lang="en-US" dirty="0"/>
              <a:t>() – To get the name of a thread</a:t>
            </a:r>
          </a:p>
          <a:p>
            <a:pPr lvl="1"/>
            <a:r>
              <a:rPr lang="en-US" dirty="0"/>
              <a:t>long </a:t>
            </a:r>
            <a:r>
              <a:rPr lang="en-US" dirty="0" err="1"/>
              <a:t>getId</a:t>
            </a:r>
            <a:r>
              <a:rPr lang="en-US" dirty="0"/>
              <a:t>() – To get the ID of a thread</a:t>
            </a:r>
          </a:p>
          <a:p>
            <a:pPr lvl="1"/>
            <a:r>
              <a:rPr lang="en-US" dirty="0"/>
              <a:t>static int </a:t>
            </a:r>
            <a:r>
              <a:rPr lang="en-US" dirty="0" err="1"/>
              <a:t>activeCount</a:t>
            </a:r>
            <a:r>
              <a:rPr lang="en-US" dirty="0"/>
              <a:t>() – Returns an estimate of the number of active threads in the current thread's thread group and its subgroups</a:t>
            </a:r>
          </a:p>
          <a:p>
            <a:pPr lvl="1"/>
            <a:r>
              <a:rPr lang="en-US" dirty="0" err="1"/>
              <a:t>ThreadGroup</a:t>
            </a:r>
            <a:r>
              <a:rPr lang="en-US" dirty="0"/>
              <a:t> </a:t>
            </a:r>
            <a:r>
              <a:rPr lang="en-US" dirty="0" err="1"/>
              <a:t>getThreadGroup</a:t>
            </a:r>
            <a:r>
              <a:rPr lang="en-US" dirty="0"/>
              <a:t>() - Returns the thread group to which it belongs</a:t>
            </a:r>
          </a:p>
          <a:p>
            <a:pPr lvl="1"/>
            <a:r>
              <a:rPr lang="en-US" dirty="0"/>
              <a:t>int </a:t>
            </a:r>
            <a:r>
              <a:rPr lang="en-US" dirty="0" err="1"/>
              <a:t>getPriority</a:t>
            </a:r>
            <a:r>
              <a:rPr lang="en-US" dirty="0"/>
              <a:t>() – Returns this thread's priority</a:t>
            </a:r>
          </a:p>
          <a:p>
            <a:pPr lvl="1"/>
            <a:r>
              <a:rPr lang="en-US" dirty="0"/>
              <a:t>void </a:t>
            </a:r>
            <a:r>
              <a:rPr lang="en-US" dirty="0" err="1"/>
              <a:t>setPriority</a:t>
            </a:r>
            <a:r>
              <a:rPr lang="en-US" dirty="0"/>
              <a:t>() – Changes the priority of this thread</a:t>
            </a:r>
          </a:p>
          <a:p>
            <a:pPr lvl="1"/>
            <a:r>
              <a:rPr lang="en-US" dirty="0" err="1"/>
              <a:t>Thread.State</a:t>
            </a:r>
            <a:r>
              <a:rPr lang="en-US" dirty="0"/>
              <a:t> </a:t>
            </a:r>
            <a:r>
              <a:rPr lang="en-US" dirty="0" err="1"/>
              <a:t>getState</a:t>
            </a:r>
            <a:r>
              <a:rPr lang="en-US" dirty="0"/>
              <a:t>() – Returns the state of this thread</a:t>
            </a:r>
          </a:p>
          <a:p>
            <a:pPr lvl="1"/>
            <a:r>
              <a:rPr lang="en-US" dirty="0"/>
              <a:t>And many more…</a:t>
            </a:r>
            <a:endParaRPr lang="en-IE" dirty="0"/>
          </a:p>
        </p:txBody>
      </p:sp>
    </p:spTree>
    <p:extLst>
      <p:ext uri="{BB962C8B-B14F-4D97-AF65-F5344CB8AC3E}">
        <p14:creationId xmlns:p14="http://schemas.microsoft.com/office/powerpoint/2010/main" val="3924350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21D1-63AF-48EA-BD8C-CCA65D9B860E}"/>
              </a:ext>
            </a:extLst>
          </p:cNvPr>
          <p:cNvSpPr>
            <a:spLocks noGrp="1"/>
          </p:cNvSpPr>
          <p:nvPr>
            <p:ph type="title"/>
          </p:nvPr>
        </p:nvSpPr>
        <p:spPr/>
        <p:txBody>
          <a:bodyPr/>
          <a:lstStyle/>
          <a:p>
            <a:r>
              <a:rPr lang="en-IE" dirty="0"/>
              <a:t>Thread States</a:t>
            </a:r>
          </a:p>
        </p:txBody>
      </p:sp>
      <p:sp>
        <p:nvSpPr>
          <p:cNvPr id="3" name="Content Placeholder 2">
            <a:extLst>
              <a:ext uri="{FF2B5EF4-FFF2-40B4-BE49-F238E27FC236}">
                <a16:creationId xmlns:a16="http://schemas.microsoft.com/office/drawing/2014/main" id="{1CF4CCA1-2037-43E6-BBC8-19BFCE18262F}"/>
              </a:ext>
            </a:extLst>
          </p:cNvPr>
          <p:cNvSpPr>
            <a:spLocks noGrp="1"/>
          </p:cNvSpPr>
          <p:nvPr>
            <p:ph idx="1"/>
          </p:nvPr>
        </p:nvSpPr>
        <p:spPr/>
        <p:txBody>
          <a:bodyPr>
            <a:normAutofit/>
          </a:bodyPr>
          <a:lstStyle/>
          <a:p>
            <a:r>
              <a:rPr lang="en-US" dirty="0"/>
              <a:t>A thread can be in one of the following states.</a:t>
            </a:r>
          </a:p>
          <a:p>
            <a:pPr lvl="1"/>
            <a:r>
              <a:rPr lang="en-US" dirty="0"/>
              <a:t>NEW – A thread that has not yet started is in this state.</a:t>
            </a:r>
          </a:p>
          <a:p>
            <a:pPr lvl="1"/>
            <a:r>
              <a:rPr lang="en-US" dirty="0"/>
              <a:t>RUNNABLE – A thread executing in the Java virtual machine is in this state.</a:t>
            </a:r>
          </a:p>
          <a:p>
            <a:pPr lvl="1"/>
            <a:r>
              <a:rPr lang="en-US" dirty="0"/>
              <a:t>BLOCKED – A thread that is blocked waiting for a monitor lock is in this state.</a:t>
            </a:r>
          </a:p>
          <a:p>
            <a:pPr lvl="1"/>
            <a:r>
              <a:rPr lang="en-US" dirty="0"/>
              <a:t>WAITING – A thread that is waiting indefinitely for another thread to perform a particular action is in this state.</a:t>
            </a:r>
          </a:p>
          <a:p>
            <a:pPr lvl="1"/>
            <a:r>
              <a:rPr lang="en-US" dirty="0"/>
              <a:t>TIMED_WAITING – A thread that is waiting for another thread to perform an action for up to a specified waiting time is in this state.</a:t>
            </a:r>
          </a:p>
          <a:p>
            <a:pPr lvl="1"/>
            <a:r>
              <a:rPr lang="en-US" dirty="0"/>
              <a:t>TERMINATED – A thread that has exited is in this state.</a:t>
            </a:r>
            <a:endParaRPr lang="en-IE" dirty="0"/>
          </a:p>
        </p:txBody>
      </p:sp>
    </p:spTree>
    <p:extLst>
      <p:ext uri="{BB962C8B-B14F-4D97-AF65-F5344CB8AC3E}">
        <p14:creationId xmlns:p14="http://schemas.microsoft.com/office/powerpoint/2010/main" val="6452614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32688-E9D1-4108-8335-04F15E3B45D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Thread state example</a:t>
            </a:r>
          </a:p>
        </p:txBody>
      </p:sp>
      <p:pic>
        <p:nvPicPr>
          <p:cNvPr id="5" name="Content Placeholder 4" descr="Text&#10;&#10;Description automatically generated">
            <a:extLst>
              <a:ext uri="{FF2B5EF4-FFF2-40B4-BE49-F238E27FC236}">
                <a16:creationId xmlns:a16="http://schemas.microsoft.com/office/drawing/2014/main" id="{C9ACC5D6-CABB-4E6A-9429-7AE2F727AF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522825"/>
            <a:ext cx="10905066" cy="2699002"/>
          </a:xfrm>
          <a:prstGeom prst="rect">
            <a:avLst/>
          </a:prstGeom>
        </p:spPr>
      </p:pic>
    </p:spTree>
    <p:extLst>
      <p:ext uri="{BB962C8B-B14F-4D97-AF65-F5344CB8AC3E}">
        <p14:creationId xmlns:p14="http://schemas.microsoft.com/office/powerpoint/2010/main" val="2064625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06FA-AFF5-4DE2-9D2E-931216943AD2}"/>
              </a:ext>
            </a:extLst>
          </p:cNvPr>
          <p:cNvSpPr>
            <a:spLocks noGrp="1"/>
          </p:cNvSpPr>
          <p:nvPr>
            <p:ph type="title"/>
          </p:nvPr>
        </p:nvSpPr>
        <p:spPr/>
        <p:txBody>
          <a:bodyPr/>
          <a:lstStyle/>
          <a:p>
            <a:r>
              <a:rPr lang="en-IE" dirty="0"/>
              <a:t>Thread Priority</a:t>
            </a:r>
          </a:p>
        </p:txBody>
      </p:sp>
      <p:sp>
        <p:nvSpPr>
          <p:cNvPr id="3" name="Content Placeholder 2">
            <a:extLst>
              <a:ext uri="{FF2B5EF4-FFF2-40B4-BE49-F238E27FC236}">
                <a16:creationId xmlns:a16="http://schemas.microsoft.com/office/drawing/2014/main" id="{0C553B12-30BD-4A7B-B26F-9C86A702D8D8}"/>
              </a:ext>
            </a:extLst>
          </p:cNvPr>
          <p:cNvSpPr>
            <a:spLocks noGrp="1"/>
          </p:cNvSpPr>
          <p:nvPr>
            <p:ph idx="1"/>
          </p:nvPr>
        </p:nvSpPr>
        <p:spPr/>
        <p:txBody>
          <a:bodyPr>
            <a:normAutofit fontScale="92500" lnSpcReduction="20000"/>
          </a:bodyPr>
          <a:lstStyle/>
          <a:p>
            <a:r>
              <a:rPr lang="en-US" dirty="0"/>
              <a:t>Each thread has a priority.</a:t>
            </a:r>
          </a:p>
          <a:p>
            <a:pPr lvl="1"/>
            <a:r>
              <a:rPr lang="en-US" dirty="0"/>
              <a:t>Priorities are represented by a number between 1 and 10.</a:t>
            </a:r>
          </a:p>
          <a:p>
            <a:endParaRPr lang="en-US" dirty="0"/>
          </a:p>
          <a:p>
            <a:r>
              <a:rPr lang="en-US" dirty="0"/>
              <a:t>Threads with higher priority values are usually given precedence over threads with lower priority values.</a:t>
            </a:r>
          </a:p>
          <a:p>
            <a:endParaRPr lang="en-US" dirty="0"/>
          </a:p>
          <a:p>
            <a:r>
              <a:rPr lang="en-US" dirty="0"/>
              <a:t>When threads are created, they are given the same priority as the thread that constructed them.</a:t>
            </a:r>
          </a:p>
          <a:p>
            <a:endParaRPr lang="en-US" dirty="0"/>
          </a:p>
          <a:p>
            <a:r>
              <a:rPr lang="en-US" dirty="0"/>
              <a:t>There are three priority constants. These are:</a:t>
            </a:r>
          </a:p>
          <a:p>
            <a:pPr lvl="1"/>
            <a:r>
              <a:rPr lang="en-US" dirty="0" err="1"/>
              <a:t>Thread.MAX_PRIORITY</a:t>
            </a:r>
            <a:r>
              <a:rPr lang="en-US" dirty="0"/>
              <a:t>, </a:t>
            </a:r>
            <a:r>
              <a:rPr lang="en-US" dirty="0" err="1"/>
              <a:t>Thread.NORM_PRIORITY</a:t>
            </a:r>
            <a:r>
              <a:rPr lang="en-US" dirty="0"/>
              <a:t>, </a:t>
            </a:r>
            <a:r>
              <a:rPr lang="en-US" dirty="0" err="1"/>
              <a:t>Thread.MIN_PRIORITY</a:t>
            </a:r>
            <a:endParaRPr lang="en-US" dirty="0"/>
          </a:p>
          <a:p>
            <a:endParaRPr lang="en-IE" dirty="0"/>
          </a:p>
        </p:txBody>
      </p:sp>
    </p:spTree>
    <p:extLst>
      <p:ext uri="{BB962C8B-B14F-4D97-AF65-F5344CB8AC3E}">
        <p14:creationId xmlns:p14="http://schemas.microsoft.com/office/powerpoint/2010/main" val="4162132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3"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6">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782E4EC-C56D-443E-95CD-78691CDDFD57}"/>
              </a:ext>
            </a:extLst>
          </p:cNvPr>
          <p:cNvSpPr>
            <a:spLocks noGrp="1"/>
          </p:cNvSpPr>
          <p:nvPr>
            <p:ph type="title"/>
          </p:nvPr>
        </p:nvSpPr>
        <p:spPr>
          <a:xfrm>
            <a:off x="1047280" y="759805"/>
            <a:ext cx="10306520" cy="1325563"/>
          </a:xfrm>
        </p:spPr>
        <p:txBody>
          <a:bodyPr>
            <a:normAutofit/>
          </a:bodyPr>
          <a:lstStyle/>
          <a:p>
            <a:r>
              <a:rPr lang="en-IE" sz="4000">
                <a:solidFill>
                  <a:srgbClr val="FFFFFF"/>
                </a:solidFill>
              </a:rPr>
              <a:t>Thread Priority</a:t>
            </a:r>
          </a:p>
        </p:txBody>
      </p:sp>
      <p:sp>
        <p:nvSpPr>
          <p:cNvPr id="3" name="Content Placeholder 2">
            <a:extLst>
              <a:ext uri="{FF2B5EF4-FFF2-40B4-BE49-F238E27FC236}">
                <a16:creationId xmlns:a16="http://schemas.microsoft.com/office/drawing/2014/main" id="{A3269772-A6C9-400B-85A3-0011719ACB46}"/>
              </a:ext>
            </a:extLst>
          </p:cNvPr>
          <p:cNvSpPr>
            <a:spLocks noGrp="1"/>
          </p:cNvSpPr>
          <p:nvPr>
            <p:ph idx="1"/>
          </p:nvPr>
        </p:nvSpPr>
        <p:spPr>
          <a:xfrm>
            <a:off x="1424904" y="2494450"/>
            <a:ext cx="4053545" cy="3563159"/>
          </a:xfrm>
        </p:spPr>
        <p:txBody>
          <a:bodyPr>
            <a:normAutofit/>
          </a:bodyPr>
          <a:lstStyle/>
          <a:p>
            <a:r>
              <a:rPr lang="en-IE" sz="2400" dirty="0"/>
              <a:t>Here’s an example of the priority being set for two different threads: </a:t>
            </a:r>
          </a:p>
          <a:p>
            <a:endParaRPr lang="en-IE" sz="2400" dirty="0"/>
          </a:p>
          <a:p>
            <a:endParaRPr lang="en-IE" sz="2400" dirty="0"/>
          </a:p>
        </p:txBody>
      </p:sp>
      <p:pic>
        <p:nvPicPr>
          <p:cNvPr id="5" name="Picture 4" descr="Text&#10;&#10;Description automatically generated">
            <a:extLst>
              <a:ext uri="{FF2B5EF4-FFF2-40B4-BE49-F238E27FC236}">
                <a16:creationId xmlns:a16="http://schemas.microsoft.com/office/drawing/2014/main" id="{FF6B46C5-2AF5-4380-AA3B-16EDDFB8AF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892" y="3415632"/>
            <a:ext cx="4802404" cy="1716859"/>
          </a:xfrm>
          <a:prstGeom prst="rect">
            <a:avLst/>
          </a:prstGeom>
        </p:spPr>
      </p:pic>
    </p:spTree>
    <p:extLst>
      <p:ext uri="{BB962C8B-B14F-4D97-AF65-F5344CB8AC3E}">
        <p14:creationId xmlns:p14="http://schemas.microsoft.com/office/powerpoint/2010/main" val="21248980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E2319-9929-4DAA-A3E0-E68F76689E0D}"/>
              </a:ext>
            </a:extLst>
          </p:cNvPr>
          <p:cNvSpPr>
            <a:spLocks noGrp="1"/>
          </p:cNvSpPr>
          <p:nvPr>
            <p:ph type="title"/>
          </p:nvPr>
        </p:nvSpPr>
        <p:spPr/>
        <p:txBody>
          <a:bodyPr/>
          <a:lstStyle/>
          <a:p>
            <a:r>
              <a:rPr lang="en-IE" dirty="0"/>
              <a:t>Summary</a:t>
            </a:r>
          </a:p>
        </p:txBody>
      </p:sp>
      <p:sp>
        <p:nvSpPr>
          <p:cNvPr id="3" name="Content Placeholder 2">
            <a:extLst>
              <a:ext uri="{FF2B5EF4-FFF2-40B4-BE49-F238E27FC236}">
                <a16:creationId xmlns:a16="http://schemas.microsoft.com/office/drawing/2014/main" id="{5D2839EF-4757-4955-82DD-DBCE8CC4E438}"/>
              </a:ext>
            </a:extLst>
          </p:cNvPr>
          <p:cNvSpPr>
            <a:spLocks noGrp="1"/>
          </p:cNvSpPr>
          <p:nvPr>
            <p:ph idx="1"/>
          </p:nvPr>
        </p:nvSpPr>
        <p:spPr/>
        <p:txBody>
          <a:bodyPr>
            <a:normAutofit fontScale="92500" lnSpcReduction="20000"/>
          </a:bodyPr>
          <a:lstStyle/>
          <a:p>
            <a:pPr algn="just"/>
            <a:r>
              <a:rPr lang="en-US" sz="3000" dirty="0"/>
              <a:t>Multithreaded programming</a:t>
            </a:r>
          </a:p>
          <a:p>
            <a:pPr lvl="1" algn="just"/>
            <a:r>
              <a:rPr lang="en-US" sz="2600" dirty="0"/>
              <a:t>What it is?</a:t>
            </a:r>
          </a:p>
          <a:p>
            <a:pPr lvl="1" algn="just"/>
            <a:r>
              <a:rPr lang="en-US" sz="2600" dirty="0"/>
              <a:t>Context on why it exists</a:t>
            </a:r>
          </a:p>
          <a:p>
            <a:pPr lvl="1" algn="just"/>
            <a:r>
              <a:rPr lang="en-US" sz="2600" dirty="0"/>
              <a:t>Processes </a:t>
            </a:r>
          </a:p>
          <a:p>
            <a:pPr lvl="1" algn="just"/>
            <a:r>
              <a:rPr lang="en-US" sz="2600" dirty="0"/>
              <a:t>Threads</a:t>
            </a:r>
          </a:p>
          <a:p>
            <a:pPr lvl="1" algn="just"/>
            <a:r>
              <a:rPr lang="en-US" sz="2600" dirty="0"/>
              <a:t>Concurrency problems and benefits</a:t>
            </a:r>
          </a:p>
          <a:p>
            <a:pPr lvl="1" algn="just"/>
            <a:r>
              <a:rPr lang="en-US" sz="2600" dirty="0"/>
              <a:t>Java threads</a:t>
            </a:r>
          </a:p>
          <a:p>
            <a:pPr lvl="2" algn="just"/>
            <a:r>
              <a:rPr lang="en-US" sz="2200" dirty="0"/>
              <a:t>Extends thread</a:t>
            </a:r>
          </a:p>
          <a:p>
            <a:pPr lvl="2" algn="just"/>
            <a:r>
              <a:rPr lang="en-US" sz="2200" dirty="0"/>
              <a:t>Implements runnable</a:t>
            </a:r>
          </a:p>
          <a:p>
            <a:pPr lvl="1" algn="just"/>
            <a:r>
              <a:rPr lang="en-US" sz="2600" dirty="0"/>
              <a:t>Thread functions:</a:t>
            </a:r>
          </a:p>
          <a:p>
            <a:pPr lvl="2" algn="just"/>
            <a:r>
              <a:rPr lang="en-US" sz="2200" dirty="0"/>
              <a:t>Sleeps</a:t>
            </a:r>
          </a:p>
          <a:p>
            <a:pPr lvl="2" algn="just"/>
            <a:r>
              <a:rPr lang="en-US" sz="2200" dirty="0"/>
              <a:t>Interrupts</a:t>
            </a:r>
          </a:p>
          <a:p>
            <a:pPr lvl="2" algn="just"/>
            <a:r>
              <a:rPr lang="en-US" sz="2200" dirty="0"/>
              <a:t>States</a:t>
            </a:r>
          </a:p>
          <a:p>
            <a:pPr lvl="2" algn="just"/>
            <a:r>
              <a:rPr lang="en-US" sz="2200"/>
              <a:t>Priority</a:t>
            </a:r>
          </a:p>
          <a:p>
            <a:endParaRPr lang="en-IE"/>
          </a:p>
        </p:txBody>
      </p:sp>
    </p:spTree>
    <p:extLst>
      <p:ext uri="{BB962C8B-B14F-4D97-AF65-F5344CB8AC3E}">
        <p14:creationId xmlns:p14="http://schemas.microsoft.com/office/powerpoint/2010/main" val="1107491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AF50C-5E0D-4878-8FA2-C098234313C5}"/>
              </a:ext>
            </a:extLst>
          </p:cNvPr>
          <p:cNvSpPr>
            <a:spLocks noGrp="1"/>
          </p:cNvSpPr>
          <p:nvPr>
            <p:ph type="title"/>
          </p:nvPr>
        </p:nvSpPr>
        <p:spPr/>
        <p:txBody>
          <a:bodyPr/>
          <a:lstStyle/>
          <a:p>
            <a:r>
              <a:rPr lang="en-IE" dirty="0"/>
              <a:t>A brief history</a:t>
            </a:r>
          </a:p>
        </p:txBody>
      </p:sp>
      <p:sp>
        <p:nvSpPr>
          <p:cNvPr id="3" name="Content Placeholder 2">
            <a:extLst>
              <a:ext uri="{FF2B5EF4-FFF2-40B4-BE49-F238E27FC236}">
                <a16:creationId xmlns:a16="http://schemas.microsoft.com/office/drawing/2014/main" id="{2283D666-5FDF-4131-B648-5BC12368530D}"/>
              </a:ext>
            </a:extLst>
          </p:cNvPr>
          <p:cNvSpPr>
            <a:spLocks noGrp="1"/>
          </p:cNvSpPr>
          <p:nvPr>
            <p:ph idx="1"/>
          </p:nvPr>
        </p:nvSpPr>
        <p:spPr/>
        <p:txBody>
          <a:bodyPr>
            <a:normAutofit lnSpcReduction="10000"/>
          </a:bodyPr>
          <a:lstStyle/>
          <a:p>
            <a:r>
              <a:rPr lang="en-US" dirty="0"/>
              <a:t>In the “ancient past”, computers didn't have operating systems; they executed a single program from beginning to end, and that program had direct access to all the resources of the machine.</a:t>
            </a:r>
          </a:p>
          <a:p>
            <a:pPr lvl="1"/>
            <a:r>
              <a:rPr lang="en-US" dirty="0"/>
              <a:t>It was difficult to write programs that ran on the bare metal.</a:t>
            </a:r>
          </a:p>
          <a:p>
            <a:pPr lvl="1"/>
            <a:r>
              <a:rPr lang="en-US" dirty="0"/>
              <a:t>And was an inefficient use of expensive and scarce computer resources.</a:t>
            </a:r>
          </a:p>
          <a:p>
            <a:pPr lvl="1"/>
            <a:r>
              <a:rPr lang="en-US" dirty="0"/>
              <a:t>Here’s a link to an interesting podcast on the invention of the Java virtual machine (among other things James Gosling created during his career): </a:t>
            </a:r>
            <a:r>
              <a:rPr lang="en-US" dirty="0">
                <a:hlinkClick r:id="rId2"/>
              </a:rPr>
              <a:t>see here</a:t>
            </a:r>
            <a:r>
              <a:rPr lang="en-US" dirty="0"/>
              <a:t> (</a:t>
            </a:r>
            <a:r>
              <a:rPr lang="en-US" b="1" dirty="0"/>
              <a:t>note this is not required listening, just shared out of interest)</a:t>
            </a:r>
          </a:p>
          <a:p>
            <a:endParaRPr lang="en-US" dirty="0"/>
          </a:p>
          <a:p>
            <a:r>
              <a:rPr lang="en-US" dirty="0"/>
              <a:t>Operating systems evolved to allow more than one program to run at once.</a:t>
            </a:r>
            <a:endParaRPr lang="en-IE" dirty="0"/>
          </a:p>
        </p:txBody>
      </p:sp>
    </p:spTree>
    <p:extLst>
      <p:ext uri="{BB962C8B-B14F-4D97-AF65-F5344CB8AC3E}">
        <p14:creationId xmlns:p14="http://schemas.microsoft.com/office/powerpoint/2010/main" val="125655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E344D-202F-4611-8D82-2F9D8D5934DD}"/>
              </a:ext>
            </a:extLst>
          </p:cNvPr>
          <p:cNvSpPr>
            <a:spLocks noGrp="1"/>
          </p:cNvSpPr>
          <p:nvPr>
            <p:ph type="title"/>
          </p:nvPr>
        </p:nvSpPr>
        <p:spPr/>
        <p:txBody>
          <a:bodyPr/>
          <a:lstStyle/>
          <a:p>
            <a:r>
              <a:rPr lang="en-IE" dirty="0"/>
              <a:t>A brief history</a:t>
            </a:r>
          </a:p>
        </p:txBody>
      </p:sp>
      <p:sp>
        <p:nvSpPr>
          <p:cNvPr id="3" name="Content Placeholder 2">
            <a:extLst>
              <a:ext uri="{FF2B5EF4-FFF2-40B4-BE49-F238E27FC236}">
                <a16:creationId xmlns:a16="http://schemas.microsoft.com/office/drawing/2014/main" id="{915B1C61-E45B-452F-BC2D-DA827B187DF6}"/>
              </a:ext>
            </a:extLst>
          </p:cNvPr>
          <p:cNvSpPr>
            <a:spLocks noGrp="1"/>
          </p:cNvSpPr>
          <p:nvPr>
            <p:ph idx="1"/>
          </p:nvPr>
        </p:nvSpPr>
        <p:spPr/>
        <p:txBody>
          <a:bodyPr/>
          <a:lstStyle/>
          <a:p>
            <a:r>
              <a:rPr lang="en-US" dirty="0"/>
              <a:t>Individual programs can run in processes.</a:t>
            </a:r>
          </a:p>
          <a:p>
            <a:pPr lvl="1"/>
            <a:r>
              <a:rPr lang="en-US" dirty="0"/>
              <a:t>Isolated, independently executing programs to which the operating system allocates resources such as memory, file handles, and security credentials.</a:t>
            </a:r>
          </a:p>
          <a:p>
            <a:endParaRPr lang="en-US" dirty="0"/>
          </a:p>
          <a:p>
            <a:r>
              <a:rPr lang="en-US" dirty="0"/>
              <a:t>If needed, processes can communicate with one another through a variety of communication mechanisms:</a:t>
            </a:r>
          </a:p>
          <a:p>
            <a:pPr lvl="1"/>
            <a:r>
              <a:rPr lang="en-US" dirty="0"/>
              <a:t>sockets, signal handlers, shared memory, semaphores, and files. </a:t>
            </a:r>
          </a:p>
          <a:p>
            <a:endParaRPr lang="en-IE" dirty="0"/>
          </a:p>
        </p:txBody>
      </p:sp>
    </p:spTree>
    <p:extLst>
      <p:ext uri="{BB962C8B-B14F-4D97-AF65-F5344CB8AC3E}">
        <p14:creationId xmlns:p14="http://schemas.microsoft.com/office/powerpoint/2010/main" val="3801295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8B3FE-E298-40E0-B283-EC7D245CD155}"/>
              </a:ext>
            </a:extLst>
          </p:cNvPr>
          <p:cNvSpPr>
            <a:spLocks noGrp="1"/>
          </p:cNvSpPr>
          <p:nvPr>
            <p:ph type="title"/>
          </p:nvPr>
        </p:nvSpPr>
        <p:spPr/>
        <p:txBody>
          <a:bodyPr/>
          <a:lstStyle/>
          <a:p>
            <a:r>
              <a:rPr lang="en-IE" dirty="0"/>
              <a:t>A brief history</a:t>
            </a:r>
          </a:p>
        </p:txBody>
      </p:sp>
      <p:sp>
        <p:nvSpPr>
          <p:cNvPr id="3" name="Content Placeholder 2">
            <a:extLst>
              <a:ext uri="{FF2B5EF4-FFF2-40B4-BE49-F238E27FC236}">
                <a16:creationId xmlns:a16="http://schemas.microsoft.com/office/drawing/2014/main" id="{9E1737A6-2D59-4CEE-AE45-71F8C0F8887B}"/>
              </a:ext>
            </a:extLst>
          </p:cNvPr>
          <p:cNvSpPr>
            <a:spLocks noGrp="1"/>
          </p:cNvSpPr>
          <p:nvPr>
            <p:ph idx="1"/>
          </p:nvPr>
        </p:nvSpPr>
        <p:spPr/>
        <p:txBody>
          <a:bodyPr>
            <a:normAutofit fontScale="92500" lnSpcReduction="10000"/>
          </a:bodyPr>
          <a:lstStyle/>
          <a:p>
            <a:r>
              <a:rPr lang="en-US" dirty="0"/>
              <a:t>Several motivating factors led to the development of operating systems that allowed multiple programs to execute simultaneously:</a:t>
            </a:r>
          </a:p>
          <a:p>
            <a:pPr lvl="1"/>
            <a:r>
              <a:rPr lang="en-US" b="1" dirty="0"/>
              <a:t>Resource utilization</a:t>
            </a:r>
          </a:p>
          <a:p>
            <a:pPr lvl="2"/>
            <a:r>
              <a:rPr lang="en-US" dirty="0"/>
              <a:t>Programs sometimes wait for external operations e.g., input or output.</a:t>
            </a:r>
          </a:p>
          <a:p>
            <a:pPr lvl="2"/>
            <a:r>
              <a:rPr lang="en-US" dirty="0"/>
              <a:t>It is more efficient to use that wait time to let other programs run.</a:t>
            </a:r>
          </a:p>
          <a:p>
            <a:pPr lvl="1"/>
            <a:endParaRPr lang="en-US" b="1" dirty="0"/>
          </a:p>
          <a:p>
            <a:pPr lvl="1"/>
            <a:r>
              <a:rPr lang="en-US" b="1" dirty="0"/>
              <a:t>Fairness</a:t>
            </a:r>
          </a:p>
          <a:p>
            <a:pPr lvl="2"/>
            <a:r>
              <a:rPr lang="en-US" dirty="0"/>
              <a:t>All programs share resources via time slicing instead of one program running until its completion.</a:t>
            </a:r>
          </a:p>
          <a:p>
            <a:pPr lvl="1"/>
            <a:endParaRPr lang="en-US" b="1" dirty="0"/>
          </a:p>
          <a:p>
            <a:pPr lvl="1"/>
            <a:r>
              <a:rPr lang="en-US" b="1" dirty="0"/>
              <a:t>Convenience</a:t>
            </a:r>
          </a:p>
          <a:p>
            <a:pPr lvl="2"/>
            <a:r>
              <a:rPr lang="en-US" dirty="0"/>
              <a:t>It is often easier and more desirable to write several programs that perform a single task and later have them coordinate with each other as necessary than to write a single program that performs all the tasks – recall </a:t>
            </a:r>
            <a:r>
              <a:rPr lang="en-US" dirty="0">
                <a:hlinkClick r:id="rId2"/>
              </a:rPr>
              <a:t>SOLID principles  </a:t>
            </a:r>
            <a:endParaRPr lang="en-US" dirty="0"/>
          </a:p>
          <a:p>
            <a:endParaRPr lang="en-IE" dirty="0"/>
          </a:p>
        </p:txBody>
      </p:sp>
    </p:spTree>
    <p:extLst>
      <p:ext uri="{BB962C8B-B14F-4D97-AF65-F5344CB8AC3E}">
        <p14:creationId xmlns:p14="http://schemas.microsoft.com/office/powerpoint/2010/main" val="1034859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C35BF-5DD9-4E47-92B5-48FDB7FBF840}"/>
              </a:ext>
            </a:extLst>
          </p:cNvPr>
          <p:cNvSpPr>
            <a:spLocks noGrp="1"/>
          </p:cNvSpPr>
          <p:nvPr>
            <p:ph type="title"/>
          </p:nvPr>
        </p:nvSpPr>
        <p:spPr/>
        <p:txBody>
          <a:bodyPr/>
          <a:lstStyle/>
          <a:p>
            <a:r>
              <a:rPr lang="en-IE" dirty="0"/>
              <a:t>A brief history</a:t>
            </a:r>
          </a:p>
        </p:txBody>
      </p:sp>
      <p:sp>
        <p:nvSpPr>
          <p:cNvPr id="3" name="Content Placeholder 2">
            <a:extLst>
              <a:ext uri="{FF2B5EF4-FFF2-40B4-BE49-F238E27FC236}">
                <a16:creationId xmlns:a16="http://schemas.microsoft.com/office/drawing/2014/main" id="{203B3663-5AE2-42DD-895A-1035DBE17FFB}"/>
              </a:ext>
            </a:extLst>
          </p:cNvPr>
          <p:cNvSpPr>
            <a:spLocks noGrp="1"/>
          </p:cNvSpPr>
          <p:nvPr>
            <p:ph idx="1"/>
          </p:nvPr>
        </p:nvSpPr>
        <p:spPr/>
        <p:txBody>
          <a:bodyPr>
            <a:normAutofit fontScale="92500"/>
          </a:bodyPr>
          <a:lstStyle/>
          <a:p>
            <a:r>
              <a:rPr lang="en-US" dirty="0"/>
              <a:t>In early timesharing systems, each process was a virtual von Neumann computer.</a:t>
            </a:r>
          </a:p>
          <a:p>
            <a:pPr lvl="1"/>
            <a:r>
              <a:rPr lang="en-US" dirty="0"/>
              <a:t>It had a memory space storing both instructions and data,</a:t>
            </a:r>
          </a:p>
          <a:p>
            <a:pPr lvl="1"/>
            <a:r>
              <a:rPr lang="en-US" dirty="0"/>
              <a:t>Executing instructions sequentially, and</a:t>
            </a:r>
          </a:p>
          <a:p>
            <a:pPr lvl="1"/>
            <a:r>
              <a:rPr lang="en-US" dirty="0"/>
              <a:t>Interacted with the outside world via the OS through a set of I/O primitives.</a:t>
            </a:r>
          </a:p>
          <a:p>
            <a:endParaRPr lang="en-US" dirty="0"/>
          </a:p>
          <a:p>
            <a:r>
              <a:rPr lang="en-US" dirty="0"/>
              <a:t>For each instruction executed there was a clearly defined "next instruction", and control flowed through the program according to the rules of the instruction set.</a:t>
            </a:r>
          </a:p>
          <a:p>
            <a:pPr lvl="1"/>
            <a:r>
              <a:rPr lang="en-US" dirty="0"/>
              <a:t>Many programming languages today follow this sequential programming model.</a:t>
            </a:r>
          </a:p>
          <a:p>
            <a:pPr lvl="1"/>
            <a:r>
              <a:rPr lang="en-US" dirty="0"/>
              <a:t>Language specification defines "what comes next" after a given action is executed.</a:t>
            </a:r>
            <a:endParaRPr lang="en-IE" dirty="0"/>
          </a:p>
        </p:txBody>
      </p:sp>
    </p:spTree>
    <p:extLst>
      <p:ext uri="{BB962C8B-B14F-4D97-AF65-F5344CB8AC3E}">
        <p14:creationId xmlns:p14="http://schemas.microsoft.com/office/powerpoint/2010/main" val="54011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9D32-28D6-42F7-9AA1-0865EAE67371}"/>
              </a:ext>
            </a:extLst>
          </p:cNvPr>
          <p:cNvSpPr>
            <a:spLocks noGrp="1"/>
          </p:cNvSpPr>
          <p:nvPr>
            <p:ph type="title"/>
          </p:nvPr>
        </p:nvSpPr>
        <p:spPr/>
        <p:txBody>
          <a:bodyPr/>
          <a:lstStyle/>
          <a:p>
            <a:r>
              <a:rPr lang="en-IE" dirty="0"/>
              <a:t>A brief history</a:t>
            </a:r>
          </a:p>
        </p:txBody>
      </p:sp>
      <p:sp>
        <p:nvSpPr>
          <p:cNvPr id="3" name="Content Placeholder 2">
            <a:extLst>
              <a:ext uri="{FF2B5EF4-FFF2-40B4-BE49-F238E27FC236}">
                <a16:creationId xmlns:a16="http://schemas.microsoft.com/office/drawing/2014/main" id="{98E06205-F360-4DCD-A3A3-C99B48AE350D}"/>
              </a:ext>
            </a:extLst>
          </p:cNvPr>
          <p:cNvSpPr>
            <a:spLocks noGrp="1"/>
          </p:cNvSpPr>
          <p:nvPr>
            <p:ph idx="1"/>
          </p:nvPr>
        </p:nvSpPr>
        <p:spPr/>
        <p:txBody>
          <a:bodyPr>
            <a:normAutofit fontScale="92500" lnSpcReduction="20000"/>
          </a:bodyPr>
          <a:lstStyle/>
          <a:p>
            <a:r>
              <a:rPr lang="en-US" dirty="0"/>
              <a:t>The sequential programming model is intuitive and natural, as it models the way humans work: do one thing at a time, in sequence mostly.</a:t>
            </a:r>
          </a:p>
          <a:p>
            <a:endParaRPr lang="en-US" dirty="0"/>
          </a:p>
          <a:p>
            <a:r>
              <a:rPr lang="en-US" dirty="0"/>
              <a:t>Example – Make tea</a:t>
            </a:r>
          </a:p>
          <a:p>
            <a:pPr lvl="1"/>
            <a:r>
              <a:rPr lang="en-US" dirty="0"/>
              <a:t>Open cupboard to select a </a:t>
            </a:r>
            <a:r>
              <a:rPr lang="en-US" dirty="0" err="1"/>
              <a:t>flavour</a:t>
            </a:r>
            <a:r>
              <a:rPr lang="en-US" dirty="0"/>
              <a:t> of tea</a:t>
            </a:r>
          </a:p>
          <a:p>
            <a:pPr lvl="1"/>
            <a:r>
              <a:rPr lang="en-US" dirty="0"/>
              <a:t>Fill kettle with water and set it to boil</a:t>
            </a:r>
          </a:p>
          <a:p>
            <a:pPr lvl="1"/>
            <a:r>
              <a:rPr lang="en-US" dirty="0"/>
              <a:t>Wait for water to boil, so on. (involves asynchrony)</a:t>
            </a:r>
          </a:p>
          <a:p>
            <a:pPr lvl="1"/>
            <a:r>
              <a:rPr lang="en-US" dirty="0"/>
              <a:t>While the water is heating, you can just wait or do other tasks in that time.</a:t>
            </a:r>
          </a:p>
          <a:p>
            <a:pPr lvl="1"/>
            <a:r>
              <a:rPr lang="en-US" dirty="0"/>
              <a:t>The kettle can whistle once water is boiled.</a:t>
            </a:r>
          </a:p>
          <a:p>
            <a:endParaRPr lang="en-US" dirty="0"/>
          </a:p>
          <a:p>
            <a:r>
              <a:rPr lang="en-US" dirty="0"/>
              <a:t>Finding the right balance of sequence and asynchrony is often a characteristic of efficient people and the same is true of programs.</a:t>
            </a:r>
            <a:endParaRPr lang="en-IE" dirty="0"/>
          </a:p>
        </p:txBody>
      </p:sp>
    </p:spTree>
    <p:extLst>
      <p:ext uri="{BB962C8B-B14F-4D97-AF65-F5344CB8AC3E}">
        <p14:creationId xmlns:p14="http://schemas.microsoft.com/office/powerpoint/2010/main" val="93250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8D4F-9521-440E-AF21-A18E6D299818}"/>
              </a:ext>
            </a:extLst>
          </p:cNvPr>
          <p:cNvSpPr>
            <a:spLocks noGrp="1"/>
          </p:cNvSpPr>
          <p:nvPr>
            <p:ph type="title"/>
          </p:nvPr>
        </p:nvSpPr>
        <p:spPr/>
        <p:txBody>
          <a:bodyPr/>
          <a:lstStyle/>
          <a:p>
            <a:r>
              <a:rPr lang="en-IE" dirty="0"/>
              <a:t>Processes and threads</a:t>
            </a:r>
          </a:p>
        </p:txBody>
      </p:sp>
      <p:sp>
        <p:nvSpPr>
          <p:cNvPr id="3" name="Content Placeholder 2">
            <a:extLst>
              <a:ext uri="{FF2B5EF4-FFF2-40B4-BE49-F238E27FC236}">
                <a16:creationId xmlns:a16="http://schemas.microsoft.com/office/drawing/2014/main" id="{AD4BC898-AB9F-422A-9B74-0FA4C89DE94C}"/>
              </a:ext>
            </a:extLst>
          </p:cNvPr>
          <p:cNvSpPr>
            <a:spLocks noGrp="1"/>
          </p:cNvSpPr>
          <p:nvPr>
            <p:ph idx="1"/>
          </p:nvPr>
        </p:nvSpPr>
        <p:spPr/>
        <p:txBody>
          <a:bodyPr>
            <a:normAutofit/>
          </a:bodyPr>
          <a:lstStyle/>
          <a:p>
            <a:r>
              <a:rPr lang="en-US" dirty="0"/>
              <a:t>In concurrent programming, there are two basic units of execution: processes and threads.</a:t>
            </a:r>
          </a:p>
          <a:p>
            <a:r>
              <a:rPr lang="en-US" dirty="0"/>
              <a:t>A computer system normally has many active processes and threads.</a:t>
            </a:r>
          </a:p>
          <a:p>
            <a:pPr lvl="1"/>
            <a:r>
              <a:rPr lang="en-US" dirty="0"/>
              <a:t>This is true even in systems that only have a single execution core, and thus only have one thread actually executing at any given moment.</a:t>
            </a:r>
          </a:p>
          <a:p>
            <a:pPr lvl="1"/>
            <a:r>
              <a:rPr lang="en-US" dirty="0"/>
              <a:t>Processing time for a single core is shared among processes and threads through an OS feature called time slicing.</a:t>
            </a:r>
          </a:p>
          <a:p>
            <a:r>
              <a:rPr lang="en-US" dirty="0"/>
              <a:t>Today a computer system contains multiple processors (and/or cores).</a:t>
            </a:r>
          </a:p>
          <a:p>
            <a:pPr lvl="1"/>
            <a:r>
              <a:rPr lang="en-US" dirty="0"/>
              <a:t>Enhances a system's capacity for concurrent execution of processes and threads.</a:t>
            </a:r>
            <a:endParaRPr lang="en-IE" dirty="0"/>
          </a:p>
        </p:txBody>
      </p:sp>
    </p:spTree>
    <p:extLst>
      <p:ext uri="{BB962C8B-B14F-4D97-AF65-F5344CB8AC3E}">
        <p14:creationId xmlns:p14="http://schemas.microsoft.com/office/powerpoint/2010/main" val="954734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2168</TotalTime>
  <Words>2531</Words>
  <Application>Microsoft Office PowerPoint</Application>
  <PresentationFormat>Widescreen</PresentationFormat>
  <Paragraphs>286</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Segoe UI</vt:lpstr>
      <vt:lpstr>Office Theme</vt:lpstr>
      <vt:lpstr>Algorithms and Advanced Programming</vt:lpstr>
      <vt:lpstr>What we’ll cover today</vt:lpstr>
      <vt:lpstr>Concurrency</vt:lpstr>
      <vt:lpstr>A brief history</vt:lpstr>
      <vt:lpstr>A brief history</vt:lpstr>
      <vt:lpstr>A brief history</vt:lpstr>
      <vt:lpstr>A brief history</vt:lpstr>
      <vt:lpstr>A brief history</vt:lpstr>
      <vt:lpstr>Processes and threads</vt:lpstr>
      <vt:lpstr>Processes</vt:lpstr>
      <vt:lpstr>Threads</vt:lpstr>
      <vt:lpstr>Threads</vt:lpstr>
      <vt:lpstr>Benefits of threads</vt:lpstr>
      <vt:lpstr>Problems with concurrency</vt:lpstr>
      <vt:lpstr>Problems with concurrency</vt:lpstr>
      <vt:lpstr>Concurrent programming languages</vt:lpstr>
      <vt:lpstr>Threads in Java</vt:lpstr>
      <vt:lpstr>Threads in Java</vt:lpstr>
      <vt:lpstr>Extending the thread class</vt:lpstr>
      <vt:lpstr>Extending the thread class</vt:lpstr>
      <vt:lpstr>Extending the thread class</vt:lpstr>
      <vt:lpstr>Implementing a runnable interface</vt:lpstr>
      <vt:lpstr>Implementing a runnable interface</vt:lpstr>
      <vt:lpstr>Runnable vs Extends Thread</vt:lpstr>
      <vt:lpstr>Thread Methods</vt:lpstr>
      <vt:lpstr>Putting a Thread to sleep</vt:lpstr>
      <vt:lpstr>Putting a Thread to sleep</vt:lpstr>
      <vt:lpstr>Putting a thread to sleep</vt:lpstr>
      <vt:lpstr>Waiting for a thread to finish</vt:lpstr>
      <vt:lpstr>Waiting for a thread to finish</vt:lpstr>
      <vt:lpstr>Interrupts</vt:lpstr>
      <vt:lpstr>Interrupts</vt:lpstr>
      <vt:lpstr>Interrupts</vt:lpstr>
      <vt:lpstr>Thread Methods</vt:lpstr>
      <vt:lpstr>Thread States</vt:lpstr>
      <vt:lpstr>Thread state example</vt:lpstr>
      <vt:lpstr>Thread Priority</vt:lpstr>
      <vt:lpstr>Thread Priority</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Module that you would like to Teach</dc:title>
  <dc:creator>William Clifford</dc:creator>
  <cp:lastModifiedBy>William Clifford</cp:lastModifiedBy>
  <cp:revision>124</cp:revision>
  <dcterms:created xsi:type="dcterms:W3CDTF">2021-06-19T18:27:58Z</dcterms:created>
  <dcterms:modified xsi:type="dcterms:W3CDTF">2025-04-08T09:11:57Z</dcterms:modified>
</cp:coreProperties>
</file>