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82" autoAdjust="0"/>
  </p:normalViewPr>
  <p:slideViewPr>
    <p:cSldViewPr snapToGrid="0">
      <p:cViewPr varScale="1">
        <p:scale>
          <a:sx n="90" d="100"/>
          <a:sy n="90" d="100"/>
        </p:scale>
        <p:origin x="13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F520E-5F00-4068-979D-1D394F6029AE}" type="datetimeFigureOut">
              <a:rPr lang="en-IE" smtClean="0"/>
              <a:t>08/04/2025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70A62-F8D9-4F6E-A39B-0E3935BE54C8}" type="slidenum">
              <a:rPr lang="en-IE" smtClean="0"/>
              <a:t>‹#›</a:t>
            </a:fld>
            <a:endParaRPr lang="en-IE"/>
          </a:p>
        </p:txBody>
      </p:sp>
    </p:spTree>
    <p:extLst>
      <p:ext uri="{BB962C8B-B14F-4D97-AF65-F5344CB8AC3E}">
        <p14:creationId xmlns:p14="http://schemas.microsoft.com/office/powerpoint/2010/main" val="199831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A570A62-F8D9-4F6E-A39B-0E3935BE54C8}" type="slidenum">
              <a:rPr lang="en-IE" smtClean="0"/>
              <a:t>9</a:t>
            </a:fld>
            <a:endParaRPr lang="en-IE"/>
          </a:p>
        </p:txBody>
      </p:sp>
    </p:spTree>
    <p:extLst>
      <p:ext uri="{BB962C8B-B14F-4D97-AF65-F5344CB8AC3E}">
        <p14:creationId xmlns:p14="http://schemas.microsoft.com/office/powerpoint/2010/main" val="336831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A570A62-F8D9-4F6E-A39B-0E3935BE54C8}" type="slidenum">
              <a:rPr lang="en-IE" smtClean="0"/>
              <a:t>10</a:t>
            </a:fld>
            <a:endParaRPr lang="en-IE"/>
          </a:p>
        </p:txBody>
      </p:sp>
    </p:spTree>
    <p:extLst>
      <p:ext uri="{BB962C8B-B14F-4D97-AF65-F5344CB8AC3E}">
        <p14:creationId xmlns:p14="http://schemas.microsoft.com/office/powerpoint/2010/main" val="272053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A570A62-F8D9-4F6E-A39B-0E3935BE54C8}" type="slidenum">
              <a:rPr lang="en-IE" smtClean="0"/>
              <a:t>11</a:t>
            </a:fld>
            <a:endParaRPr lang="en-IE"/>
          </a:p>
        </p:txBody>
      </p:sp>
    </p:spTree>
    <p:extLst>
      <p:ext uri="{BB962C8B-B14F-4D97-AF65-F5344CB8AC3E}">
        <p14:creationId xmlns:p14="http://schemas.microsoft.com/office/powerpoint/2010/main" val="95660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83DE-3C4F-4BD5-B6D3-C27233962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6F1A1A19-128F-4614-B612-2F870FC85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DA91AA56-32FD-461A-B05E-A1DC06A313F1}"/>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BF83AD23-9211-405C-8E4E-9BBE93C793C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A061EBB-5C65-473A-8D3E-DD23735119FA}"/>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5746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63BD-A578-4C86-AD9C-6C5444EC6173}"/>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D298C13-BDFE-44E4-A801-3B7D636FB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9D33B8D-A773-4496-A859-170E72D0936F}"/>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5087196F-0776-4D87-9624-AB19C6675BF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A243E3E-B570-4D48-9E92-7EDAD6CBADF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4656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84AFF-05C2-4AB2-8F4C-C757AF9EE8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20AF57F-9926-4285-A026-7723B6289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888ADB2-02ED-4A71-A77D-B7B0884D3347}"/>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8086935A-E6BE-43A0-BA2E-8F12AE5A06D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636ACF7-FDC3-4CEE-86F8-1428E2554474}"/>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62216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BDE5-3549-4C05-912B-7D05E03A6B6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9C3777A-48AB-4775-9B0C-07A71A40D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9A89F22-6B6C-40A2-BD0B-6D8C8C6137CF}"/>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607D607A-DBCF-4CA5-872A-C930E28FA9E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79D6F66-4614-42B1-B14E-B08CC7386215}"/>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92743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F374-B7D7-4E78-8C14-51E5D50B3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A359EFBF-ED75-4196-8913-04D1BE846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9799A-643F-4D32-9E96-480414889089}"/>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0262A3D6-DC0D-4C06-B83A-43B20D3CBC4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016D34D-F92B-40F4-88E9-004FE17C70E2}"/>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92380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F76C-243D-4B54-B47F-439E3A83751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609C9AD-59C4-416D-A137-546508765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17B0455-87E8-42F5-9B97-A78F74937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0A0F222-E3FC-4032-ACBE-C8C40B618C87}"/>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6" name="Footer Placeholder 5">
            <a:extLst>
              <a:ext uri="{FF2B5EF4-FFF2-40B4-BE49-F238E27FC236}">
                <a16:creationId xmlns:a16="http://schemas.microsoft.com/office/drawing/2014/main" id="{90264FBC-092B-4E0D-A53A-118267ED40F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A84BF2F-4D32-419B-82BA-2A51717AA19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87832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392B-A1B9-477B-B83B-C9225ACCD1E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9BF47AC-98D3-4DC6-BAB3-FC8EA6D11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903C7-3E82-484F-BA58-29422B3F1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2105FBD-1E62-4DDC-9DF0-870D05B1D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0704C-85AB-4AA6-B2D0-C14F992F5A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1112864-391B-4C1E-A88F-D7488BC9CF5A}"/>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8" name="Footer Placeholder 7">
            <a:extLst>
              <a:ext uri="{FF2B5EF4-FFF2-40B4-BE49-F238E27FC236}">
                <a16:creationId xmlns:a16="http://schemas.microsoft.com/office/drawing/2014/main" id="{22F942FB-3E66-4FDB-9312-075A0C1731BE}"/>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1BF1ACE-87CD-49A6-8006-7DD7227F8B3B}"/>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6993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A49A-511F-4AB9-BD0A-6B48F0148AF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BFBD6C0B-8CF8-4A45-B9E1-E66C7EF9E8ED}"/>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4" name="Footer Placeholder 3">
            <a:extLst>
              <a:ext uri="{FF2B5EF4-FFF2-40B4-BE49-F238E27FC236}">
                <a16:creationId xmlns:a16="http://schemas.microsoft.com/office/drawing/2014/main" id="{15323D97-2FE0-435C-8B1C-C18B953DCC61}"/>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A8E08F51-C619-4898-8698-4C9B7004ED57}"/>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36876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6FA0B-2422-4110-AE03-916A79881428}"/>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3" name="Footer Placeholder 2">
            <a:extLst>
              <a:ext uri="{FF2B5EF4-FFF2-40B4-BE49-F238E27FC236}">
                <a16:creationId xmlns:a16="http://schemas.microsoft.com/office/drawing/2014/main" id="{F60C2D42-AE12-4DF9-8E0E-A535AEFF2B1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B996208-FC54-4B24-9C51-84206A2D9DFC}"/>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33121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37C-CAA1-4E2E-8CDC-401A6E1A5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6B136DD-FAEA-4B83-A229-41AF0930A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48E02458-88C6-4A54-A53B-2955B85BD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4A949-F127-436A-828A-AAFEE2969D32}"/>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6" name="Footer Placeholder 5">
            <a:extLst>
              <a:ext uri="{FF2B5EF4-FFF2-40B4-BE49-F238E27FC236}">
                <a16:creationId xmlns:a16="http://schemas.microsoft.com/office/drawing/2014/main" id="{9DE6ED35-EB47-4B57-AD13-D6B3774EA1C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682CD14-53B9-4F1A-A53C-A5E8D046B1FD}"/>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23852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6700-A0CE-4465-89F5-BB16331E8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8104703-64CB-421F-8A38-17DB25041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1C4E586-E8A7-4AA0-8C1E-DD57C6E2D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259182-B1E7-4115-BC15-513023959780}"/>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6" name="Footer Placeholder 5">
            <a:extLst>
              <a:ext uri="{FF2B5EF4-FFF2-40B4-BE49-F238E27FC236}">
                <a16:creationId xmlns:a16="http://schemas.microsoft.com/office/drawing/2014/main" id="{2862B84A-EEA7-4A2F-8E8F-BC3568CBB5E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4FBBAB7-81B6-4BE0-AEFA-514B27FC7C8C}"/>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74660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537ED-4C31-4DE5-ACC2-3CAA5A167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FE5A03A-D643-4ACB-8E5E-2118DF0A2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B791DF1-D234-465D-8A34-64F3C787D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438B22C1-AC1F-4C20-BD29-6C437CAC7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F961E8CC-ADB3-44E7-9476-1E4A870B4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F20AF-78DE-4DF5-B4E8-95438411F22F}" type="slidenum">
              <a:rPr lang="en-IE" smtClean="0"/>
              <a:t>‹#›</a:t>
            </a:fld>
            <a:endParaRPr lang="en-IE"/>
          </a:p>
        </p:txBody>
      </p:sp>
    </p:spTree>
    <p:extLst>
      <p:ext uri="{BB962C8B-B14F-4D97-AF65-F5344CB8AC3E}">
        <p14:creationId xmlns:p14="http://schemas.microsoft.com/office/powerpoint/2010/main" val="705855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8/docs/api/java/util/concurrent/Futur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AF8106-C503-423A-A9CE-576EA363EFDB}"/>
              </a:ext>
            </a:extLst>
          </p:cNvPr>
          <p:cNvSpPr>
            <a:spLocks noGrp="1"/>
          </p:cNvSpPr>
          <p:nvPr>
            <p:ph type="ctrTitle"/>
          </p:nvPr>
        </p:nvSpPr>
        <p:spPr>
          <a:xfrm>
            <a:off x="196217" y="2940672"/>
            <a:ext cx="3842387" cy="3071906"/>
          </a:xfrm>
        </p:spPr>
        <p:txBody>
          <a:bodyPr anchor="t">
            <a:normAutofit/>
          </a:bodyPr>
          <a:lstStyle/>
          <a:p>
            <a:pPr algn="l"/>
            <a:r>
              <a:rPr lang="en-IE" sz="4000" b="0" i="0" dirty="0">
                <a:solidFill>
                  <a:srgbClr val="FFFFFF"/>
                </a:solidFill>
                <a:effectLst/>
                <a:latin typeface="Segoe UI" panose="020B0502040204020203" pitchFamily="34" charset="0"/>
              </a:rPr>
              <a:t>Algorithms and Advanced Programming</a:t>
            </a:r>
            <a:endParaRPr lang="en-IE" sz="4000" dirty="0">
              <a:solidFill>
                <a:srgbClr val="FFFFFF"/>
              </a:solidFill>
            </a:endParaRPr>
          </a:p>
        </p:txBody>
      </p:sp>
      <p:sp>
        <p:nvSpPr>
          <p:cNvPr id="3" name="Subtitle 2">
            <a:extLst>
              <a:ext uri="{FF2B5EF4-FFF2-40B4-BE49-F238E27FC236}">
                <a16:creationId xmlns:a16="http://schemas.microsoft.com/office/drawing/2014/main" id="{83918E3B-4BAF-4A04-8962-90435DE3464C}"/>
              </a:ext>
            </a:extLst>
          </p:cNvPr>
          <p:cNvSpPr>
            <a:spLocks noGrp="1"/>
          </p:cNvSpPr>
          <p:nvPr>
            <p:ph type="subTitle" idx="1"/>
          </p:nvPr>
        </p:nvSpPr>
        <p:spPr>
          <a:xfrm>
            <a:off x="660042" y="806824"/>
            <a:ext cx="2919738" cy="1494117"/>
          </a:xfrm>
        </p:spPr>
        <p:txBody>
          <a:bodyPr anchor="b">
            <a:normAutofit/>
          </a:bodyPr>
          <a:lstStyle/>
          <a:p>
            <a:pPr algn="l"/>
            <a:r>
              <a:rPr lang="en-IE" sz="1700" dirty="0">
                <a:solidFill>
                  <a:srgbClr val="FFFFFF"/>
                </a:solidFill>
              </a:rPr>
              <a:t>Concurrency Part II</a:t>
            </a:r>
          </a:p>
          <a:p>
            <a:pPr algn="l"/>
            <a:r>
              <a:rPr lang="en-IE" sz="1700" dirty="0">
                <a:solidFill>
                  <a:srgbClr val="FFFFFF"/>
                </a:solidFill>
              </a:rPr>
              <a:t>William Clifford</a:t>
            </a:r>
          </a:p>
          <a:p>
            <a:pPr algn="l"/>
            <a:r>
              <a:rPr lang="en-IE" sz="1700" dirty="0">
                <a:solidFill>
                  <a:srgbClr val="FFFFFF"/>
                </a:solidFill>
              </a:rPr>
              <a:t>William.clifford@ncirl.ie</a:t>
            </a:r>
          </a:p>
          <a:p>
            <a:pPr algn="l"/>
            <a:r>
              <a:rPr lang="en-IE" sz="1700" dirty="0">
                <a:solidFill>
                  <a:srgbClr val="FFFFFF"/>
                </a:solidFill>
              </a:rPr>
              <a:t>08/04/25</a:t>
            </a:r>
          </a:p>
        </p:txBody>
      </p:sp>
      <p:pic>
        <p:nvPicPr>
          <p:cNvPr id="6" name="Picture 5" descr="Chart, line chart&#10;&#10;Description automatically generated">
            <a:extLst>
              <a:ext uri="{FF2B5EF4-FFF2-40B4-BE49-F238E27FC236}">
                <a16:creationId xmlns:a16="http://schemas.microsoft.com/office/drawing/2014/main" id="{581AF0A0-162B-4342-BEF9-D67A3CDAD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391" y="447916"/>
            <a:ext cx="5961737" cy="5961737"/>
          </a:xfrm>
          <a:prstGeom prst="rect">
            <a:avLst/>
          </a:prstGeom>
        </p:spPr>
      </p:pic>
    </p:spTree>
    <p:extLst>
      <p:ext uri="{BB962C8B-B14F-4D97-AF65-F5344CB8AC3E}">
        <p14:creationId xmlns:p14="http://schemas.microsoft.com/office/powerpoint/2010/main" val="29796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EFDD-CE6C-4BF6-8517-9589FEFB371D}"/>
              </a:ext>
            </a:extLst>
          </p:cNvPr>
          <p:cNvSpPr>
            <a:spLocks noGrp="1"/>
          </p:cNvSpPr>
          <p:nvPr>
            <p:ph type="title"/>
          </p:nvPr>
        </p:nvSpPr>
        <p:spPr/>
        <p:txBody>
          <a:bodyPr/>
          <a:lstStyle/>
          <a:p>
            <a:r>
              <a:rPr lang="en-IE" dirty="0"/>
              <a:t>Returning Results</a:t>
            </a:r>
          </a:p>
        </p:txBody>
      </p:sp>
      <p:sp>
        <p:nvSpPr>
          <p:cNvPr id="3" name="Content Placeholder 2">
            <a:extLst>
              <a:ext uri="{FF2B5EF4-FFF2-40B4-BE49-F238E27FC236}">
                <a16:creationId xmlns:a16="http://schemas.microsoft.com/office/drawing/2014/main" id="{7706B138-70C7-4257-AD68-434CDAF46CA5}"/>
              </a:ext>
            </a:extLst>
          </p:cNvPr>
          <p:cNvSpPr>
            <a:spLocks noGrp="1"/>
          </p:cNvSpPr>
          <p:nvPr>
            <p:ph idx="1"/>
          </p:nvPr>
        </p:nvSpPr>
        <p:spPr/>
        <p:txBody>
          <a:bodyPr/>
          <a:lstStyle/>
          <a:p>
            <a:r>
              <a:rPr lang="en-IE" dirty="0"/>
              <a:t>An example of an asynchronous procedure might be to sum the elements in an array and return the sum to the calling thread.</a:t>
            </a:r>
          </a:p>
          <a:p>
            <a:pPr lvl="1"/>
            <a:r>
              <a:rPr lang="en-IE" dirty="0"/>
              <a:t>One way to implement such a procedure in java is to extend the thread class and add a public method, like </a:t>
            </a:r>
            <a:r>
              <a:rPr lang="en-IE" dirty="0" err="1"/>
              <a:t>getResult</a:t>
            </a:r>
            <a:r>
              <a:rPr lang="en-IE" dirty="0"/>
              <a:t>(), that returns the result of the computation.</a:t>
            </a:r>
          </a:p>
          <a:p>
            <a:pPr lvl="1"/>
            <a:r>
              <a:rPr lang="en-IE" dirty="0"/>
              <a:t>Note – the calling thread (main method) will have to wait until the thread completes in order to retrieve the result.</a:t>
            </a:r>
          </a:p>
          <a:p>
            <a:pPr lvl="1"/>
            <a:endParaRPr lang="en-IE" dirty="0"/>
          </a:p>
          <a:p>
            <a:r>
              <a:rPr lang="en-IE" dirty="0"/>
              <a:t>Another option is to use the </a:t>
            </a:r>
            <a:r>
              <a:rPr lang="en-IE" b="1" dirty="0">
                <a:hlinkClick r:id="rId3"/>
              </a:rPr>
              <a:t>Future </a:t>
            </a:r>
            <a:r>
              <a:rPr lang="en-IE" dirty="0">
                <a:hlinkClick r:id="rId3"/>
              </a:rPr>
              <a:t>type</a:t>
            </a:r>
            <a:r>
              <a:rPr lang="en-IE" dirty="0"/>
              <a:t>. </a:t>
            </a:r>
          </a:p>
        </p:txBody>
      </p:sp>
    </p:spTree>
    <p:extLst>
      <p:ext uri="{BB962C8B-B14F-4D97-AF65-F5344CB8AC3E}">
        <p14:creationId xmlns:p14="http://schemas.microsoft.com/office/powerpoint/2010/main" val="251927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EFDD-CE6C-4BF6-8517-9589FEFB371D}"/>
              </a:ext>
            </a:extLst>
          </p:cNvPr>
          <p:cNvSpPr>
            <a:spLocks noGrp="1"/>
          </p:cNvSpPr>
          <p:nvPr>
            <p:ph type="title"/>
          </p:nvPr>
        </p:nvSpPr>
        <p:spPr/>
        <p:txBody>
          <a:bodyPr/>
          <a:lstStyle/>
          <a:p>
            <a:r>
              <a:rPr lang="en-IE" dirty="0"/>
              <a:t>Returning Results</a:t>
            </a:r>
          </a:p>
        </p:txBody>
      </p:sp>
      <p:sp>
        <p:nvSpPr>
          <p:cNvPr id="3" name="Content Placeholder 2">
            <a:extLst>
              <a:ext uri="{FF2B5EF4-FFF2-40B4-BE49-F238E27FC236}">
                <a16:creationId xmlns:a16="http://schemas.microsoft.com/office/drawing/2014/main" id="{7706B138-70C7-4257-AD68-434CDAF46CA5}"/>
              </a:ext>
            </a:extLst>
          </p:cNvPr>
          <p:cNvSpPr>
            <a:spLocks noGrp="1"/>
          </p:cNvSpPr>
          <p:nvPr>
            <p:ph idx="1"/>
          </p:nvPr>
        </p:nvSpPr>
        <p:spPr/>
        <p:txBody>
          <a:bodyPr/>
          <a:lstStyle/>
          <a:p>
            <a:r>
              <a:rPr lang="en-IE" dirty="0"/>
              <a:t>Let’s use an asynchronous function to calculate factorial n.</a:t>
            </a:r>
          </a:p>
          <a:p>
            <a:pPr lvl="1"/>
            <a:r>
              <a:rPr lang="en-IE" dirty="0"/>
              <a:t>The thread takes a non-negative integer, n, as an argument, computes the factorial of n and assigns this value to the variable result</a:t>
            </a:r>
          </a:p>
          <a:p>
            <a:pPr lvl="1"/>
            <a:endParaRPr lang="en-IE" dirty="0"/>
          </a:p>
          <a:p>
            <a:pPr lvl="1"/>
            <a:endParaRPr lang="en-IE" dirty="0"/>
          </a:p>
          <a:p>
            <a:r>
              <a:rPr lang="en-IE" dirty="0"/>
              <a:t>Let’s code this one up live! </a:t>
            </a:r>
          </a:p>
        </p:txBody>
      </p:sp>
    </p:spTree>
    <p:extLst>
      <p:ext uri="{BB962C8B-B14F-4D97-AF65-F5344CB8AC3E}">
        <p14:creationId xmlns:p14="http://schemas.microsoft.com/office/powerpoint/2010/main" val="400490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0C46-E192-4B54-A022-B8972F016872}"/>
              </a:ext>
            </a:extLst>
          </p:cNvPr>
          <p:cNvSpPr>
            <a:spLocks noGrp="1"/>
          </p:cNvSpPr>
          <p:nvPr>
            <p:ph type="title"/>
          </p:nvPr>
        </p:nvSpPr>
        <p:spPr/>
        <p:txBody>
          <a:bodyPr/>
          <a:lstStyle/>
          <a:p>
            <a:r>
              <a:rPr lang="en-IE" dirty="0"/>
              <a:t>Returning a result</a:t>
            </a:r>
          </a:p>
        </p:txBody>
      </p:sp>
      <p:sp>
        <p:nvSpPr>
          <p:cNvPr id="3" name="Content Placeholder 2">
            <a:extLst>
              <a:ext uri="{FF2B5EF4-FFF2-40B4-BE49-F238E27FC236}">
                <a16:creationId xmlns:a16="http://schemas.microsoft.com/office/drawing/2014/main" id="{663027B0-F771-43BB-9D09-3C96993EE274}"/>
              </a:ext>
            </a:extLst>
          </p:cNvPr>
          <p:cNvSpPr>
            <a:spLocks noGrp="1"/>
          </p:cNvSpPr>
          <p:nvPr>
            <p:ph idx="1"/>
          </p:nvPr>
        </p:nvSpPr>
        <p:spPr/>
        <p:txBody>
          <a:bodyPr>
            <a:normAutofit fontScale="92500" lnSpcReduction="10000"/>
          </a:bodyPr>
          <a:lstStyle/>
          <a:p>
            <a:r>
              <a:rPr lang="en-IE" dirty="0"/>
              <a:t>An alternative approach to writing asynchronous functions that return a result is to create a separate Result class that is passed as an argument to the thread constructor. </a:t>
            </a:r>
          </a:p>
          <a:p>
            <a:endParaRPr lang="en-IE" dirty="0"/>
          </a:p>
          <a:p>
            <a:r>
              <a:rPr lang="en-IE" dirty="0"/>
              <a:t>The calling thread creates an instance of a result class and passes its reference variable as an argument to the thread.</a:t>
            </a:r>
          </a:p>
          <a:p>
            <a:endParaRPr lang="en-IE" dirty="0"/>
          </a:p>
          <a:p>
            <a:r>
              <a:rPr lang="en-IE" dirty="0"/>
              <a:t>When the thread completes the computation, it invokes a </a:t>
            </a:r>
            <a:r>
              <a:rPr lang="en-IE" b="1" dirty="0"/>
              <a:t>set() </a:t>
            </a:r>
            <a:r>
              <a:rPr lang="en-IE" dirty="0"/>
              <a:t>method provided by the result class.</a:t>
            </a:r>
          </a:p>
          <a:p>
            <a:endParaRPr lang="en-IE" b="1" dirty="0"/>
          </a:p>
          <a:p>
            <a:r>
              <a:rPr lang="en-IE" dirty="0"/>
              <a:t>The caller retrieves the result by invoking the </a:t>
            </a:r>
            <a:r>
              <a:rPr lang="en-IE" b="1" dirty="0"/>
              <a:t>get() </a:t>
            </a:r>
            <a:r>
              <a:rPr lang="en-IE" dirty="0"/>
              <a:t>method.</a:t>
            </a:r>
            <a:endParaRPr lang="en-IE" b="1" dirty="0"/>
          </a:p>
        </p:txBody>
      </p:sp>
    </p:spTree>
    <p:extLst>
      <p:ext uri="{BB962C8B-B14F-4D97-AF65-F5344CB8AC3E}">
        <p14:creationId xmlns:p14="http://schemas.microsoft.com/office/powerpoint/2010/main" val="286958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057F-C52C-449C-BB46-D78974B6D124}"/>
              </a:ext>
            </a:extLst>
          </p:cNvPr>
          <p:cNvSpPr>
            <a:spLocks noGrp="1"/>
          </p:cNvSpPr>
          <p:nvPr>
            <p:ph type="title"/>
          </p:nvPr>
        </p:nvSpPr>
        <p:spPr>
          <a:xfrm>
            <a:off x="648929" y="629266"/>
            <a:ext cx="3505495" cy="1622321"/>
          </a:xfrm>
        </p:spPr>
        <p:txBody>
          <a:bodyPr>
            <a:normAutofit/>
          </a:bodyPr>
          <a:lstStyle/>
          <a:p>
            <a:r>
              <a:rPr lang="en-IE" dirty="0"/>
              <a:t>Returning a result</a:t>
            </a:r>
          </a:p>
        </p:txBody>
      </p:sp>
      <p:sp>
        <p:nvSpPr>
          <p:cNvPr id="3" name="Content Placeholder 2">
            <a:extLst>
              <a:ext uri="{FF2B5EF4-FFF2-40B4-BE49-F238E27FC236}">
                <a16:creationId xmlns:a16="http://schemas.microsoft.com/office/drawing/2014/main" id="{478E3405-ABA4-4DCD-812A-8E3CFB3064C9}"/>
              </a:ext>
            </a:extLst>
          </p:cNvPr>
          <p:cNvSpPr>
            <a:spLocks noGrp="1"/>
          </p:cNvSpPr>
          <p:nvPr>
            <p:ph idx="1"/>
          </p:nvPr>
        </p:nvSpPr>
        <p:spPr>
          <a:xfrm>
            <a:off x="648931" y="2438400"/>
            <a:ext cx="3505494" cy="3785419"/>
          </a:xfrm>
        </p:spPr>
        <p:txBody>
          <a:bodyPr>
            <a:normAutofit/>
          </a:bodyPr>
          <a:lstStyle/>
          <a:p>
            <a:r>
              <a:rPr lang="en-IE" sz="2000" dirty="0"/>
              <a:t>Result class example</a:t>
            </a:r>
          </a:p>
          <a:p>
            <a:endParaRPr lang="en-IE" sz="2000" dirty="0"/>
          </a:p>
          <a:p>
            <a:r>
              <a:rPr lang="en-IE" sz="2000" dirty="0"/>
              <a:t>Let’s adjust the factorial example to use the result class instead.</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EAE0B2F3-DFE9-432A-9D62-3620B27C0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098019"/>
            <a:ext cx="6019331" cy="2658715"/>
          </a:xfrm>
          <a:prstGeom prst="rect">
            <a:avLst/>
          </a:prstGeom>
          <a:effectLst/>
        </p:spPr>
      </p:pic>
    </p:spTree>
    <p:extLst>
      <p:ext uri="{BB962C8B-B14F-4D97-AF65-F5344CB8AC3E}">
        <p14:creationId xmlns:p14="http://schemas.microsoft.com/office/powerpoint/2010/main" val="406232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4C64-EE87-4669-8F02-57AFF85386FA}"/>
              </a:ext>
            </a:extLst>
          </p:cNvPr>
          <p:cNvSpPr>
            <a:spLocks noGrp="1"/>
          </p:cNvSpPr>
          <p:nvPr>
            <p:ph type="title"/>
          </p:nvPr>
        </p:nvSpPr>
        <p:spPr/>
        <p:txBody>
          <a:bodyPr/>
          <a:lstStyle/>
          <a:p>
            <a:r>
              <a:rPr lang="en-IE" dirty="0"/>
              <a:t>Parallelizing sequential algorithms</a:t>
            </a:r>
          </a:p>
        </p:txBody>
      </p:sp>
      <p:sp>
        <p:nvSpPr>
          <p:cNvPr id="3" name="Content Placeholder 2">
            <a:extLst>
              <a:ext uri="{FF2B5EF4-FFF2-40B4-BE49-F238E27FC236}">
                <a16:creationId xmlns:a16="http://schemas.microsoft.com/office/drawing/2014/main" id="{07ECB4DD-1E99-482F-BF2F-E2E4D5C930C7}"/>
              </a:ext>
            </a:extLst>
          </p:cNvPr>
          <p:cNvSpPr>
            <a:spLocks noGrp="1"/>
          </p:cNvSpPr>
          <p:nvPr>
            <p:ph idx="1"/>
          </p:nvPr>
        </p:nvSpPr>
        <p:spPr/>
        <p:txBody>
          <a:bodyPr>
            <a:normAutofit lnSpcReduction="10000"/>
          </a:bodyPr>
          <a:lstStyle/>
          <a:p>
            <a:r>
              <a:rPr lang="en-IE" dirty="0"/>
              <a:t>We will now exploit the power of multi-core processing by implementing parallel algorithms that solve standard problems.</a:t>
            </a:r>
          </a:p>
          <a:p>
            <a:endParaRPr lang="en-IE" dirty="0"/>
          </a:p>
          <a:p>
            <a:r>
              <a:rPr lang="en-IE" dirty="0"/>
              <a:t>The idea is to take standard sequential algorithms and develop parallel solutions that use multiple concurrent threads to solve the problem.</a:t>
            </a:r>
          </a:p>
          <a:p>
            <a:endParaRPr lang="en-IE" dirty="0"/>
          </a:p>
          <a:p>
            <a:r>
              <a:rPr lang="en-IE" dirty="0"/>
              <a:t>We will not just simply write concurrent solutions for their own sake but we will see if our concurrent solutions outperform single threaded ones. </a:t>
            </a:r>
          </a:p>
        </p:txBody>
      </p:sp>
    </p:spTree>
    <p:extLst>
      <p:ext uri="{BB962C8B-B14F-4D97-AF65-F5344CB8AC3E}">
        <p14:creationId xmlns:p14="http://schemas.microsoft.com/office/powerpoint/2010/main" val="891473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4C64-EE87-4669-8F02-57AFF85386FA}"/>
              </a:ext>
            </a:extLst>
          </p:cNvPr>
          <p:cNvSpPr>
            <a:spLocks noGrp="1"/>
          </p:cNvSpPr>
          <p:nvPr>
            <p:ph type="title"/>
          </p:nvPr>
        </p:nvSpPr>
        <p:spPr/>
        <p:txBody>
          <a:bodyPr/>
          <a:lstStyle/>
          <a:p>
            <a:r>
              <a:rPr lang="en-IE" dirty="0"/>
              <a:t>Parallelizing sequential algorithms</a:t>
            </a:r>
          </a:p>
        </p:txBody>
      </p:sp>
      <p:sp>
        <p:nvSpPr>
          <p:cNvPr id="3" name="Content Placeholder 2">
            <a:extLst>
              <a:ext uri="{FF2B5EF4-FFF2-40B4-BE49-F238E27FC236}">
                <a16:creationId xmlns:a16="http://schemas.microsoft.com/office/drawing/2014/main" id="{07ECB4DD-1E99-482F-BF2F-E2E4D5C930C7}"/>
              </a:ext>
            </a:extLst>
          </p:cNvPr>
          <p:cNvSpPr>
            <a:spLocks noGrp="1"/>
          </p:cNvSpPr>
          <p:nvPr>
            <p:ph idx="1"/>
          </p:nvPr>
        </p:nvSpPr>
        <p:spPr/>
        <p:txBody>
          <a:bodyPr>
            <a:normAutofit/>
          </a:bodyPr>
          <a:lstStyle/>
          <a:p>
            <a:r>
              <a:rPr lang="en-IE" dirty="0"/>
              <a:t>While dividing the work between multiple threads, it is expected to run over a shorter time.</a:t>
            </a:r>
          </a:p>
          <a:p>
            <a:endParaRPr lang="en-IE" dirty="0"/>
          </a:p>
          <a:p>
            <a:r>
              <a:rPr lang="en-IE" dirty="0"/>
              <a:t>This may not always be the case as there are overheads in working with threads and the use of shared caches on multi-core machines can cause delays.</a:t>
            </a:r>
          </a:p>
          <a:p>
            <a:endParaRPr lang="en-IE" dirty="0"/>
          </a:p>
          <a:p>
            <a:r>
              <a:rPr lang="en-IE" dirty="0"/>
              <a:t>There are also issues around balancing workloads between threads and distributing these loads over all threads executing in parallel. </a:t>
            </a:r>
          </a:p>
        </p:txBody>
      </p:sp>
    </p:spTree>
    <p:extLst>
      <p:ext uri="{BB962C8B-B14F-4D97-AF65-F5344CB8AC3E}">
        <p14:creationId xmlns:p14="http://schemas.microsoft.com/office/powerpoint/2010/main" val="1543969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4C64-EE87-4669-8F02-57AFF85386FA}"/>
              </a:ext>
            </a:extLst>
          </p:cNvPr>
          <p:cNvSpPr>
            <a:spLocks noGrp="1"/>
          </p:cNvSpPr>
          <p:nvPr>
            <p:ph type="title"/>
          </p:nvPr>
        </p:nvSpPr>
        <p:spPr>
          <a:xfrm>
            <a:off x="648929" y="629266"/>
            <a:ext cx="3505495" cy="1622321"/>
          </a:xfrm>
        </p:spPr>
        <p:txBody>
          <a:bodyPr>
            <a:normAutofit/>
          </a:bodyPr>
          <a:lstStyle/>
          <a:p>
            <a:r>
              <a:rPr lang="en-IE" sz="3700" dirty="0"/>
              <a:t>Parallelizing sequential algorithms</a:t>
            </a:r>
          </a:p>
        </p:txBody>
      </p:sp>
      <p:sp>
        <p:nvSpPr>
          <p:cNvPr id="3" name="Content Placeholder 2">
            <a:extLst>
              <a:ext uri="{FF2B5EF4-FFF2-40B4-BE49-F238E27FC236}">
                <a16:creationId xmlns:a16="http://schemas.microsoft.com/office/drawing/2014/main" id="{07ECB4DD-1E99-482F-BF2F-E2E4D5C930C7}"/>
              </a:ext>
            </a:extLst>
          </p:cNvPr>
          <p:cNvSpPr>
            <a:spLocks noGrp="1"/>
          </p:cNvSpPr>
          <p:nvPr>
            <p:ph idx="1"/>
          </p:nvPr>
        </p:nvSpPr>
        <p:spPr>
          <a:xfrm>
            <a:off x="648931" y="2438400"/>
            <a:ext cx="3505494" cy="3785419"/>
          </a:xfrm>
        </p:spPr>
        <p:txBody>
          <a:bodyPr>
            <a:normAutofit/>
          </a:bodyPr>
          <a:lstStyle/>
          <a:p>
            <a:r>
              <a:rPr lang="en-IE" sz="2000"/>
              <a:t>Let’s explore some possible  ways to optimise our parallel solutions.</a:t>
            </a:r>
          </a:p>
          <a:p>
            <a:r>
              <a:rPr lang="en-IE" sz="2000"/>
              <a:t>Begin with a simple example that uses two threads to find an integer in an array.</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16BADBCB-A98B-4F3E-8AB7-AAD65E69F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065504"/>
            <a:ext cx="6019331" cy="2723746"/>
          </a:xfrm>
          <a:prstGeom prst="rect">
            <a:avLst/>
          </a:prstGeom>
          <a:effectLst/>
        </p:spPr>
      </p:pic>
    </p:spTree>
    <p:extLst>
      <p:ext uri="{BB962C8B-B14F-4D97-AF65-F5344CB8AC3E}">
        <p14:creationId xmlns:p14="http://schemas.microsoft.com/office/powerpoint/2010/main" val="362942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4C64-EE87-4669-8F02-57AFF85386FA}"/>
              </a:ext>
            </a:extLst>
          </p:cNvPr>
          <p:cNvSpPr>
            <a:spLocks noGrp="1"/>
          </p:cNvSpPr>
          <p:nvPr>
            <p:ph type="title"/>
          </p:nvPr>
        </p:nvSpPr>
        <p:spPr>
          <a:xfrm>
            <a:off x="648929" y="629266"/>
            <a:ext cx="3505495" cy="1622321"/>
          </a:xfrm>
        </p:spPr>
        <p:txBody>
          <a:bodyPr>
            <a:normAutofit/>
          </a:bodyPr>
          <a:lstStyle/>
          <a:p>
            <a:r>
              <a:rPr lang="en-IE" sz="3700"/>
              <a:t>Parallelizing sequential algorithms</a:t>
            </a:r>
          </a:p>
        </p:txBody>
      </p:sp>
      <p:sp>
        <p:nvSpPr>
          <p:cNvPr id="3" name="Content Placeholder 2">
            <a:extLst>
              <a:ext uri="{FF2B5EF4-FFF2-40B4-BE49-F238E27FC236}">
                <a16:creationId xmlns:a16="http://schemas.microsoft.com/office/drawing/2014/main" id="{07ECB4DD-1E99-482F-BF2F-E2E4D5C930C7}"/>
              </a:ext>
            </a:extLst>
          </p:cNvPr>
          <p:cNvSpPr>
            <a:spLocks noGrp="1"/>
          </p:cNvSpPr>
          <p:nvPr>
            <p:ph idx="1"/>
          </p:nvPr>
        </p:nvSpPr>
        <p:spPr>
          <a:xfrm>
            <a:off x="648931" y="2438400"/>
            <a:ext cx="3505494" cy="3785419"/>
          </a:xfrm>
        </p:spPr>
        <p:txBody>
          <a:bodyPr>
            <a:normAutofit/>
          </a:bodyPr>
          <a:lstStyle/>
          <a:p>
            <a:r>
              <a:rPr lang="en-IE" sz="2000" dirty="0"/>
              <a:t>Let’s explore some possible  ways to optimise our parallel solutions.</a:t>
            </a:r>
          </a:p>
          <a:p>
            <a:r>
              <a:rPr lang="en-IE" sz="2000" dirty="0"/>
              <a:t>Begin with a simple example that uses two threads to find an integer in an array.</a:t>
            </a:r>
          </a:p>
          <a:p>
            <a:endParaRPr lang="en-IE" sz="2000" dirty="0"/>
          </a:p>
          <a:p>
            <a:r>
              <a:rPr lang="en-IE" sz="2000" dirty="0"/>
              <a:t>I’ll live code how we call this thread from an main method.</a:t>
            </a: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AD5FE11C-24DD-4F11-AE95-159FDC848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291823"/>
            <a:ext cx="6019331" cy="4271107"/>
          </a:xfrm>
          <a:prstGeom prst="rect">
            <a:avLst/>
          </a:prstGeom>
          <a:effectLst/>
        </p:spPr>
      </p:pic>
    </p:spTree>
    <p:extLst>
      <p:ext uri="{BB962C8B-B14F-4D97-AF65-F5344CB8AC3E}">
        <p14:creationId xmlns:p14="http://schemas.microsoft.com/office/powerpoint/2010/main" val="261904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C52D-ED49-43A3-A8AC-47AB239B2246}"/>
              </a:ext>
            </a:extLst>
          </p:cNvPr>
          <p:cNvSpPr>
            <a:spLocks noGrp="1"/>
          </p:cNvSpPr>
          <p:nvPr>
            <p:ph type="title"/>
          </p:nvPr>
        </p:nvSpPr>
        <p:spPr/>
        <p:txBody>
          <a:bodyPr/>
          <a:lstStyle/>
          <a:p>
            <a:r>
              <a:rPr lang="en-IE" sz="4400" dirty="0"/>
              <a:t>Parallelizing sequential algorithms</a:t>
            </a:r>
            <a:endParaRPr lang="en-IE" dirty="0"/>
          </a:p>
        </p:txBody>
      </p:sp>
      <p:sp>
        <p:nvSpPr>
          <p:cNvPr id="3" name="Content Placeholder 2">
            <a:extLst>
              <a:ext uri="{FF2B5EF4-FFF2-40B4-BE49-F238E27FC236}">
                <a16:creationId xmlns:a16="http://schemas.microsoft.com/office/drawing/2014/main" id="{EF4D4712-78E9-4118-B626-B1E4F263DFFD}"/>
              </a:ext>
            </a:extLst>
          </p:cNvPr>
          <p:cNvSpPr>
            <a:spLocks noGrp="1"/>
          </p:cNvSpPr>
          <p:nvPr>
            <p:ph idx="1"/>
          </p:nvPr>
        </p:nvSpPr>
        <p:spPr/>
        <p:txBody>
          <a:bodyPr/>
          <a:lstStyle/>
          <a:p>
            <a:r>
              <a:rPr lang="en-IE" dirty="0"/>
              <a:t>The size of the data set is so small that a single threaded solution would be a better option.</a:t>
            </a:r>
          </a:p>
          <a:p>
            <a:endParaRPr lang="en-IE" dirty="0"/>
          </a:p>
          <a:p>
            <a:r>
              <a:rPr lang="en-IE" dirty="0"/>
              <a:t>Also, the cost of setting up the threads in the first instance is probably greater than the cost of searching. </a:t>
            </a:r>
          </a:p>
          <a:p>
            <a:endParaRPr lang="en-IE" dirty="0"/>
          </a:p>
          <a:p>
            <a:r>
              <a:rPr lang="en-IE" dirty="0"/>
              <a:t>It also has a design flaw.</a:t>
            </a:r>
          </a:p>
        </p:txBody>
      </p:sp>
    </p:spTree>
    <p:extLst>
      <p:ext uri="{BB962C8B-B14F-4D97-AF65-F5344CB8AC3E}">
        <p14:creationId xmlns:p14="http://schemas.microsoft.com/office/powerpoint/2010/main" val="3698550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C52D-ED49-43A3-A8AC-47AB239B2246}"/>
              </a:ext>
            </a:extLst>
          </p:cNvPr>
          <p:cNvSpPr>
            <a:spLocks noGrp="1"/>
          </p:cNvSpPr>
          <p:nvPr>
            <p:ph type="title"/>
          </p:nvPr>
        </p:nvSpPr>
        <p:spPr/>
        <p:txBody>
          <a:bodyPr/>
          <a:lstStyle/>
          <a:p>
            <a:r>
              <a:rPr lang="en-IE" sz="4400" dirty="0"/>
              <a:t>Parallelizing sequential algorithms</a:t>
            </a:r>
            <a:endParaRPr lang="en-IE" dirty="0"/>
          </a:p>
        </p:txBody>
      </p:sp>
      <p:sp>
        <p:nvSpPr>
          <p:cNvPr id="3" name="Content Placeholder 2">
            <a:extLst>
              <a:ext uri="{FF2B5EF4-FFF2-40B4-BE49-F238E27FC236}">
                <a16:creationId xmlns:a16="http://schemas.microsoft.com/office/drawing/2014/main" id="{EF4D4712-78E9-4118-B626-B1E4F263DFFD}"/>
              </a:ext>
            </a:extLst>
          </p:cNvPr>
          <p:cNvSpPr>
            <a:spLocks noGrp="1"/>
          </p:cNvSpPr>
          <p:nvPr>
            <p:ph idx="1"/>
          </p:nvPr>
        </p:nvSpPr>
        <p:spPr/>
        <p:txBody>
          <a:bodyPr/>
          <a:lstStyle/>
          <a:p>
            <a:r>
              <a:rPr lang="en-IE" dirty="0"/>
              <a:t>Each thread searches its own segment separately and there is no communication between them.</a:t>
            </a:r>
          </a:p>
          <a:p>
            <a:pPr lvl="1"/>
            <a:r>
              <a:rPr lang="en-IE" dirty="0"/>
              <a:t>If x is contained in the left segment only, then every element in the right segment is checked to no avail.</a:t>
            </a:r>
          </a:p>
          <a:p>
            <a:pPr lvl="1"/>
            <a:endParaRPr lang="en-IE" dirty="0"/>
          </a:p>
          <a:p>
            <a:r>
              <a:rPr lang="en-IE" dirty="0"/>
              <a:t>To communicate the threads, need to share an object. </a:t>
            </a:r>
          </a:p>
        </p:txBody>
      </p:sp>
    </p:spTree>
    <p:extLst>
      <p:ext uri="{BB962C8B-B14F-4D97-AF65-F5344CB8AC3E}">
        <p14:creationId xmlns:p14="http://schemas.microsoft.com/office/powerpoint/2010/main" val="242815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What we’ll cover today</a:t>
            </a:r>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10515600" cy="4936791"/>
          </a:xfrm>
        </p:spPr>
        <p:txBody>
          <a:bodyPr>
            <a:normAutofit/>
          </a:bodyPr>
          <a:lstStyle/>
          <a:p>
            <a:pPr algn="just"/>
            <a:r>
              <a:rPr lang="en-US" sz="3000" dirty="0"/>
              <a:t>Stopping threads.</a:t>
            </a:r>
          </a:p>
          <a:p>
            <a:pPr algn="just"/>
            <a:r>
              <a:rPr lang="en-US" sz="3000" dirty="0"/>
              <a:t>Threads sharing the processor.</a:t>
            </a:r>
          </a:p>
          <a:p>
            <a:pPr algn="just"/>
            <a:r>
              <a:rPr lang="en-US" sz="3000" dirty="0"/>
              <a:t>Returning results from threads.</a:t>
            </a:r>
          </a:p>
          <a:p>
            <a:pPr algn="just"/>
            <a:r>
              <a:rPr lang="en-US" sz="3000" dirty="0"/>
              <a:t>Passing object references to threads.</a:t>
            </a:r>
          </a:p>
          <a:p>
            <a:pPr algn="just"/>
            <a:r>
              <a:rPr lang="en-US" sz="3000" dirty="0"/>
              <a:t>Using multi-threading to solve sequential algorithms. </a:t>
            </a:r>
          </a:p>
          <a:p>
            <a:pPr lvl="1" algn="just"/>
            <a:endParaRPr lang="en-US" sz="2600" dirty="0"/>
          </a:p>
          <a:p>
            <a:pPr lvl="1" algn="just"/>
            <a:endParaRPr lang="en-IE" sz="2600" dirty="0"/>
          </a:p>
        </p:txBody>
      </p:sp>
    </p:spTree>
    <p:extLst>
      <p:ext uri="{BB962C8B-B14F-4D97-AF65-F5344CB8AC3E}">
        <p14:creationId xmlns:p14="http://schemas.microsoft.com/office/powerpoint/2010/main" val="85147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C52D-ED49-43A3-A8AC-47AB239B2246}"/>
              </a:ext>
            </a:extLst>
          </p:cNvPr>
          <p:cNvSpPr>
            <a:spLocks noGrp="1"/>
          </p:cNvSpPr>
          <p:nvPr>
            <p:ph type="title"/>
          </p:nvPr>
        </p:nvSpPr>
        <p:spPr>
          <a:xfrm>
            <a:off x="648929" y="629266"/>
            <a:ext cx="3505495" cy="1622321"/>
          </a:xfrm>
        </p:spPr>
        <p:txBody>
          <a:bodyPr>
            <a:normAutofit/>
          </a:bodyPr>
          <a:lstStyle/>
          <a:p>
            <a:r>
              <a:rPr lang="en-IE" sz="3700"/>
              <a:t>Parallelizing sequential algorithms</a:t>
            </a:r>
          </a:p>
        </p:txBody>
      </p:sp>
      <p:sp>
        <p:nvSpPr>
          <p:cNvPr id="3" name="Content Placeholder 2">
            <a:extLst>
              <a:ext uri="{FF2B5EF4-FFF2-40B4-BE49-F238E27FC236}">
                <a16:creationId xmlns:a16="http://schemas.microsoft.com/office/drawing/2014/main" id="{EF4D4712-78E9-4118-B626-B1E4F263DFFD}"/>
              </a:ext>
            </a:extLst>
          </p:cNvPr>
          <p:cNvSpPr>
            <a:spLocks noGrp="1"/>
          </p:cNvSpPr>
          <p:nvPr>
            <p:ph idx="1"/>
          </p:nvPr>
        </p:nvSpPr>
        <p:spPr>
          <a:xfrm>
            <a:off x="648931" y="2438400"/>
            <a:ext cx="3505494" cy="3785419"/>
          </a:xfrm>
        </p:spPr>
        <p:txBody>
          <a:bodyPr>
            <a:normAutofit/>
          </a:bodyPr>
          <a:lstStyle/>
          <a:p>
            <a:r>
              <a:rPr lang="en-IE" sz="2000" dirty="0"/>
              <a:t>To make this possible we write the class </a:t>
            </a:r>
            <a:r>
              <a:rPr lang="en-IE" sz="2000" b="1" dirty="0"/>
              <a:t>Found </a:t>
            </a:r>
            <a:r>
              <a:rPr lang="en-IE" sz="2000" dirty="0"/>
              <a:t>that has a single Boolean attribute (found) that defaults to the value false. </a:t>
            </a:r>
          </a:p>
          <a:p>
            <a:endParaRPr lang="en-IE" sz="2000" b="1" dirty="0"/>
          </a:p>
          <a:p>
            <a:r>
              <a:rPr lang="en-IE" sz="2000" b="1" dirty="0"/>
              <a:t>Now let’s amend the searcher class to use this object instead!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7C8926D7-AB3C-4202-8618-35D68730A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023874"/>
            <a:ext cx="6019331" cy="4807006"/>
          </a:xfrm>
          <a:prstGeom prst="rect">
            <a:avLst/>
          </a:prstGeom>
          <a:effectLst/>
        </p:spPr>
      </p:pic>
    </p:spTree>
    <p:extLst>
      <p:ext uri="{BB962C8B-B14F-4D97-AF65-F5344CB8AC3E}">
        <p14:creationId xmlns:p14="http://schemas.microsoft.com/office/powerpoint/2010/main" val="48850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F1C-7B92-4707-8CBC-BB9EBC746830}"/>
              </a:ext>
            </a:extLst>
          </p:cNvPr>
          <p:cNvSpPr>
            <a:spLocks noGrp="1"/>
          </p:cNvSpPr>
          <p:nvPr>
            <p:ph type="title"/>
          </p:nvPr>
        </p:nvSpPr>
        <p:spPr/>
        <p:txBody>
          <a:bodyPr/>
          <a:lstStyle/>
          <a:p>
            <a:r>
              <a:rPr lang="en-IE" dirty="0"/>
              <a:t>Parallelising Selection Sort</a:t>
            </a:r>
          </a:p>
        </p:txBody>
      </p:sp>
      <p:sp>
        <p:nvSpPr>
          <p:cNvPr id="3" name="Content Placeholder 2">
            <a:extLst>
              <a:ext uri="{FF2B5EF4-FFF2-40B4-BE49-F238E27FC236}">
                <a16:creationId xmlns:a16="http://schemas.microsoft.com/office/drawing/2014/main" id="{85C1E53D-822D-45D3-B566-937B766106DA}"/>
              </a:ext>
            </a:extLst>
          </p:cNvPr>
          <p:cNvSpPr>
            <a:spLocks noGrp="1"/>
          </p:cNvSpPr>
          <p:nvPr>
            <p:ph idx="1"/>
          </p:nvPr>
        </p:nvSpPr>
        <p:spPr/>
        <p:txBody>
          <a:bodyPr/>
          <a:lstStyle/>
          <a:p>
            <a:r>
              <a:rPr lang="en-IE" dirty="0"/>
              <a:t>As a second example we consider parallelising selection sort algorithm.</a:t>
            </a:r>
          </a:p>
          <a:p>
            <a:endParaRPr lang="en-IE" dirty="0"/>
          </a:p>
          <a:p>
            <a:r>
              <a:rPr lang="en-IE" dirty="0"/>
              <a:t>We know from our studies on algorithms that sorting is computationally expensive. </a:t>
            </a:r>
          </a:p>
          <a:p>
            <a:endParaRPr lang="en-IE" dirty="0"/>
          </a:p>
          <a:p>
            <a:r>
              <a:rPr lang="en-IE" dirty="0"/>
              <a:t>Sorting is at best O(N*</a:t>
            </a:r>
            <a:r>
              <a:rPr lang="en-IE" dirty="0" err="1"/>
              <a:t>logN</a:t>
            </a:r>
            <a:r>
              <a:rPr lang="en-IE" dirty="0"/>
              <a:t>) for Quicksort/</a:t>
            </a:r>
            <a:r>
              <a:rPr lang="en-IE" dirty="0" err="1"/>
              <a:t>Mergesort</a:t>
            </a:r>
            <a:r>
              <a:rPr lang="en-IE" dirty="0"/>
              <a:t>.</a:t>
            </a:r>
          </a:p>
        </p:txBody>
      </p:sp>
    </p:spTree>
    <p:extLst>
      <p:ext uri="{BB962C8B-B14F-4D97-AF65-F5344CB8AC3E}">
        <p14:creationId xmlns:p14="http://schemas.microsoft.com/office/powerpoint/2010/main" val="3322250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F1C-7B92-4707-8CBC-BB9EBC746830}"/>
              </a:ext>
            </a:extLst>
          </p:cNvPr>
          <p:cNvSpPr>
            <a:spLocks noGrp="1"/>
          </p:cNvSpPr>
          <p:nvPr>
            <p:ph type="title"/>
          </p:nvPr>
        </p:nvSpPr>
        <p:spPr>
          <a:xfrm>
            <a:off x="648929" y="629266"/>
            <a:ext cx="3505495" cy="1622321"/>
          </a:xfrm>
        </p:spPr>
        <p:txBody>
          <a:bodyPr>
            <a:normAutofit/>
          </a:bodyPr>
          <a:lstStyle/>
          <a:p>
            <a:r>
              <a:rPr lang="en-IE" dirty="0"/>
              <a:t>Parallelising Selection Sort</a:t>
            </a:r>
          </a:p>
        </p:txBody>
      </p:sp>
      <p:sp>
        <p:nvSpPr>
          <p:cNvPr id="3" name="Content Placeholder 2">
            <a:extLst>
              <a:ext uri="{FF2B5EF4-FFF2-40B4-BE49-F238E27FC236}">
                <a16:creationId xmlns:a16="http://schemas.microsoft.com/office/drawing/2014/main" id="{85C1E53D-822D-45D3-B566-937B766106DA}"/>
              </a:ext>
            </a:extLst>
          </p:cNvPr>
          <p:cNvSpPr>
            <a:spLocks noGrp="1"/>
          </p:cNvSpPr>
          <p:nvPr>
            <p:ph idx="1"/>
          </p:nvPr>
        </p:nvSpPr>
        <p:spPr>
          <a:xfrm>
            <a:off x="648931" y="2438400"/>
            <a:ext cx="3505494" cy="3785419"/>
          </a:xfrm>
        </p:spPr>
        <p:txBody>
          <a:bodyPr>
            <a:normAutofit/>
          </a:bodyPr>
          <a:lstStyle/>
          <a:p>
            <a:r>
              <a:rPr lang="en-IE" sz="2000" dirty="0"/>
              <a:t>Recap on selection sort:</a:t>
            </a:r>
          </a:p>
          <a:p>
            <a:endParaRPr lang="en-IE" sz="2000" dirty="0"/>
          </a:p>
          <a:p>
            <a:r>
              <a:rPr lang="en-IE" sz="2000" dirty="0"/>
              <a:t>Can anyone in the class recall how this algorithm works?</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09F576A-00BF-427E-AE9D-EA257962F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799" y="807593"/>
            <a:ext cx="4165456" cy="5239568"/>
          </a:xfrm>
          <a:prstGeom prst="rect">
            <a:avLst/>
          </a:prstGeom>
          <a:effectLst/>
        </p:spPr>
      </p:pic>
    </p:spTree>
    <p:extLst>
      <p:ext uri="{BB962C8B-B14F-4D97-AF65-F5344CB8AC3E}">
        <p14:creationId xmlns:p14="http://schemas.microsoft.com/office/powerpoint/2010/main" val="2604411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F1C-7B92-4707-8CBC-BB9EBC746830}"/>
              </a:ext>
            </a:extLst>
          </p:cNvPr>
          <p:cNvSpPr>
            <a:spLocks noGrp="1"/>
          </p:cNvSpPr>
          <p:nvPr>
            <p:ph type="title"/>
          </p:nvPr>
        </p:nvSpPr>
        <p:spPr>
          <a:xfrm>
            <a:off x="648929" y="629266"/>
            <a:ext cx="3505495" cy="1622321"/>
          </a:xfrm>
        </p:spPr>
        <p:txBody>
          <a:bodyPr>
            <a:normAutofit/>
          </a:bodyPr>
          <a:lstStyle/>
          <a:p>
            <a:r>
              <a:rPr lang="en-IE" dirty="0"/>
              <a:t>Parallelising Selection Sort</a:t>
            </a:r>
          </a:p>
        </p:txBody>
      </p:sp>
      <p:sp>
        <p:nvSpPr>
          <p:cNvPr id="3" name="Content Placeholder 2">
            <a:extLst>
              <a:ext uri="{FF2B5EF4-FFF2-40B4-BE49-F238E27FC236}">
                <a16:creationId xmlns:a16="http://schemas.microsoft.com/office/drawing/2014/main" id="{85C1E53D-822D-45D3-B566-937B766106DA}"/>
              </a:ext>
            </a:extLst>
          </p:cNvPr>
          <p:cNvSpPr>
            <a:spLocks noGrp="1"/>
          </p:cNvSpPr>
          <p:nvPr>
            <p:ph idx="1"/>
          </p:nvPr>
        </p:nvSpPr>
        <p:spPr>
          <a:xfrm>
            <a:off x="648931" y="2438400"/>
            <a:ext cx="3505494" cy="3785419"/>
          </a:xfrm>
        </p:spPr>
        <p:txBody>
          <a:bodyPr>
            <a:normAutofit/>
          </a:bodyPr>
          <a:lstStyle/>
          <a:p>
            <a:r>
              <a:rPr lang="en-IE" sz="2000" dirty="0"/>
              <a:t>Recap on selection sort:</a:t>
            </a:r>
          </a:p>
          <a:p>
            <a:endParaRPr lang="en-IE" sz="2000" dirty="0"/>
          </a:p>
          <a:p>
            <a:r>
              <a:rPr lang="en-IE" sz="2000" dirty="0"/>
              <a:t>Can anyone in the class recall how this algorithm works?</a:t>
            </a: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4FA18290-730A-4DD0-9C87-2D1091D7C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110622"/>
            <a:ext cx="6019331" cy="4633509"/>
          </a:xfrm>
          <a:prstGeom prst="rect">
            <a:avLst/>
          </a:prstGeom>
          <a:effectLst/>
        </p:spPr>
      </p:pic>
    </p:spTree>
    <p:extLst>
      <p:ext uri="{BB962C8B-B14F-4D97-AF65-F5344CB8AC3E}">
        <p14:creationId xmlns:p14="http://schemas.microsoft.com/office/powerpoint/2010/main" val="222481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F1C-7B92-4707-8CBC-BB9EBC746830}"/>
              </a:ext>
            </a:extLst>
          </p:cNvPr>
          <p:cNvSpPr>
            <a:spLocks noGrp="1"/>
          </p:cNvSpPr>
          <p:nvPr>
            <p:ph type="title"/>
          </p:nvPr>
        </p:nvSpPr>
        <p:spPr>
          <a:xfrm>
            <a:off x="648929" y="629266"/>
            <a:ext cx="3505495" cy="1622321"/>
          </a:xfrm>
        </p:spPr>
        <p:txBody>
          <a:bodyPr>
            <a:normAutofit/>
          </a:bodyPr>
          <a:lstStyle/>
          <a:p>
            <a:r>
              <a:rPr lang="en-IE" dirty="0"/>
              <a:t>Parallelising Selection 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1E53D-822D-45D3-B566-937B766106DA}"/>
                  </a:ext>
                </a:extLst>
              </p:cNvPr>
              <p:cNvSpPr>
                <a:spLocks noGrp="1"/>
              </p:cNvSpPr>
              <p:nvPr>
                <p:ph idx="1"/>
              </p:nvPr>
            </p:nvSpPr>
            <p:spPr>
              <a:xfrm>
                <a:off x="648931" y="2438400"/>
                <a:ext cx="3505494" cy="3785419"/>
              </a:xfrm>
            </p:spPr>
            <p:txBody>
              <a:bodyPr>
                <a:normAutofit lnSpcReduction="10000"/>
              </a:bodyPr>
              <a:lstStyle/>
              <a:p>
                <a:r>
                  <a:rPr lang="en-IE" sz="2000" dirty="0"/>
                  <a:t>O</a:t>
                </a:r>
                <a14:m>
                  <m:oMath xmlns:m="http://schemas.openxmlformats.org/officeDocument/2006/math">
                    <m:r>
                      <a:rPr lang="en-IE" sz="2000" b="0" i="0" smtClean="0">
                        <a:latin typeface="Cambria Math" panose="02040503050406030204" pitchFamily="18" charset="0"/>
                      </a:rPr>
                      <m:t>(</m:t>
                    </m:r>
                    <m:sSup>
                      <m:sSupPr>
                        <m:ctrlPr>
                          <a:rPr lang="en-IE" sz="2000" i="1" smtClean="0">
                            <a:latin typeface="Cambria Math" panose="02040503050406030204" pitchFamily="18" charset="0"/>
                          </a:rPr>
                        </m:ctrlPr>
                      </m:sSupPr>
                      <m:e>
                        <m:r>
                          <a:rPr lang="en-IE" sz="2000" b="0" i="1" smtClean="0">
                            <a:latin typeface="Cambria Math" panose="02040503050406030204" pitchFamily="18" charset="0"/>
                          </a:rPr>
                          <m:t>𝑁</m:t>
                        </m:r>
                      </m:e>
                      <m:sup>
                        <m:r>
                          <a:rPr lang="en-IE" sz="2000" b="0" i="1" smtClean="0">
                            <a:latin typeface="Cambria Math" panose="02040503050406030204" pitchFamily="18" charset="0"/>
                          </a:rPr>
                          <m:t>2</m:t>
                        </m:r>
                      </m:sup>
                    </m:sSup>
                    <m:r>
                      <a:rPr lang="en-IE" sz="2000" b="0" i="1" smtClean="0">
                        <a:latin typeface="Cambria Math" panose="02040503050406030204" pitchFamily="18" charset="0"/>
                      </a:rPr>
                      <m:t>)</m:t>
                    </m:r>
                  </m:oMath>
                </a14:m>
                <a:r>
                  <a:rPr lang="en-IE" sz="2000" dirty="0"/>
                  <a:t> since it involves a loop within another loop over the size of </a:t>
                </a:r>
                <a:r>
                  <a:rPr lang="en-IE" sz="2000" dirty="0" err="1"/>
                  <a:t>data.length</a:t>
                </a:r>
                <a:r>
                  <a:rPr lang="en-IE" sz="2000" dirty="0"/>
                  <a:t>.</a:t>
                </a:r>
              </a:p>
              <a:p>
                <a:endParaRPr lang="en-IE" sz="2000" dirty="0"/>
              </a:p>
              <a:p>
                <a:r>
                  <a:rPr lang="en-IE" sz="2000" dirty="0"/>
                  <a:t>Selection sort is not impacted by the state of the data. </a:t>
                </a:r>
              </a:p>
              <a:p>
                <a:r>
                  <a:rPr lang="en-IE" sz="2000" dirty="0"/>
                  <a:t>The worst and best case is always O</a:t>
                </a:r>
                <a14:m>
                  <m:oMath xmlns:m="http://schemas.openxmlformats.org/officeDocument/2006/math">
                    <m:r>
                      <a:rPr lang="en-IE" sz="2000" b="0" i="0" smtClean="0">
                        <a:latin typeface="Cambria Math" panose="02040503050406030204" pitchFamily="18" charset="0"/>
                      </a:rPr>
                      <m:t>(</m:t>
                    </m:r>
                    <m:sSup>
                      <m:sSupPr>
                        <m:ctrlPr>
                          <a:rPr lang="en-IE" sz="2000" i="1" smtClean="0">
                            <a:latin typeface="Cambria Math" panose="02040503050406030204" pitchFamily="18" charset="0"/>
                          </a:rPr>
                        </m:ctrlPr>
                      </m:sSupPr>
                      <m:e>
                        <m:r>
                          <a:rPr lang="en-IE" sz="2000" b="0" i="1" smtClean="0">
                            <a:latin typeface="Cambria Math" panose="02040503050406030204" pitchFamily="18" charset="0"/>
                          </a:rPr>
                          <m:t>𝑁</m:t>
                        </m:r>
                      </m:e>
                      <m:sup>
                        <m:r>
                          <a:rPr lang="en-IE" sz="2000" b="0" i="1" smtClean="0">
                            <a:latin typeface="Cambria Math" panose="02040503050406030204" pitchFamily="18" charset="0"/>
                          </a:rPr>
                          <m:t>2</m:t>
                        </m:r>
                      </m:sup>
                    </m:sSup>
                    <m:r>
                      <a:rPr lang="en-IE" sz="2000" b="0" i="1" smtClean="0">
                        <a:latin typeface="Cambria Math" panose="02040503050406030204" pitchFamily="18" charset="0"/>
                      </a:rPr>
                      <m:t>)</m:t>
                    </m:r>
                  </m:oMath>
                </a14:m>
                <a:r>
                  <a:rPr lang="en-IE" sz="2000" dirty="0"/>
                  <a:t> </a:t>
                </a:r>
              </a:p>
              <a:p>
                <a:r>
                  <a:rPr lang="en-IE" sz="2000" dirty="0"/>
                  <a:t>Writing a parallel solution in this instance should significantly effect the running time. </a:t>
                </a:r>
              </a:p>
            </p:txBody>
          </p:sp>
        </mc:Choice>
        <mc:Fallback xmlns="">
          <p:sp>
            <p:nvSpPr>
              <p:cNvPr id="3" name="Content Placeholder 2">
                <a:extLst>
                  <a:ext uri="{FF2B5EF4-FFF2-40B4-BE49-F238E27FC236}">
                    <a16:creationId xmlns:a16="http://schemas.microsoft.com/office/drawing/2014/main" id="{85C1E53D-822D-45D3-B566-937B766106DA}"/>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2"/>
                <a:stretch>
                  <a:fillRect l="-1563" t="-2254" r="-2778"/>
                </a:stretch>
              </a:blipFill>
            </p:spPr>
            <p:txBody>
              <a:bodyPr/>
              <a:lstStyle/>
              <a:p>
                <a:r>
                  <a:rPr lang="en-IE">
                    <a:noFill/>
                  </a:rPr>
                  <a:t> </a:t>
                </a:r>
              </a:p>
            </p:txBody>
          </p:sp>
        </mc:Fallback>
      </mc:AlternateContent>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4FA18290-730A-4DD0-9C87-2D1091D7C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862" y="1110622"/>
            <a:ext cx="6019331" cy="4633509"/>
          </a:xfrm>
          <a:prstGeom prst="rect">
            <a:avLst/>
          </a:prstGeom>
          <a:effectLst/>
        </p:spPr>
      </p:pic>
    </p:spTree>
    <p:extLst>
      <p:ext uri="{BB962C8B-B14F-4D97-AF65-F5344CB8AC3E}">
        <p14:creationId xmlns:p14="http://schemas.microsoft.com/office/powerpoint/2010/main" val="2530243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F1C-7B92-4707-8CBC-BB9EBC746830}"/>
              </a:ext>
            </a:extLst>
          </p:cNvPr>
          <p:cNvSpPr>
            <a:spLocks noGrp="1"/>
          </p:cNvSpPr>
          <p:nvPr>
            <p:ph type="title"/>
          </p:nvPr>
        </p:nvSpPr>
        <p:spPr>
          <a:xfrm>
            <a:off x="648929" y="629266"/>
            <a:ext cx="3505495" cy="1622321"/>
          </a:xfrm>
        </p:spPr>
        <p:txBody>
          <a:bodyPr>
            <a:normAutofit/>
          </a:bodyPr>
          <a:lstStyle/>
          <a:p>
            <a:r>
              <a:rPr lang="en-IE" dirty="0"/>
              <a:t>Parallelising Selection Sort</a:t>
            </a:r>
          </a:p>
        </p:txBody>
      </p:sp>
      <p:sp>
        <p:nvSpPr>
          <p:cNvPr id="3" name="Content Placeholder 2">
            <a:extLst>
              <a:ext uri="{FF2B5EF4-FFF2-40B4-BE49-F238E27FC236}">
                <a16:creationId xmlns:a16="http://schemas.microsoft.com/office/drawing/2014/main" id="{85C1E53D-822D-45D3-B566-937B766106DA}"/>
              </a:ext>
            </a:extLst>
          </p:cNvPr>
          <p:cNvSpPr>
            <a:spLocks noGrp="1"/>
          </p:cNvSpPr>
          <p:nvPr>
            <p:ph idx="1"/>
          </p:nvPr>
        </p:nvSpPr>
        <p:spPr>
          <a:xfrm>
            <a:off x="648931" y="2438400"/>
            <a:ext cx="3505494" cy="3785419"/>
          </a:xfrm>
        </p:spPr>
        <p:txBody>
          <a:bodyPr>
            <a:normAutofit/>
          </a:bodyPr>
          <a:lstStyle/>
          <a:p>
            <a:r>
              <a:rPr lang="en-IE" sz="2000" dirty="0"/>
              <a:t>Writing a parallel solution for selection sort</a:t>
            </a:r>
          </a:p>
        </p:txBody>
      </p:sp>
      <p:sp>
        <p:nvSpPr>
          <p:cNvPr id="24" name="Rectangle 2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285AB286-0227-42FE-9FC9-CFAB707FD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479333"/>
            <a:ext cx="6019331" cy="1896088"/>
          </a:xfrm>
          <a:prstGeom prst="rect">
            <a:avLst/>
          </a:prstGeom>
          <a:effectLst/>
        </p:spPr>
      </p:pic>
    </p:spTree>
    <p:extLst>
      <p:ext uri="{BB962C8B-B14F-4D97-AF65-F5344CB8AC3E}">
        <p14:creationId xmlns:p14="http://schemas.microsoft.com/office/powerpoint/2010/main" val="3059381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F1C-7B92-4707-8CBC-BB9EBC746830}"/>
              </a:ext>
            </a:extLst>
          </p:cNvPr>
          <p:cNvSpPr>
            <a:spLocks noGrp="1"/>
          </p:cNvSpPr>
          <p:nvPr>
            <p:ph type="title"/>
          </p:nvPr>
        </p:nvSpPr>
        <p:spPr>
          <a:xfrm>
            <a:off x="648929" y="629266"/>
            <a:ext cx="3505495" cy="1622321"/>
          </a:xfrm>
        </p:spPr>
        <p:txBody>
          <a:bodyPr>
            <a:normAutofit/>
          </a:bodyPr>
          <a:lstStyle/>
          <a:p>
            <a:r>
              <a:rPr lang="en-IE"/>
              <a:t>Parallelising Selection Sort</a:t>
            </a:r>
            <a:endParaRPr lang="en-IE" dirty="0"/>
          </a:p>
        </p:txBody>
      </p:sp>
      <p:sp>
        <p:nvSpPr>
          <p:cNvPr id="3" name="Content Placeholder 2">
            <a:extLst>
              <a:ext uri="{FF2B5EF4-FFF2-40B4-BE49-F238E27FC236}">
                <a16:creationId xmlns:a16="http://schemas.microsoft.com/office/drawing/2014/main" id="{85C1E53D-822D-45D3-B566-937B766106DA}"/>
              </a:ext>
            </a:extLst>
          </p:cNvPr>
          <p:cNvSpPr>
            <a:spLocks noGrp="1"/>
          </p:cNvSpPr>
          <p:nvPr>
            <p:ph idx="1"/>
          </p:nvPr>
        </p:nvSpPr>
        <p:spPr>
          <a:xfrm>
            <a:off x="648931" y="2438400"/>
            <a:ext cx="3505494" cy="3785419"/>
          </a:xfrm>
        </p:spPr>
        <p:txBody>
          <a:bodyPr>
            <a:normAutofit/>
          </a:bodyPr>
          <a:lstStyle/>
          <a:p>
            <a:r>
              <a:rPr lang="en-IE" sz="2000"/>
              <a:t>Writing a parallel solution for selection sort</a:t>
            </a:r>
            <a:endParaRPr lang="en-IE" sz="2000" dirty="0"/>
          </a:p>
        </p:txBody>
      </p:sp>
      <p:sp>
        <p:nvSpPr>
          <p:cNvPr id="31" name="Rectangle 3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69950719-31BC-4A79-AA86-2320ECB22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696820"/>
            <a:ext cx="6019331" cy="3461114"/>
          </a:xfrm>
          <a:prstGeom prst="rect">
            <a:avLst/>
          </a:prstGeom>
          <a:effectLst/>
        </p:spPr>
      </p:pic>
    </p:spTree>
    <p:extLst>
      <p:ext uri="{BB962C8B-B14F-4D97-AF65-F5344CB8AC3E}">
        <p14:creationId xmlns:p14="http://schemas.microsoft.com/office/powerpoint/2010/main" val="335636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F1C-7B92-4707-8CBC-BB9EBC746830}"/>
              </a:ext>
            </a:extLst>
          </p:cNvPr>
          <p:cNvSpPr>
            <a:spLocks noGrp="1"/>
          </p:cNvSpPr>
          <p:nvPr>
            <p:ph type="title"/>
          </p:nvPr>
        </p:nvSpPr>
        <p:spPr>
          <a:xfrm>
            <a:off x="648929" y="629266"/>
            <a:ext cx="3505495" cy="1622321"/>
          </a:xfrm>
        </p:spPr>
        <p:txBody>
          <a:bodyPr>
            <a:normAutofit/>
          </a:bodyPr>
          <a:lstStyle/>
          <a:p>
            <a:r>
              <a:rPr lang="en-IE"/>
              <a:t>Parallelising Selection Sort</a:t>
            </a:r>
            <a:endParaRPr lang="en-IE" dirty="0"/>
          </a:p>
        </p:txBody>
      </p:sp>
      <p:sp>
        <p:nvSpPr>
          <p:cNvPr id="3" name="Content Placeholder 2">
            <a:extLst>
              <a:ext uri="{FF2B5EF4-FFF2-40B4-BE49-F238E27FC236}">
                <a16:creationId xmlns:a16="http://schemas.microsoft.com/office/drawing/2014/main" id="{85C1E53D-822D-45D3-B566-937B766106DA}"/>
              </a:ext>
            </a:extLst>
          </p:cNvPr>
          <p:cNvSpPr>
            <a:spLocks noGrp="1"/>
          </p:cNvSpPr>
          <p:nvPr>
            <p:ph idx="1"/>
          </p:nvPr>
        </p:nvSpPr>
        <p:spPr>
          <a:xfrm>
            <a:off x="648931" y="2438400"/>
            <a:ext cx="3505494" cy="3785419"/>
          </a:xfrm>
        </p:spPr>
        <p:txBody>
          <a:bodyPr>
            <a:normAutofit/>
          </a:bodyPr>
          <a:lstStyle/>
          <a:p>
            <a:r>
              <a:rPr lang="en-IE" sz="2000"/>
              <a:t>Writing a parallel solution for selection sort</a:t>
            </a:r>
            <a:endParaRPr lang="en-IE" sz="2000" dirty="0"/>
          </a:p>
        </p:txBody>
      </p:sp>
      <p:sp>
        <p:nvSpPr>
          <p:cNvPr id="38" name="Rectangle 3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AC67AA06-7BB0-439C-A64A-CF331CD87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899258"/>
            <a:ext cx="6019331" cy="5056237"/>
          </a:xfrm>
          <a:prstGeom prst="rect">
            <a:avLst/>
          </a:prstGeom>
          <a:effectLst/>
        </p:spPr>
      </p:pic>
    </p:spTree>
    <p:extLst>
      <p:ext uri="{BB962C8B-B14F-4D97-AF65-F5344CB8AC3E}">
        <p14:creationId xmlns:p14="http://schemas.microsoft.com/office/powerpoint/2010/main" val="1613890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F1C-7B92-4707-8CBC-BB9EBC746830}"/>
              </a:ext>
            </a:extLst>
          </p:cNvPr>
          <p:cNvSpPr>
            <a:spLocks noGrp="1"/>
          </p:cNvSpPr>
          <p:nvPr>
            <p:ph type="title"/>
          </p:nvPr>
        </p:nvSpPr>
        <p:spPr>
          <a:xfrm>
            <a:off x="648929" y="629266"/>
            <a:ext cx="3505495" cy="1622321"/>
          </a:xfrm>
        </p:spPr>
        <p:txBody>
          <a:bodyPr>
            <a:normAutofit/>
          </a:bodyPr>
          <a:lstStyle/>
          <a:p>
            <a:r>
              <a:rPr lang="en-IE"/>
              <a:t>Parallelising Selection Sort</a:t>
            </a:r>
            <a:endParaRPr lang="en-IE" dirty="0"/>
          </a:p>
        </p:txBody>
      </p:sp>
      <p:sp>
        <p:nvSpPr>
          <p:cNvPr id="3" name="Content Placeholder 2">
            <a:extLst>
              <a:ext uri="{FF2B5EF4-FFF2-40B4-BE49-F238E27FC236}">
                <a16:creationId xmlns:a16="http://schemas.microsoft.com/office/drawing/2014/main" id="{85C1E53D-822D-45D3-B566-937B766106DA}"/>
              </a:ext>
            </a:extLst>
          </p:cNvPr>
          <p:cNvSpPr>
            <a:spLocks noGrp="1"/>
          </p:cNvSpPr>
          <p:nvPr>
            <p:ph idx="1"/>
          </p:nvPr>
        </p:nvSpPr>
        <p:spPr>
          <a:xfrm>
            <a:off x="648931" y="2438400"/>
            <a:ext cx="3505494" cy="3785419"/>
          </a:xfrm>
        </p:spPr>
        <p:txBody>
          <a:bodyPr>
            <a:normAutofit/>
          </a:bodyPr>
          <a:lstStyle/>
          <a:p>
            <a:r>
              <a:rPr lang="en-IE" sz="2000" dirty="0"/>
              <a:t>Writing a parallel solution for selection sort</a:t>
            </a:r>
          </a:p>
          <a:p>
            <a:endParaRPr lang="en-IE" sz="2000" dirty="0"/>
          </a:p>
          <a:p>
            <a:r>
              <a:rPr lang="en-IE" sz="2000" dirty="0"/>
              <a:t>Merging step</a:t>
            </a:r>
          </a:p>
        </p:txBody>
      </p:sp>
      <p:sp>
        <p:nvSpPr>
          <p:cNvPr id="45" name="Rectangle 4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4CFA2815-8A7C-4E55-8B27-9D8E72F76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253730"/>
            <a:ext cx="6019331" cy="4347293"/>
          </a:xfrm>
          <a:prstGeom prst="rect">
            <a:avLst/>
          </a:prstGeom>
          <a:effectLst/>
        </p:spPr>
      </p:pic>
    </p:spTree>
    <p:extLst>
      <p:ext uri="{BB962C8B-B14F-4D97-AF65-F5344CB8AC3E}">
        <p14:creationId xmlns:p14="http://schemas.microsoft.com/office/powerpoint/2010/main" val="11903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F1C-7B92-4707-8CBC-BB9EBC746830}"/>
              </a:ext>
            </a:extLst>
          </p:cNvPr>
          <p:cNvSpPr>
            <a:spLocks noGrp="1"/>
          </p:cNvSpPr>
          <p:nvPr>
            <p:ph type="title"/>
          </p:nvPr>
        </p:nvSpPr>
        <p:spPr>
          <a:xfrm>
            <a:off x="648929" y="629266"/>
            <a:ext cx="3505495" cy="1622321"/>
          </a:xfrm>
        </p:spPr>
        <p:txBody>
          <a:bodyPr>
            <a:normAutofit/>
          </a:bodyPr>
          <a:lstStyle/>
          <a:p>
            <a:r>
              <a:rPr lang="en-IE" dirty="0"/>
              <a:t>Parallelising Selection Sort</a:t>
            </a:r>
          </a:p>
        </p:txBody>
      </p:sp>
      <p:sp>
        <p:nvSpPr>
          <p:cNvPr id="3" name="Content Placeholder 2">
            <a:extLst>
              <a:ext uri="{FF2B5EF4-FFF2-40B4-BE49-F238E27FC236}">
                <a16:creationId xmlns:a16="http://schemas.microsoft.com/office/drawing/2014/main" id="{85C1E53D-822D-45D3-B566-937B766106DA}"/>
              </a:ext>
            </a:extLst>
          </p:cNvPr>
          <p:cNvSpPr>
            <a:spLocks noGrp="1"/>
          </p:cNvSpPr>
          <p:nvPr>
            <p:ph idx="1"/>
          </p:nvPr>
        </p:nvSpPr>
        <p:spPr>
          <a:xfrm>
            <a:off x="648931" y="2438400"/>
            <a:ext cx="3505494" cy="3785419"/>
          </a:xfrm>
        </p:spPr>
        <p:txBody>
          <a:bodyPr>
            <a:normAutofit/>
          </a:bodyPr>
          <a:lstStyle/>
          <a:p>
            <a:r>
              <a:rPr lang="en-IE" sz="2000" dirty="0"/>
              <a:t>Writing a parallel solution for selection sort</a:t>
            </a:r>
          </a:p>
          <a:p>
            <a:endParaRPr lang="en-IE" sz="2000" dirty="0"/>
          </a:p>
          <a:p>
            <a:r>
              <a:rPr lang="en-IE" sz="2000" dirty="0"/>
              <a:t>Merging step</a:t>
            </a:r>
          </a:p>
        </p:txBody>
      </p:sp>
      <p:sp>
        <p:nvSpPr>
          <p:cNvPr id="52" name="Rectangle 5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3E00913F-7CD4-460E-91E3-AAC73A90C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899972"/>
            <a:ext cx="6019331" cy="3054809"/>
          </a:xfrm>
          <a:prstGeom prst="rect">
            <a:avLst/>
          </a:prstGeom>
          <a:effectLst/>
        </p:spPr>
      </p:pic>
    </p:spTree>
    <p:extLst>
      <p:ext uri="{BB962C8B-B14F-4D97-AF65-F5344CB8AC3E}">
        <p14:creationId xmlns:p14="http://schemas.microsoft.com/office/powerpoint/2010/main" val="245758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3710-5922-4332-8B19-13CE4A1F913C}"/>
              </a:ext>
            </a:extLst>
          </p:cNvPr>
          <p:cNvSpPr>
            <a:spLocks noGrp="1"/>
          </p:cNvSpPr>
          <p:nvPr>
            <p:ph type="title"/>
          </p:nvPr>
        </p:nvSpPr>
        <p:spPr/>
        <p:txBody>
          <a:bodyPr/>
          <a:lstStyle/>
          <a:p>
            <a:r>
              <a:rPr lang="en-IE" dirty="0"/>
              <a:t>Stopping Threads</a:t>
            </a:r>
          </a:p>
        </p:txBody>
      </p:sp>
      <p:sp>
        <p:nvSpPr>
          <p:cNvPr id="3" name="Content Placeholder 2">
            <a:extLst>
              <a:ext uri="{FF2B5EF4-FFF2-40B4-BE49-F238E27FC236}">
                <a16:creationId xmlns:a16="http://schemas.microsoft.com/office/drawing/2014/main" id="{932C9BDF-479D-489A-8C79-FABC13B42955}"/>
              </a:ext>
            </a:extLst>
          </p:cNvPr>
          <p:cNvSpPr>
            <a:spLocks noGrp="1"/>
          </p:cNvSpPr>
          <p:nvPr>
            <p:ph idx="1"/>
          </p:nvPr>
        </p:nvSpPr>
        <p:spPr/>
        <p:txBody>
          <a:bodyPr/>
          <a:lstStyle/>
          <a:p>
            <a:r>
              <a:rPr lang="en-IE" dirty="0"/>
              <a:t>Threads normally terminate when the run method completes, or if at any point in the code of a run method a </a:t>
            </a:r>
            <a:r>
              <a:rPr lang="en-IE" b="1" dirty="0"/>
              <a:t>return</a:t>
            </a:r>
            <a:r>
              <a:rPr lang="en-IE" dirty="0"/>
              <a:t> is executed. </a:t>
            </a:r>
          </a:p>
          <a:p>
            <a:endParaRPr lang="en-IE" dirty="0"/>
          </a:p>
          <a:p>
            <a:r>
              <a:rPr lang="en-IE" dirty="0"/>
              <a:t>Sometimes we want to get control of the program to terminate a thread that is currently running. </a:t>
            </a:r>
          </a:p>
          <a:p>
            <a:endParaRPr lang="en-IE" dirty="0"/>
          </a:p>
          <a:p>
            <a:r>
              <a:rPr lang="en-IE" dirty="0"/>
              <a:t>Earlier versions of Java use a method </a:t>
            </a:r>
            <a:r>
              <a:rPr lang="en-IE" b="1" dirty="0"/>
              <a:t>stop() </a:t>
            </a:r>
            <a:r>
              <a:rPr lang="en-IE" dirty="0"/>
              <a:t>to do this, but it has been deprecated because it caused deadlock problems (more on deadlock next week).</a:t>
            </a:r>
            <a:endParaRPr lang="en-IE" b="1" dirty="0"/>
          </a:p>
        </p:txBody>
      </p:sp>
    </p:spTree>
    <p:extLst>
      <p:ext uri="{BB962C8B-B14F-4D97-AF65-F5344CB8AC3E}">
        <p14:creationId xmlns:p14="http://schemas.microsoft.com/office/powerpoint/2010/main" val="228107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1A0A-634A-4695-9EEC-0A75F5EDDAEF}"/>
              </a:ext>
            </a:extLst>
          </p:cNvPr>
          <p:cNvSpPr>
            <a:spLocks noGrp="1"/>
          </p:cNvSpPr>
          <p:nvPr>
            <p:ph type="title"/>
          </p:nvPr>
        </p:nvSpPr>
        <p:spPr/>
        <p:txBody>
          <a:bodyPr/>
          <a:lstStyle/>
          <a:p>
            <a:r>
              <a:rPr lang="en-IE" dirty="0"/>
              <a:t>Parallelising Selection Sort</a:t>
            </a:r>
          </a:p>
        </p:txBody>
      </p:sp>
      <p:sp>
        <p:nvSpPr>
          <p:cNvPr id="3" name="Content Placeholder 2">
            <a:extLst>
              <a:ext uri="{FF2B5EF4-FFF2-40B4-BE49-F238E27FC236}">
                <a16:creationId xmlns:a16="http://schemas.microsoft.com/office/drawing/2014/main" id="{531A7C5E-E58C-40EF-A6C7-352FFA11E0B3}"/>
              </a:ext>
            </a:extLst>
          </p:cNvPr>
          <p:cNvSpPr>
            <a:spLocks noGrp="1"/>
          </p:cNvSpPr>
          <p:nvPr>
            <p:ph idx="1"/>
          </p:nvPr>
        </p:nvSpPr>
        <p:spPr/>
        <p:txBody>
          <a:bodyPr/>
          <a:lstStyle/>
          <a:p>
            <a:r>
              <a:rPr lang="en-IE" dirty="0"/>
              <a:t>This solution performed 4 times faster than single threaded solutions sorting 1 million numbers, </a:t>
            </a:r>
            <a:r>
              <a:rPr lang="en-US" dirty="0"/>
              <a:t>when tested on an Apple MacBook Pro with a Quadcore processor (2.4 GHz Intel Core i7) with 16 GB RAM. </a:t>
            </a:r>
          </a:p>
          <a:p>
            <a:endParaRPr lang="en-US" dirty="0"/>
          </a:p>
          <a:p>
            <a:r>
              <a:rPr lang="en-US" dirty="0"/>
              <a:t>It took </a:t>
            </a:r>
            <a:r>
              <a:rPr lang="en-US" b="1" dirty="0"/>
              <a:t>413</a:t>
            </a:r>
            <a:r>
              <a:rPr lang="en-US" dirty="0"/>
              <a:t> seconds for a single threaded solution to sort the data and only </a:t>
            </a:r>
            <a:r>
              <a:rPr lang="en-US" b="1" dirty="0"/>
              <a:t>101</a:t>
            </a:r>
            <a:r>
              <a:rPr lang="en-US" dirty="0"/>
              <a:t> seconds for the two threaded concurrent version.</a:t>
            </a:r>
            <a:endParaRPr lang="en-IE" dirty="0"/>
          </a:p>
        </p:txBody>
      </p:sp>
    </p:spTree>
    <p:extLst>
      <p:ext uri="{BB962C8B-B14F-4D97-AF65-F5344CB8AC3E}">
        <p14:creationId xmlns:p14="http://schemas.microsoft.com/office/powerpoint/2010/main" val="577974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8125-243F-42F1-B2DC-CB344A35CAA2}"/>
              </a:ext>
            </a:extLst>
          </p:cNvPr>
          <p:cNvSpPr>
            <a:spLocks noGrp="1"/>
          </p:cNvSpPr>
          <p:nvPr>
            <p:ph type="title"/>
          </p:nvPr>
        </p:nvSpPr>
        <p:spPr/>
        <p:txBody>
          <a:bodyPr/>
          <a:lstStyle/>
          <a:p>
            <a:r>
              <a:rPr lang="en-IE" dirty="0"/>
              <a:t>Summary</a:t>
            </a:r>
          </a:p>
        </p:txBody>
      </p:sp>
      <p:sp>
        <p:nvSpPr>
          <p:cNvPr id="3" name="Content Placeholder 2">
            <a:extLst>
              <a:ext uri="{FF2B5EF4-FFF2-40B4-BE49-F238E27FC236}">
                <a16:creationId xmlns:a16="http://schemas.microsoft.com/office/drawing/2014/main" id="{D828A4AF-B403-463E-A60D-B71A38D7E1A9}"/>
              </a:ext>
            </a:extLst>
          </p:cNvPr>
          <p:cNvSpPr>
            <a:spLocks noGrp="1"/>
          </p:cNvSpPr>
          <p:nvPr>
            <p:ph idx="1"/>
          </p:nvPr>
        </p:nvSpPr>
        <p:spPr/>
        <p:txBody>
          <a:bodyPr>
            <a:normAutofit fontScale="92500" lnSpcReduction="10000"/>
          </a:bodyPr>
          <a:lstStyle/>
          <a:p>
            <a:pPr algn="just"/>
            <a:r>
              <a:rPr lang="en-US" sz="3000" dirty="0"/>
              <a:t>Stopping threads.</a:t>
            </a:r>
          </a:p>
          <a:p>
            <a:pPr algn="just"/>
            <a:endParaRPr lang="en-US" sz="3000" dirty="0"/>
          </a:p>
          <a:p>
            <a:pPr algn="just"/>
            <a:r>
              <a:rPr lang="en-US" sz="3000" dirty="0"/>
              <a:t>Threads sharing the processor.</a:t>
            </a:r>
          </a:p>
          <a:p>
            <a:pPr algn="just"/>
            <a:endParaRPr lang="en-US" sz="3000" dirty="0"/>
          </a:p>
          <a:p>
            <a:pPr algn="just"/>
            <a:r>
              <a:rPr lang="en-US" sz="3000" dirty="0"/>
              <a:t>Returning results from threads.</a:t>
            </a:r>
          </a:p>
          <a:p>
            <a:pPr algn="just"/>
            <a:endParaRPr lang="en-US" sz="3000" dirty="0"/>
          </a:p>
          <a:p>
            <a:pPr algn="just"/>
            <a:r>
              <a:rPr lang="en-US" sz="3000" dirty="0"/>
              <a:t>Passing object references to threads.</a:t>
            </a:r>
          </a:p>
          <a:p>
            <a:pPr algn="just"/>
            <a:endParaRPr lang="en-US" sz="3000"/>
          </a:p>
          <a:p>
            <a:pPr algn="just"/>
            <a:r>
              <a:rPr lang="en-US" sz="3000"/>
              <a:t>Using </a:t>
            </a:r>
            <a:r>
              <a:rPr lang="en-US" sz="3000" dirty="0"/>
              <a:t>multi-threading to solve sequential algorithms. </a:t>
            </a:r>
          </a:p>
          <a:p>
            <a:pPr lvl="1" algn="just"/>
            <a:endParaRPr lang="en-US" sz="2600" dirty="0"/>
          </a:p>
          <a:p>
            <a:endParaRPr lang="en-IE" dirty="0"/>
          </a:p>
        </p:txBody>
      </p:sp>
    </p:spTree>
    <p:extLst>
      <p:ext uri="{BB962C8B-B14F-4D97-AF65-F5344CB8AC3E}">
        <p14:creationId xmlns:p14="http://schemas.microsoft.com/office/powerpoint/2010/main" val="387925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7907-E521-492D-B117-52868D4D84CC}"/>
              </a:ext>
            </a:extLst>
          </p:cNvPr>
          <p:cNvSpPr>
            <a:spLocks noGrp="1"/>
          </p:cNvSpPr>
          <p:nvPr>
            <p:ph type="title"/>
          </p:nvPr>
        </p:nvSpPr>
        <p:spPr>
          <a:xfrm>
            <a:off x="648929" y="629266"/>
            <a:ext cx="3505495" cy="1622321"/>
          </a:xfrm>
        </p:spPr>
        <p:txBody>
          <a:bodyPr>
            <a:normAutofit/>
          </a:bodyPr>
          <a:lstStyle/>
          <a:p>
            <a:r>
              <a:rPr lang="en-IE" dirty="0"/>
              <a:t>Stopping threads</a:t>
            </a:r>
          </a:p>
        </p:txBody>
      </p:sp>
      <p:sp>
        <p:nvSpPr>
          <p:cNvPr id="3" name="Content Placeholder 2">
            <a:extLst>
              <a:ext uri="{FF2B5EF4-FFF2-40B4-BE49-F238E27FC236}">
                <a16:creationId xmlns:a16="http://schemas.microsoft.com/office/drawing/2014/main" id="{471CC97D-8822-49CE-B5AA-4E2BE45811B2}"/>
              </a:ext>
            </a:extLst>
          </p:cNvPr>
          <p:cNvSpPr>
            <a:spLocks noGrp="1"/>
          </p:cNvSpPr>
          <p:nvPr>
            <p:ph idx="1"/>
          </p:nvPr>
        </p:nvSpPr>
        <p:spPr>
          <a:xfrm>
            <a:off x="648931" y="2438400"/>
            <a:ext cx="3505494" cy="3785419"/>
          </a:xfrm>
        </p:spPr>
        <p:txBody>
          <a:bodyPr>
            <a:normAutofit/>
          </a:bodyPr>
          <a:lstStyle/>
          <a:p>
            <a:r>
              <a:rPr lang="en-IE" sz="2000"/>
              <a:t>We can use a local Boolean value to control termination. </a:t>
            </a:r>
          </a:p>
          <a:p>
            <a:pPr lvl="1"/>
            <a:r>
              <a:rPr lang="en-IE" sz="2000"/>
              <a:t>Initially this value is set to true and a public method is added to the thread subclass that when invoked set the value to false.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524E5BC8-7534-43A7-BDF2-E128A5721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381519"/>
            <a:ext cx="6019331" cy="2091716"/>
          </a:xfrm>
          <a:prstGeom prst="rect">
            <a:avLst/>
          </a:prstGeom>
          <a:effectLst/>
        </p:spPr>
      </p:pic>
    </p:spTree>
    <p:extLst>
      <p:ext uri="{BB962C8B-B14F-4D97-AF65-F5344CB8AC3E}">
        <p14:creationId xmlns:p14="http://schemas.microsoft.com/office/powerpoint/2010/main" val="123845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7907-E521-492D-B117-52868D4D84CC}"/>
              </a:ext>
            </a:extLst>
          </p:cNvPr>
          <p:cNvSpPr>
            <a:spLocks noGrp="1"/>
          </p:cNvSpPr>
          <p:nvPr>
            <p:ph type="title"/>
          </p:nvPr>
        </p:nvSpPr>
        <p:spPr>
          <a:xfrm>
            <a:off x="648929" y="629266"/>
            <a:ext cx="3505495" cy="1622321"/>
          </a:xfrm>
        </p:spPr>
        <p:txBody>
          <a:bodyPr>
            <a:normAutofit/>
          </a:bodyPr>
          <a:lstStyle/>
          <a:p>
            <a:r>
              <a:rPr lang="en-IE" dirty="0"/>
              <a:t>Stopping threads</a:t>
            </a:r>
          </a:p>
        </p:txBody>
      </p:sp>
      <p:sp>
        <p:nvSpPr>
          <p:cNvPr id="3" name="Content Placeholder 2">
            <a:extLst>
              <a:ext uri="{FF2B5EF4-FFF2-40B4-BE49-F238E27FC236}">
                <a16:creationId xmlns:a16="http://schemas.microsoft.com/office/drawing/2014/main" id="{471CC97D-8822-49CE-B5AA-4E2BE45811B2}"/>
              </a:ext>
            </a:extLst>
          </p:cNvPr>
          <p:cNvSpPr>
            <a:spLocks noGrp="1"/>
          </p:cNvSpPr>
          <p:nvPr>
            <p:ph idx="1"/>
          </p:nvPr>
        </p:nvSpPr>
        <p:spPr>
          <a:xfrm>
            <a:off x="648931" y="2438400"/>
            <a:ext cx="3505494" cy="3785419"/>
          </a:xfrm>
        </p:spPr>
        <p:txBody>
          <a:bodyPr>
            <a:normAutofit/>
          </a:bodyPr>
          <a:lstStyle/>
          <a:p>
            <a:r>
              <a:rPr lang="en-IE" sz="2000" dirty="0"/>
              <a:t>We can use a local Boolean value to control termination. </a:t>
            </a:r>
          </a:p>
          <a:p>
            <a:pPr lvl="1"/>
            <a:r>
              <a:rPr lang="en-IE" sz="2000" dirty="0"/>
              <a:t>Initially this value is set to true, and a public method is added to the thread subclass that when invoked set the value to false. </a:t>
            </a: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A1D60211-E2DC-46F0-AFF1-E176D43A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883239"/>
            <a:ext cx="6019331" cy="3088276"/>
          </a:xfrm>
          <a:prstGeom prst="rect">
            <a:avLst/>
          </a:prstGeom>
          <a:effectLst/>
        </p:spPr>
      </p:pic>
    </p:spTree>
    <p:extLst>
      <p:ext uri="{BB962C8B-B14F-4D97-AF65-F5344CB8AC3E}">
        <p14:creationId xmlns:p14="http://schemas.microsoft.com/office/powerpoint/2010/main" val="9974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7907-E521-492D-B117-52868D4D84CC}"/>
              </a:ext>
            </a:extLst>
          </p:cNvPr>
          <p:cNvSpPr>
            <a:spLocks noGrp="1"/>
          </p:cNvSpPr>
          <p:nvPr>
            <p:ph type="title"/>
          </p:nvPr>
        </p:nvSpPr>
        <p:spPr>
          <a:xfrm>
            <a:off x="648929" y="629266"/>
            <a:ext cx="3505495" cy="1622321"/>
          </a:xfrm>
        </p:spPr>
        <p:txBody>
          <a:bodyPr>
            <a:normAutofit/>
          </a:bodyPr>
          <a:lstStyle/>
          <a:p>
            <a:r>
              <a:rPr lang="en-IE" dirty="0"/>
              <a:t>Stopping threads</a:t>
            </a:r>
          </a:p>
        </p:txBody>
      </p:sp>
      <p:sp>
        <p:nvSpPr>
          <p:cNvPr id="3" name="Content Placeholder 2">
            <a:extLst>
              <a:ext uri="{FF2B5EF4-FFF2-40B4-BE49-F238E27FC236}">
                <a16:creationId xmlns:a16="http://schemas.microsoft.com/office/drawing/2014/main" id="{471CC97D-8822-49CE-B5AA-4E2BE45811B2}"/>
              </a:ext>
            </a:extLst>
          </p:cNvPr>
          <p:cNvSpPr>
            <a:spLocks noGrp="1"/>
          </p:cNvSpPr>
          <p:nvPr>
            <p:ph idx="1"/>
          </p:nvPr>
        </p:nvSpPr>
        <p:spPr>
          <a:xfrm>
            <a:off x="648931" y="2438400"/>
            <a:ext cx="3505494" cy="3785419"/>
          </a:xfrm>
        </p:spPr>
        <p:txBody>
          <a:bodyPr>
            <a:normAutofit/>
          </a:bodyPr>
          <a:lstStyle/>
          <a:p>
            <a:r>
              <a:rPr lang="en-IE" sz="2000" dirty="0"/>
              <a:t>We can use a local Boolean value to control termination. </a:t>
            </a:r>
          </a:p>
          <a:p>
            <a:pPr lvl="1"/>
            <a:r>
              <a:rPr lang="en-IE" sz="2000" dirty="0"/>
              <a:t>Initially this value is set to true, and a public method is added to the thread subclass that when invoked set the value to false. </a:t>
            </a:r>
          </a:p>
        </p:txBody>
      </p:sp>
      <p:sp>
        <p:nvSpPr>
          <p:cNvPr id="24" name="Rectangle 2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67CE9717-7899-4F0D-AE58-0735A3E08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088076"/>
            <a:ext cx="6019331" cy="2678601"/>
          </a:xfrm>
          <a:prstGeom prst="rect">
            <a:avLst/>
          </a:prstGeom>
          <a:effectLst/>
        </p:spPr>
      </p:pic>
    </p:spTree>
    <p:extLst>
      <p:ext uri="{BB962C8B-B14F-4D97-AF65-F5344CB8AC3E}">
        <p14:creationId xmlns:p14="http://schemas.microsoft.com/office/powerpoint/2010/main" val="65362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93E9-7A0D-4286-BA21-B27E459B126B}"/>
              </a:ext>
            </a:extLst>
          </p:cNvPr>
          <p:cNvSpPr>
            <a:spLocks noGrp="1"/>
          </p:cNvSpPr>
          <p:nvPr>
            <p:ph type="title"/>
          </p:nvPr>
        </p:nvSpPr>
        <p:spPr>
          <a:xfrm>
            <a:off x="648929" y="629266"/>
            <a:ext cx="3505495" cy="1622321"/>
          </a:xfrm>
        </p:spPr>
        <p:txBody>
          <a:bodyPr>
            <a:normAutofit/>
          </a:bodyPr>
          <a:lstStyle/>
          <a:p>
            <a:r>
              <a:rPr lang="en-IE" sz="3700"/>
              <a:t>Voluntarily give up the processor</a:t>
            </a:r>
          </a:p>
        </p:txBody>
      </p:sp>
      <p:sp>
        <p:nvSpPr>
          <p:cNvPr id="3" name="Content Placeholder 2">
            <a:extLst>
              <a:ext uri="{FF2B5EF4-FFF2-40B4-BE49-F238E27FC236}">
                <a16:creationId xmlns:a16="http://schemas.microsoft.com/office/drawing/2014/main" id="{0CF593EE-48B1-4A0C-973E-BD61671A4276}"/>
              </a:ext>
            </a:extLst>
          </p:cNvPr>
          <p:cNvSpPr>
            <a:spLocks noGrp="1"/>
          </p:cNvSpPr>
          <p:nvPr>
            <p:ph idx="1"/>
          </p:nvPr>
        </p:nvSpPr>
        <p:spPr>
          <a:xfrm>
            <a:off x="648931" y="2438400"/>
            <a:ext cx="3505494" cy="3785419"/>
          </a:xfrm>
        </p:spPr>
        <p:txBody>
          <a:bodyPr>
            <a:normAutofit/>
          </a:bodyPr>
          <a:lstStyle/>
          <a:p>
            <a:r>
              <a:rPr lang="en-IE" sz="2000"/>
              <a:t>A thread can invoke </a:t>
            </a:r>
            <a:r>
              <a:rPr lang="en-IE" sz="2000" b="1"/>
              <a:t>yield </a:t>
            </a:r>
            <a:r>
              <a:rPr lang="en-IE" sz="2000"/>
              <a:t>method to indicate that it is willing to give up the processor i.e., it is willing to yield the processor to the thread at the head of the ready to run queue. </a:t>
            </a:r>
            <a:endParaRPr lang="en-IE" sz="2000" b="1"/>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D139FEE7-73F5-4D25-A7F5-B3BD7C4B6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553127"/>
            <a:ext cx="6019331" cy="3748500"/>
          </a:xfrm>
          <a:prstGeom prst="rect">
            <a:avLst/>
          </a:prstGeom>
          <a:effectLst/>
        </p:spPr>
      </p:pic>
    </p:spTree>
    <p:extLst>
      <p:ext uri="{BB962C8B-B14F-4D97-AF65-F5344CB8AC3E}">
        <p14:creationId xmlns:p14="http://schemas.microsoft.com/office/powerpoint/2010/main" val="29079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93E9-7A0D-4286-BA21-B27E459B126B}"/>
              </a:ext>
            </a:extLst>
          </p:cNvPr>
          <p:cNvSpPr>
            <a:spLocks noGrp="1"/>
          </p:cNvSpPr>
          <p:nvPr>
            <p:ph type="title"/>
          </p:nvPr>
        </p:nvSpPr>
        <p:spPr>
          <a:xfrm>
            <a:off x="648929" y="629266"/>
            <a:ext cx="3505495" cy="1622321"/>
          </a:xfrm>
        </p:spPr>
        <p:txBody>
          <a:bodyPr>
            <a:normAutofit/>
          </a:bodyPr>
          <a:lstStyle/>
          <a:p>
            <a:r>
              <a:rPr lang="en-IE" sz="3700"/>
              <a:t>Voluntarily give up the processor</a:t>
            </a:r>
          </a:p>
        </p:txBody>
      </p:sp>
      <p:sp>
        <p:nvSpPr>
          <p:cNvPr id="3" name="Content Placeholder 2">
            <a:extLst>
              <a:ext uri="{FF2B5EF4-FFF2-40B4-BE49-F238E27FC236}">
                <a16:creationId xmlns:a16="http://schemas.microsoft.com/office/drawing/2014/main" id="{0CF593EE-48B1-4A0C-973E-BD61671A4276}"/>
              </a:ext>
            </a:extLst>
          </p:cNvPr>
          <p:cNvSpPr>
            <a:spLocks noGrp="1"/>
          </p:cNvSpPr>
          <p:nvPr>
            <p:ph idx="1"/>
          </p:nvPr>
        </p:nvSpPr>
        <p:spPr>
          <a:xfrm>
            <a:off x="648931" y="2438400"/>
            <a:ext cx="3505494" cy="3785419"/>
          </a:xfrm>
        </p:spPr>
        <p:txBody>
          <a:bodyPr>
            <a:normAutofit/>
          </a:bodyPr>
          <a:lstStyle/>
          <a:p>
            <a:r>
              <a:rPr lang="en-IE" sz="2000"/>
              <a:t>A thread can invoke </a:t>
            </a:r>
            <a:r>
              <a:rPr lang="en-IE" sz="2000" b="1"/>
              <a:t>yield </a:t>
            </a:r>
            <a:r>
              <a:rPr lang="en-IE" sz="2000"/>
              <a:t>method to indicate that it is willing to give up the processor i.e., it is willing to yield the processor to the thread at the head of the ready to run queue. </a:t>
            </a:r>
            <a:endParaRPr lang="en-IE" sz="2000" b="1"/>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D34374A2-2AB7-4F50-A748-68D8E7577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420566"/>
            <a:ext cx="6019331" cy="2013622"/>
          </a:xfrm>
          <a:prstGeom prst="rect">
            <a:avLst/>
          </a:prstGeom>
          <a:effectLst/>
        </p:spPr>
      </p:pic>
    </p:spTree>
    <p:extLst>
      <p:ext uri="{BB962C8B-B14F-4D97-AF65-F5344CB8AC3E}">
        <p14:creationId xmlns:p14="http://schemas.microsoft.com/office/powerpoint/2010/main" val="133140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EFDD-CE6C-4BF6-8517-9589FEFB371D}"/>
              </a:ext>
            </a:extLst>
          </p:cNvPr>
          <p:cNvSpPr>
            <a:spLocks noGrp="1"/>
          </p:cNvSpPr>
          <p:nvPr>
            <p:ph type="title"/>
          </p:nvPr>
        </p:nvSpPr>
        <p:spPr/>
        <p:txBody>
          <a:bodyPr/>
          <a:lstStyle/>
          <a:p>
            <a:r>
              <a:rPr lang="en-IE" dirty="0"/>
              <a:t>Returning Results</a:t>
            </a:r>
          </a:p>
        </p:txBody>
      </p:sp>
      <p:sp>
        <p:nvSpPr>
          <p:cNvPr id="3" name="Content Placeholder 2">
            <a:extLst>
              <a:ext uri="{FF2B5EF4-FFF2-40B4-BE49-F238E27FC236}">
                <a16:creationId xmlns:a16="http://schemas.microsoft.com/office/drawing/2014/main" id="{7706B138-70C7-4257-AD68-434CDAF46CA5}"/>
              </a:ext>
            </a:extLst>
          </p:cNvPr>
          <p:cNvSpPr>
            <a:spLocks noGrp="1"/>
          </p:cNvSpPr>
          <p:nvPr>
            <p:ph idx="1"/>
          </p:nvPr>
        </p:nvSpPr>
        <p:spPr/>
        <p:txBody>
          <a:bodyPr/>
          <a:lstStyle/>
          <a:p>
            <a:r>
              <a:rPr lang="en-IE" dirty="0"/>
              <a:t>There are many situations where we want to employ threads to carry out a task and return a result.</a:t>
            </a:r>
          </a:p>
          <a:p>
            <a:endParaRPr lang="en-IE" dirty="0"/>
          </a:p>
          <a:p>
            <a:r>
              <a:rPr lang="en-IE" dirty="0"/>
              <a:t>The run method cannot be modified and must always be </a:t>
            </a:r>
            <a:r>
              <a:rPr lang="en-IE" b="1" dirty="0"/>
              <a:t>void</a:t>
            </a:r>
            <a:r>
              <a:rPr lang="en-IE" dirty="0"/>
              <a:t>. Therefore, we cannot return a result to the calling thread.</a:t>
            </a:r>
          </a:p>
          <a:p>
            <a:endParaRPr lang="en-IE" b="1" dirty="0"/>
          </a:p>
          <a:p>
            <a:r>
              <a:rPr lang="en-IE" dirty="0"/>
              <a:t>Threads that compute results and return them are often referred to as </a:t>
            </a:r>
            <a:r>
              <a:rPr lang="en-IE" b="1" dirty="0"/>
              <a:t>Asynchronous Procedures</a:t>
            </a:r>
            <a:r>
              <a:rPr lang="en-IE" dirty="0"/>
              <a:t>. </a:t>
            </a:r>
          </a:p>
        </p:txBody>
      </p:sp>
    </p:spTree>
    <p:extLst>
      <p:ext uri="{BB962C8B-B14F-4D97-AF65-F5344CB8AC3E}">
        <p14:creationId xmlns:p14="http://schemas.microsoft.com/office/powerpoint/2010/main" val="51714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TotalTime>
  <Words>1279</Words>
  <Application>Microsoft Office PowerPoint</Application>
  <PresentationFormat>Widescreen</PresentationFormat>
  <Paragraphs>146</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Segoe UI</vt:lpstr>
      <vt:lpstr>Office Theme</vt:lpstr>
      <vt:lpstr>Algorithms and Advanced Programming</vt:lpstr>
      <vt:lpstr>What we’ll cover today</vt:lpstr>
      <vt:lpstr>Stopping Threads</vt:lpstr>
      <vt:lpstr>Stopping threads</vt:lpstr>
      <vt:lpstr>Stopping threads</vt:lpstr>
      <vt:lpstr>Stopping threads</vt:lpstr>
      <vt:lpstr>Voluntarily give up the processor</vt:lpstr>
      <vt:lpstr>Voluntarily give up the processor</vt:lpstr>
      <vt:lpstr>Returning Results</vt:lpstr>
      <vt:lpstr>Returning Results</vt:lpstr>
      <vt:lpstr>Returning Results</vt:lpstr>
      <vt:lpstr>Returning a result</vt:lpstr>
      <vt:lpstr>Returning a result</vt:lpstr>
      <vt:lpstr>Parallelizing sequential algorithms</vt:lpstr>
      <vt:lpstr>Parallelizing sequential algorithms</vt:lpstr>
      <vt:lpstr>Parallelizing sequential algorithms</vt:lpstr>
      <vt:lpstr>Parallelizing sequential algorithms</vt:lpstr>
      <vt:lpstr>Parallelizing sequential algorithms</vt:lpstr>
      <vt:lpstr>Parallelizing sequential algorithms</vt:lpstr>
      <vt:lpstr>Parallelizing sequential algorithms</vt:lpstr>
      <vt:lpstr>Parallelising Selection Sort</vt:lpstr>
      <vt:lpstr>Parallelising Selection Sort</vt:lpstr>
      <vt:lpstr>Parallelising Selection Sort</vt:lpstr>
      <vt:lpstr>Parallelising Selection Sort</vt:lpstr>
      <vt:lpstr>Parallelising Selection Sort</vt:lpstr>
      <vt:lpstr>Parallelising Selection Sort</vt:lpstr>
      <vt:lpstr>Parallelising Selection Sort</vt:lpstr>
      <vt:lpstr>Parallelising Selection Sort</vt:lpstr>
      <vt:lpstr>Parallelising Selection Sort</vt:lpstr>
      <vt:lpstr>Parallelising Selection Sort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Module that you would like to Teach</dc:title>
  <dc:creator>William Clifford</dc:creator>
  <cp:lastModifiedBy>William Clifford</cp:lastModifiedBy>
  <cp:revision>135</cp:revision>
  <dcterms:created xsi:type="dcterms:W3CDTF">2021-06-19T18:27:58Z</dcterms:created>
  <dcterms:modified xsi:type="dcterms:W3CDTF">2025-04-08T09:25:19Z</dcterms:modified>
</cp:coreProperties>
</file>