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520E-5F00-4068-979D-1D394F6029AE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70A62-F8D9-4F6E-A39B-0E3935BE54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3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259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385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5176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3749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925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Think of it like this: the OS is instructed to write data directly from some buffer instead of one character at a time from the java application. The java application just writes all the string data directly to the buffer. Overall this reduces the number of disk accesses required by the application.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67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3DE-3C4F-4BD5-B6D3-C272339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1A19-128F-4614-B612-2F870FC8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AA56-32FD-461A-B05E-A1DC06A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AD23-9211-405C-8E4E-9BBE93C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1EBB-5C65-473A-8D3E-DD23735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4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63BD-A578-4C86-AD9C-6C5444E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8C13-BDFE-44E4-A801-3B7D636F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3B8D-A773-4496-A859-170E72D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96F-0776-4D87-9624-AB19C667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3E3E-B570-4D48-9E92-7EDAD6CB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5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84AFF-05C2-4AB2-8F4C-C757AF9E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AF57F-9926-4285-A026-7723B628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ADB2-02ED-4A71-A77D-B7B0884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935A-E6BE-43A0-BA2E-8F12AE5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ACF7-FDC3-4CEE-86F8-1428E255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1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BDE5-3549-4C05-912B-7D05E03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777A-48AB-4775-9B0C-07A71A4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F22-6B6C-40A2-BD0B-6D8C8C61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607A-DBCF-4CA5-872A-C930E28F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6F66-4614-42B1-B14E-B08CC73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4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374-B7D7-4E78-8C14-51E5D50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EFBF-ED75-4196-8913-04D1BE84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799A-643F-4D32-9E96-48041488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A3D6-DC0D-4C06-B83A-43B20D3C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D34D-F92B-40F4-88E9-004FE17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8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F76C-243D-4B54-B47F-439E3A8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C9AD-59C4-416D-A137-54650876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0455-87E8-42F5-9B97-A78F7493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F222-E3FC-4032-ACBE-C8C40B61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FBC-092B-4E0D-A53A-118267E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BF2F-4D32-419B-82BA-2A51717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3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92B-A1B9-477B-B83B-C9225ACC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47AC-98D3-4DC6-BAB3-FC8EA6D1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03C7-3E82-484F-BA58-29422B3F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05FBD-1E62-4DDC-9DF0-870D05B1D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0704C-85AB-4AA6-B2D0-C14F992F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12864-391B-4C1E-A88F-D7488BC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942FB-3E66-4FDB-9312-075A0C1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1ACE-87CD-49A6-8006-7DD7227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3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A49A-511F-4AB9-BD0A-6B48F01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D6C0B-8CF8-4A45-B9E1-E66C7EF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3D97-2FE0-435C-8B1C-C18B953D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8F51-C619-4898-8698-4C9B700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7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6FA0B-2422-4110-AE03-916A7988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C2D42-AE12-4DF9-8E0E-A535AEF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6208-FC54-4B24-9C51-84206A2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2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37C-CAA1-4E2E-8CDC-401A6E1A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36DD-FAEA-4B83-A229-41AF0930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2458-88C6-4A54-A53B-2955B85B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A949-F127-436A-828A-AAFEE296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ED35-EB47-4B57-AD13-D6B3774E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CD14-53B9-4F1A-A53C-A5E8D04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85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700-A0CE-4465-89F5-BB16331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04703-64CB-421F-8A38-17DB2504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E586-E8A7-4AA0-8C1E-DD57C6E2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9182-B1E7-4115-BC15-5130239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B84A-EEA7-4A2F-8E8F-BC3568CB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BAB7-81B6-4BE0-AEFA-514B27FC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6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37ED-4C31-4DE5-ACC2-3CAA5A1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A03A-D643-4ACB-8E5E-2118DF0A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1DF1-D234-465D-8A34-64F3C787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22C1-AC1F-4C20-BD29-6C437CAC7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8CC-ADB3-44E7-9476-1E4A870B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8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8106-C503-423A-A9CE-576EA363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7" y="2940672"/>
            <a:ext cx="3842387" cy="3071906"/>
          </a:xfrm>
        </p:spPr>
        <p:txBody>
          <a:bodyPr anchor="t">
            <a:normAutofit/>
          </a:bodyPr>
          <a:lstStyle/>
          <a:p>
            <a:pPr algn="l"/>
            <a:r>
              <a:rPr lang="en-IE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Algorithms and Advanced Programming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8E3B-4BAF-4A04-8962-90435DE3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rgbClr val="FFFFFF"/>
                </a:solidFill>
              </a:rPr>
              <a:t>File IO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 Clifford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William.clifford@ncirl.ie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11/03/25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1AF0A0-162B-4342-BEF9-D67A3CDA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1" y="447916"/>
            <a:ext cx="5961737" cy="5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1657-8AFF-44D5-B496-A2697716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Byte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1EDC-EF3C-4389-91A1-7D143260A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8368" cy="4351338"/>
          </a:xfrm>
        </p:spPr>
        <p:txBody>
          <a:bodyPr>
            <a:normAutofit fontScale="92500"/>
          </a:bodyPr>
          <a:lstStyle/>
          <a:p>
            <a:r>
              <a:rPr lang="en-IE" dirty="0"/>
              <a:t>All byte stream classes are descended from </a:t>
            </a:r>
            <a:r>
              <a:rPr lang="en-IE" b="1" dirty="0"/>
              <a:t>InputStream </a:t>
            </a:r>
            <a:r>
              <a:rPr lang="en-IE" dirty="0"/>
              <a:t>and </a:t>
            </a:r>
            <a:r>
              <a:rPr lang="en-IE" b="1" dirty="0"/>
              <a:t>OutputStream.</a:t>
            </a:r>
          </a:p>
          <a:p>
            <a:pPr lvl="1"/>
            <a:r>
              <a:rPr lang="en-IE" dirty="0"/>
              <a:t>You use byte streams to perform I/O of 8-bit bytes.</a:t>
            </a:r>
          </a:p>
          <a:p>
            <a:pPr lvl="1"/>
            <a:endParaRPr lang="en-IE" dirty="0"/>
          </a:p>
          <a:p>
            <a:r>
              <a:rPr lang="en-IE" b="1" dirty="0"/>
              <a:t>FileInputStream</a:t>
            </a:r>
            <a:r>
              <a:rPr lang="en-IE" dirty="0"/>
              <a:t> obtains input bytes from a file in a file system: https://docs.oracle.com/javase/8/docs/api/java/io/FileInputStream.html</a:t>
            </a:r>
          </a:p>
          <a:p>
            <a:endParaRPr lang="en-IE" b="1" dirty="0"/>
          </a:p>
          <a:p>
            <a:r>
              <a:rPr lang="en-IE" b="1" dirty="0"/>
              <a:t>FileOutputStream</a:t>
            </a:r>
            <a:r>
              <a:rPr lang="en-IE" dirty="0"/>
              <a:t> is an output stream for writing data to a </a:t>
            </a:r>
            <a:r>
              <a:rPr lang="en-IE" b="1" dirty="0"/>
              <a:t>File</a:t>
            </a:r>
            <a:r>
              <a:rPr lang="en-IE" dirty="0"/>
              <a:t> or to a </a:t>
            </a:r>
            <a:r>
              <a:rPr lang="en-IE" b="1" dirty="0" err="1"/>
              <a:t>FileDescriptor</a:t>
            </a:r>
            <a:r>
              <a:rPr lang="en-IE" b="1" dirty="0"/>
              <a:t>:  </a:t>
            </a:r>
            <a:r>
              <a:rPr lang="en-IE" dirty="0"/>
              <a:t>https://docs.oracle.com/javase/10/docs/api/java/io/FileOutputStream.html</a:t>
            </a:r>
          </a:p>
        </p:txBody>
      </p:sp>
    </p:spTree>
    <p:extLst>
      <p:ext uri="{BB962C8B-B14F-4D97-AF65-F5344CB8AC3E}">
        <p14:creationId xmlns:p14="http://schemas.microsoft.com/office/powerpoint/2010/main" val="24765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B96F-59EA-488D-B125-A04AC22F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9" y="640081"/>
            <a:ext cx="3494341" cy="379348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InputStream / OutputStream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903" y="640091"/>
            <a:ext cx="6266120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3F1E6D0-7C74-4B2C-9459-FAF72EFC8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35" y="906857"/>
            <a:ext cx="5934456" cy="50442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9809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6DFD-A0B2-49C3-BDE5-5C1D7BE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Byte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102C3-2B00-49FC-B119-9C22A97F8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 lnSpcReduction="10000"/>
          </a:bodyPr>
          <a:lstStyle/>
          <a:p>
            <a:r>
              <a:rPr lang="en-IE" sz="1600" dirty="0"/>
              <a:t>Closing a stream when it’s no longer needed is important.</a:t>
            </a:r>
          </a:p>
          <a:p>
            <a:endParaRPr lang="en-IE" sz="1600" dirty="0"/>
          </a:p>
          <a:p>
            <a:r>
              <a:rPr lang="en-IE" sz="1600" dirty="0"/>
              <a:t>The previous example uses a finally block to guarantee that both streams will be closed even if errors occur.</a:t>
            </a:r>
          </a:p>
          <a:p>
            <a:endParaRPr lang="en-IE" sz="1600" dirty="0"/>
          </a:p>
          <a:p>
            <a:r>
              <a:rPr lang="en-IE" sz="1600" b="1" dirty="0" err="1"/>
              <a:t>CopyBytes</a:t>
            </a:r>
            <a:r>
              <a:rPr lang="en-IE" sz="1600" b="1" dirty="0"/>
              <a:t> </a:t>
            </a:r>
            <a:r>
              <a:rPr lang="en-IE" sz="1600" dirty="0"/>
              <a:t>appears like a normal program, but it actually represents a low level I/O that should be avoided.</a:t>
            </a:r>
          </a:p>
          <a:p>
            <a:pPr lvl="1"/>
            <a:r>
              <a:rPr lang="en-IE" sz="1600" dirty="0"/>
              <a:t>Since inputfile.txt contains character data, the best approach is to use character streams.</a:t>
            </a:r>
          </a:p>
          <a:p>
            <a:pPr lvl="1"/>
            <a:r>
              <a:rPr lang="en-IE" sz="1600" dirty="0"/>
              <a:t>FileOutputStream is meant for writing streams of raw bytes like images.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D38CEFB-4494-4777-9B27-7F20CF1E7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140032"/>
            <a:ext cx="6019331" cy="45746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86284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F94A-C4E7-430D-9D4B-62C3FB19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DF18-B3E5-4F8B-B78A-2AFEAC53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Early versions of java included streaming methods for reading and writing strings:</a:t>
            </a:r>
          </a:p>
          <a:p>
            <a:pPr lvl="1"/>
            <a:r>
              <a:rPr lang="en-IE" dirty="0"/>
              <a:t>Most of them operated by assuming that the 16-bit Unicode character was equivalent to an 8-bit byte in the stream.</a:t>
            </a:r>
          </a:p>
          <a:p>
            <a:pPr lvl="1"/>
            <a:endParaRPr lang="en-IE" dirty="0"/>
          </a:p>
          <a:p>
            <a:r>
              <a:rPr lang="en-IE" dirty="0"/>
              <a:t>The character stream classes </a:t>
            </a:r>
            <a:r>
              <a:rPr lang="en-IE" b="1" dirty="0"/>
              <a:t>Reader </a:t>
            </a:r>
            <a:r>
              <a:rPr lang="en-IE" dirty="0"/>
              <a:t>and </a:t>
            </a:r>
            <a:r>
              <a:rPr lang="en-IE" b="1" dirty="0"/>
              <a:t>Writer </a:t>
            </a:r>
            <a:r>
              <a:rPr lang="en-IE" dirty="0"/>
              <a:t>were introduced in Java 1.1.</a:t>
            </a:r>
          </a:p>
          <a:p>
            <a:pPr lvl="1"/>
            <a:r>
              <a:rPr lang="en-IE" b="1" dirty="0"/>
              <a:t>Reader </a:t>
            </a:r>
            <a:r>
              <a:rPr lang="en-IE" dirty="0"/>
              <a:t>and </a:t>
            </a:r>
            <a:r>
              <a:rPr lang="en-IE" b="1" dirty="0"/>
              <a:t>Writer </a:t>
            </a:r>
            <a:r>
              <a:rPr lang="en-IE" dirty="0"/>
              <a:t>are abstract classes for reading and writing character streams.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42119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F94A-C4E7-430D-9D4B-62C3FB19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DF18-B3E5-4F8B-B78A-2AFEAC53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All character stream classes are descended from </a:t>
            </a:r>
            <a:r>
              <a:rPr lang="en-IE" b="1" dirty="0"/>
              <a:t>Reader </a:t>
            </a:r>
            <a:r>
              <a:rPr lang="en-IE" dirty="0"/>
              <a:t>and </a:t>
            </a:r>
            <a:r>
              <a:rPr lang="en-IE" b="1" dirty="0"/>
              <a:t>Writer.</a:t>
            </a:r>
          </a:p>
          <a:p>
            <a:endParaRPr lang="en-IE" b="1" dirty="0"/>
          </a:p>
          <a:p>
            <a:r>
              <a:rPr lang="en-IE" dirty="0"/>
              <a:t>The methods that a subclass must implement are read(char [], int, int) and close().</a:t>
            </a:r>
          </a:p>
          <a:p>
            <a:pPr lvl="1"/>
            <a:r>
              <a:rPr lang="en-IE" dirty="0"/>
              <a:t>Other methods may be implemented by subclasses for convenience.</a:t>
            </a:r>
          </a:p>
        </p:txBody>
      </p:sp>
    </p:spTree>
    <p:extLst>
      <p:ext uri="{BB962C8B-B14F-4D97-AF65-F5344CB8AC3E}">
        <p14:creationId xmlns:p14="http://schemas.microsoft.com/office/powerpoint/2010/main" val="3640857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F94A-C4E7-430D-9D4B-62C3FB19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9DF18-B3E5-4F8B-B78A-2AFEAC53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For most applications, I/O with character streams is no more complicated than I/O with byte streams.</a:t>
            </a:r>
          </a:p>
          <a:p>
            <a:endParaRPr lang="en-IE" dirty="0"/>
          </a:p>
          <a:p>
            <a:r>
              <a:rPr lang="en-IE" dirty="0"/>
              <a:t>Input and output is done with stream classes automatically to translate to and from the local character set.</a:t>
            </a:r>
          </a:p>
          <a:p>
            <a:endParaRPr lang="en-IE" dirty="0"/>
          </a:p>
          <a:p>
            <a:r>
              <a:rPr lang="en-IE" dirty="0"/>
              <a:t>As with byte streams, there are character stream classes that specialize in file I/O: </a:t>
            </a:r>
            <a:r>
              <a:rPr lang="en-IE" b="1" dirty="0" err="1"/>
              <a:t>FileReader</a:t>
            </a:r>
            <a:r>
              <a:rPr lang="en-IE" dirty="0"/>
              <a:t> and </a:t>
            </a:r>
            <a:r>
              <a:rPr lang="en-IE" b="1" dirty="0" err="1"/>
              <a:t>FileWriter</a:t>
            </a:r>
            <a:r>
              <a:rPr lang="en-IE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61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34B92D6-EBC7-4CA9-9FB0-061FDDD77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007" y="643467"/>
            <a:ext cx="647798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73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41A-F5D2-4C2C-A705-76AAE07F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6585-7408-45C9-84E8-ED100E23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err="1"/>
              <a:t>CopyCharacter</a:t>
            </a:r>
            <a:r>
              <a:rPr lang="en-IE" b="1" dirty="0"/>
              <a:t> </a:t>
            </a:r>
            <a:r>
              <a:rPr lang="en-IE" dirty="0"/>
              <a:t>is very similar to </a:t>
            </a:r>
            <a:r>
              <a:rPr lang="en-IE" b="1" dirty="0" err="1"/>
              <a:t>CopyBytes</a:t>
            </a:r>
            <a:r>
              <a:rPr lang="en-IE" b="1" dirty="0"/>
              <a:t> </a:t>
            </a:r>
            <a:r>
              <a:rPr lang="en-IE" dirty="0"/>
              <a:t>example.</a:t>
            </a:r>
          </a:p>
          <a:p>
            <a:endParaRPr lang="en-IE" dirty="0"/>
          </a:p>
          <a:p>
            <a:r>
              <a:rPr lang="en-IE" dirty="0"/>
              <a:t>The difference is </a:t>
            </a:r>
            <a:r>
              <a:rPr lang="en-IE" b="1" dirty="0" err="1"/>
              <a:t>CopyCharacter</a:t>
            </a:r>
            <a:r>
              <a:rPr lang="en-IE" b="1" dirty="0"/>
              <a:t> </a:t>
            </a:r>
            <a:r>
              <a:rPr lang="en-IE" dirty="0"/>
              <a:t>uses </a:t>
            </a:r>
            <a:r>
              <a:rPr lang="en-IE" b="1" dirty="0" err="1"/>
              <a:t>FileReader</a:t>
            </a:r>
            <a:r>
              <a:rPr lang="en-IE" b="1" dirty="0"/>
              <a:t> </a:t>
            </a:r>
            <a:r>
              <a:rPr lang="en-IE" dirty="0"/>
              <a:t>and </a:t>
            </a:r>
            <a:r>
              <a:rPr lang="en-IE" b="1" dirty="0" err="1"/>
              <a:t>FileWriter</a:t>
            </a:r>
            <a:r>
              <a:rPr lang="en-IE" b="1" dirty="0"/>
              <a:t> </a:t>
            </a:r>
            <a:r>
              <a:rPr lang="en-IE" dirty="0"/>
              <a:t>for input and output in place of </a:t>
            </a:r>
            <a:r>
              <a:rPr lang="en-IE" b="1" dirty="0"/>
              <a:t>FileInputStream </a:t>
            </a:r>
            <a:r>
              <a:rPr lang="en-IE" dirty="0"/>
              <a:t>and </a:t>
            </a:r>
            <a:r>
              <a:rPr lang="en-IE" b="1" dirty="0"/>
              <a:t>FileOutputStream</a:t>
            </a:r>
            <a:r>
              <a:rPr lang="en-IE" dirty="0"/>
              <a:t>.</a:t>
            </a:r>
          </a:p>
          <a:p>
            <a:endParaRPr lang="en-IE" b="1" dirty="0"/>
          </a:p>
          <a:p>
            <a:r>
              <a:rPr lang="en-IE" dirty="0"/>
              <a:t>Notice that both </a:t>
            </a:r>
            <a:r>
              <a:rPr lang="en-IE" b="1" dirty="0" err="1"/>
              <a:t>CopyBytes</a:t>
            </a:r>
            <a:r>
              <a:rPr lang="en-IE" b="1" dirty="0"/>
              <a:t> </a:t>
            </a:r>
            <a:r>
              <a:rPr lang="en-IE" dirty="0"/>
              <a:t>and </a:t>
            </a:r>
            <a:r>
              <a:rPr lang="en-IE" b="1" dirty="0" err="1"/>
              <a:t>CopyCharacter</a:t>
            </a:r>
            <a:r>
              <a:rPr lang="en-IE" b="1" dirty="0"/>
              <a:t> </a:t>
            </a:r>
            <a:r>
              <a:rPr lang="en-IE" dirty="0"/>
              <a:t>use an </a:t>
            </a:r>
            <a:r>
              <a:rPr lang="en-IE" b="1" dirty="0"/>
              <a:t>int </a:t>
            </a:r>
            <a:r>
              <a:rPr lang="en-IE" dirty="0"/>
              <a:t>variable to read and write from.</a:t>
            </a:r>
          </a:p>
          <a:p>
            <a:pPr lvl="1"/>
            <a:r>
              <a:rPr lang="en-IE" dirty="0"/>
              <a:t>In </a:t>
            </a:r>
            <a:r>
              <a:rPr lang="en-IE" b="1" dirty="0" err="1"/>
              <a:t>CopyCharacter</a:t>
            </a:r>
            <a:r>
              <a:rPr lang="en-IE" b="1" dirty="0"/>
              <a:t>, </a:t>
            </a:r>
            <a:r>
              <a:rPr lang="en-IE" dirty="0"/>
              <a:t>the int holds a character value in its last 16 bits, in </a:t>
            </a:r>
            <a:r>
              <a:rPr lang="en-IE" dirty="0" err="1"/>
              <a:t>CopyBytes</a:t>
            </a:r>
            <a:r>
              <a:rPr lang="en-IE" dirty="0"/>
              <a:t>, the int variable holds a byte value in its last 8 bits. </a:t>
            </a:r>
          </a:p>
        </p:txBody>
      </p:sp>
    </p:spTree>
    <p:extLst>
      <p:ext uri="{BB962C8B-B14F-4D97-AF65-F5344CB8AC3E}">
        <p14:creationId xmlns:p14="http://schemas.microsoft.com/office/powerpoint/2010/main" val="221430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41A-F5D2-4C2C-A705-76AAE07F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6585-7408-45C9-84E8-ED100E23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Character streams are often “wrappers” for byte streams.</a:t>
            </a:r>
          </a:p>
          <a:p>
            <a:endParaRPr lang="en-IE" dirty="0"/>
          </a:p>
          <a:p>
            <a:r>
              <a:rPr lang="en-IE" dirty="0"/>
              <a:t>The character stream uses the byte stream to perform the physical I/O, while the character stream handles translation between characters and bytes.</a:t>
            </a:r>
          </a:p>
          <a:p>
            <a:pPr lvl="1"/>
            <a:r>
              <a:rPr lang="en-IE" b="1" dirty="0" err="1"/>
              <a:t>FileReader</a:t>
            </a:r>
            <a:r>
              <a:rPr lang="en-IE" b="1" dirty="0"/>
              <a:t>, </a:t>
            </a:r>
            <a:r>
              <a:rPr lang="en-IE" dirty="0"/>
              <a:t>for example, uses </a:t>
            </a:r>
            <a:r>
              <a:rPr lang="en-IE" b="1" dirty="0"/>
              <a:t>FileInputStream, </a:t>
            </a:r>
            <a:r>
              <a:rPr lang="en-IE" dirty="0"/>
              <a:t>while </a:t>
            </a:r>
            <a:r>
              <a:rPr lang="en-IE" b="1" dirty="0" err="1"/>
              <a:t>FileWriter</a:t>
            </a:r>
            <a:r>
              <a:rPr lang="en-IE" b="1" dirty="0"/>
              <a:t> </a:t>
            </a:r>
            <a:r>
              <a:rPr lang="en-IE" dirty="0"/>
              <a:t>uses </a:t>
            </a:r>
            <a:r>
              <a:rPr lang="en-IE" b="1" dirty="0"/>
              <a:t>FileOutputStream.</a:t>
            </a:r>
          </a:p>
          <a:p>
            <a:pPr lvl="1"/>
            <a:endParaRPr lang="en-IE" b="1" dirty="0"/>
          </a:p>
          <a:p>
            <a:r>
              <a:rPr lang="en-IE" dirty="0"/>
              <a:t>There are two general-purpose byte-to-character “bridge” streams: </a:t>
            </a:r>
            <a:r>
              <a:rPr lang="en-IE" b="1" dirty="0"/>
              <a:t>InputStreamReader </a:t>
            </a:r>
            <a:r>
              <a:rPr lang="en-IE" dirty="0"/>
              <a:t>and </a:t>
            </a:r>
            <a:r>
              <a:rPr lang="en-IE" b="1" dirty="0"/>
              <a:t>OutputStreamWriter.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7743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9981-BB4F-4484-B570-B45A059B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Reading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8F15-D6BB-4A39-8BDC-EAC09A30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Character I/O usually occurs in bigger units than single characters.</a:t>
            </a:r>
          </a:p>
          <a:p>
            <a:endParaRPr lang="en-IE" dirty="0"/>
          </a:p>
          <a:p>
            <a:r>
              <a:rPr lang="en-IE" dirty="0"/>
              <a:t>One common unity is the line: a string of characters with a line terminator at the end.</a:t>
            </a:r>
          </a:p>
          <a:p>
            <a:pPr lvl="1"/>
            <a:r>
              <a:rPr lang="en-IE" dirty="0"/>
              <a:t>A line terminator can be a carriable-return/line-feed sequence (“\r\n”), a single carriage return (“\r”), or a single line-feed (“\n”).</a:t>
            </a:r>
          </a:p>
          <a:p>
            <a:pPr lvl="1"/>
            <a:endParaRPr lang="en-IE" dirty="0"/>
          </a:p>
          <a:p>
            <a:r>
              <a:rPr lang="en-IE" dirty="0"/>
              <a:t>Supporting all possible line terminators allows programs to read text files created on any of the popular operating systems.</a:t>
            </a:r>
          </a:p>
          <a:p>
            <a:endParaRPr lang="en-IE" dirty="0"/>
          </a:p>
          <a:p>
            <a:r>
              <a:rPr lang="en-IE" dirty="0"/>
              <a:t>To read/write lines of characters, we will use Buffered Streams.</a:t>
            </a:r>
          </a:p>
        </p:txBody>
      </p:sp>
    </p:spTree>
    <p:extLst>
      <p:ext uri="{BB962C8B-B14F-4D97-AF65-F5344CB8AC3E}">
        <p14:creationId xmlns:p14="http://schemas.microsoft.com/office/powerpoint/2010/main" val="5702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File Input/Output</a:t>
            </a: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85147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268A-9AE7-44A8-BD3F-2B350A22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Buffered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90E2-ACD7-4E18-A67D-A5766CC3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Most examples seen so far are unbuffered I/O.</a:t>
            </a:r>
          </a:p>
          <a:p>
            <a:endParaRPr lang="en-IE" dirty="0"/>
          </a:p>
          <a:p>
            <a:r>
              <a:rPr lang="en-IE" dirty="0"/>
              <a:t>This means each read or write request is handled directly by the underlying OS.</a:t>
            </a:r>
          </a:p>
          <a:p>
            <a:endParaRPr lang="en-IE" dirty="0"/>
          </a:p>
          <a:p>
            <a:r>
              <a:rPr lang="en-IE" dirty="0"/>
              <a:t>This can make the program less efficient.</a:t>
            </a:r>
          </a:p>
          <a:p>
            <a:endParaRPr lang="en-IE" dirty="0"/>
          </a:p>
          <a:p>
            <a:r>
              <a:rPr lang="en-IE" dirty="0"/>
              <a:t>To reduce this overhead, the java platform implements </a:t>
            </a:r>
            <a:r>
              <a:rPr lang="en-IE" b="1" dirty="0"/>
              <a:t>buffered </a:t>
            </a:r>
            <a:r>
              <a:rPr lang="en-IE" dirty="0"/>
              <a:t>I/O streams.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381751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268A-9AE7-44A8-BD3F-2B350A22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Buffered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90E2-ACD7-4E18-A67D-A5766CC3E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E" dirty="0"/>
              <a:t>Buffered input streams read data from a memory area known as a </a:t>
            </a:r>
            <a:r>
              <a:rPr lang="en-IE" b="1" dirty="0"/>
              <a:t>buffer; </a:t>
            </a:r>
            <a:r>
              <a:rPr lang="en-IE" dirty="0"/>
              <a:t>the native input API is called only when the </a:t>
            </a:r>
            <a:r>
              <a:rPr lang="en-IE" b="1" dirty="0"/>
              <a:t>buffer </a:t>
            </a:r>
            <a:r>
              <a:rPr lang="en-IE" dirty="0"/>
              <a:t>is empty.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Similarly, buffered output stream writes data to a </a:t>
            </a:r>
            <a:r>
              <a:rPr lang="en-IE" b="1" dirty="0"/>
              <a:t>buffer, </a:t>
            </a:r>
            <a:r>
              <a:rPr lang="en-IE" dirty="0"/>
              <a:t>and the native output API is called only when the </a:t>
            </a:r>
            <a:r>
              <a:rPr lang="en-IE" b="1" dirty="0"/>
              <a:t>buffer </a:t>
            </a:r>
            <a:r>
              <a:rPr lang="en-IE" dirty="0"/>
              <a:t>is full.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A program can convert an unbuffered stream into a buffered stream.</a:t>
            </a:r>
          </a:p>
          <a:p>
            <a:pPr lvl="1" algn="just"/>
            <a:r>
              <a:rPr lang="en-IE" dirty="0"/>
              <a:t>There are four buffered stream classes available for this purpose:</a:t>
            </a:r>
          </a:p>
          <a:p>
            <a:pPr lvl="1" algn="just"/>
            <a:r>
              <a:rPr lang="en-IE" b="1" dirty="0" err="1"/>
              <a:t>BufferedInputStream</a:t>
            </a:r>
            <a:r>
              <a:rPr lang="en-IE" b="1" dirty="0"/>
              <a:t> </a:t>
            </a:r>
            <a:r>
              <a:rPr lang="en-IE" dirty="0"/>
              <a:t>and </a:t>
            </a:r>
            <a:r>
              <a:rPr lang="en-IE" b="1" dirty="0" err="1"/>
              <a:t>BufferedOutputStream</a:t>
            </a:r>
            <a:r>
              <a:rPr lang="en-IE" b="1" dirty="0"/>
              <a:t> </a:t>
            </a:r>
            <a:r>
              <a:rPr lang="en-IE" dirty="0"/>
              <a:t>create buffered byte streams, while </a:t>
            </a:r>
            <a:r>
              <a:rPr lang="en-IE" b="1" dirty="0" err="1"/>
              <a:t>BufferedReader</a:t>
            </a:r>
            <a:r>
              <a:rPr lang="en-IE" dirty="0"/>
              <a:t> and </a:t>
            </a:r>
            <a:r>
              <a:rPr lang="en-IE" b="1" dirty="0" err="1"/>
              <a:t>BufferedWriter</a:t>
            </a:r>
            <a:r>
              <a:rPr lang="en-IE" dirty="0"/>
              <a:t> create buffered character streams.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610638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9725-07B8-454F-9910-86771B7F2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Buffered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C77D-A44B-4C99-979C-3BE7AB1C3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Reads text from a character-input stream, buffering characters so as to provide for the efficient reading of characters, arrays, and lines.</a:t>
            </a:r>
          </a:p>
          <a:p>
            <a:endParaRPr lang="en-IE" dirty="0"/>
          </a:p>
          <a:p>
            <a:r>
              <a:rPr lang="en-IE" dirty="0"/>
              <a:t>The buffer size may be specified, or the default size may be used.</a:t>
            </a:r>
          </a:p>
          <a:p>
            <a:pPr lvl="1"/>
            <a:r>
              <a:rPr lang="en-IE" dirty="0"/>
              <a:t>Default is large enough for most purposes.</a:t>
            </a:r>
          </a:p>
          <a:p>
            <a:pPr lvl="1"/>
            <a:endParaRPr lang="en-IE" dirty="0"/>
          </a:p>
          <a:p>
            <a:r>
              <a:rPr lang="en-IE" dirty="0"/>
              <a:t>Wrap a </a:t>
            </a:r>
            <a:r>
              <a:rPr lang="en-IE" b="1" dirty="0" err="1"/>
              <a:t>BufferedReader</a:t>
            </a:r>
            <a:r>
              <a:rPr lang="en-IE" b="1" dirty="0"/>
              <a:t> </a:t>
            </a:r>
            <a:r>
              <a:rPr lang="en-IE" dirty="0"/>
              <a:t>around any </a:t>
            </a:r>
            <a:r>
              <a:rPr lang="en-IE" b="1" dirty="0"/>
              <a:t>Reader </a:t>
            </a:r>
            <a:r>
              <a:rPr lang="en-IE" dirty="0"/>
              <a:t>whose </a:t>
            </a:r>
            <a:r>
              <a:rPr lang="en-IE" b="1" dirty="0"/>
              <a:t>read() </a:t>
            </a:r>
            <a:r>
              <a:rPr lang="en-IE" dirty="0"/>
              <a:t>operations may be costly</a:t>
            </a:r>
          </a:p>
          <a:p>
            <a:pPr lvl="1"/>
            <a:r>
              <a:rPr lang="en-IE" dirty="0" err="1"/>
              <a:t>E.g</a:t>
            </a:r>
            <a:r>
              <a:rPr lang="en-IE" dirty="0"/>
              <a:t> </a:t>
            </a:r>
            <a:r>
              <a:rPr lang="en-IE" dirty="0" err="1"/>
              <a:t>FileReaders</a:t>
            </a:r>
            <a:r>
              <a:rPr lang="en-IE" dirty="0"/>
              <a:t> and </a:t>
            </a:r>
            <a:r>
              <a:rPr lang="en-IE" dirty="0" err="1"/>
              <a:t>InputStreamReaders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14854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CE7278D-D7B1-4E5D-822C-6BD0CA023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90" y="643467"/>
            <a:ext cx="771082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4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5E3E-1CE5-48F1-B8B7-5063800B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F092-E2FE-40C3-88DE-201D6F5D4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Java Input and Output (I/O) is used to process the input and produce an output.</a:t>
            </a:r>
          </a:p>
          <a:p>
            <a:endParaRPr lang="en-IE" dirty="0"/>
          </a:p>
          <a:p>
            <a:r>
              <a:rPr lang="en-IE" dirty="0"/>
              <a:t>All fundamental I/O in Java is based on </a:t>
            </a:r>
            <a:r>
              <a:rPr lang="en-IE" b="1" dirty="0"/>
              <a:t>streams.</a:t>
            </a:r>
          </a:p>
          <a:p>
            <a:endParaRPr lang="en-IE" b="1" dirty="0"/>
          </a:p>
          <a:p>
            <a:r>
              <a:rPr lang="en-IE" dirty="0"/>
              <a:t>A stream represents a flow of data, or a channel of communication.</a:t>
            </a:r>
          </a:p>
          <a:p>
            <a:pPr lvl="1"/>
            <a:r>
              <a:rPr lang="en-IE" dirty="0"/>
              <a:t>A stream is a sequence of data. </a:t>
            </a:r>
          </a:p>
          <a:p>
            <a:pPr lvl="1"/>
            <a:r>
              <a:rPr lang="en-IE" dirty="0"/>
              <a:t>In java, a stream is composed of bytes (units of memory).</a:t>
            </a:r>
          </a:p>
        </p:txBody>
      </p:sp>
    </p:spTree>
    <p:extLst>
      <p:ext uri="{BB962C8B-B14F-4D97-AF65-F5344CB8AC3E}">
        <p14:creationId xmlns:p14="http://schemas.microsoft.com/office/powerpoint/2010/main" val="273358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5E3E-1CE5-48F1-B8B7-5063800B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F092-E2FE-40C3-88DE-201D6F5D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IE" dirty="0"/>
              <a:t>Different types of streams are provided by Java</a:t>
            </a:r>
          </a:p>
          <a:p>
            <a:pPr lvl="1"/>
            <a:r>
              <a:rPr lang="en-IE" dirty="0"/>
              <a:t>InputStream/OutputStream</a:t>
            </a:r>
          </a:p>
          <a:p>
            <a:pPr lvl="1"/>
            <a:r>
              <a:rPr lang="en-IE" dirty="0"/>
              <a:t>InputStreamReader/OutputStreamWriter</a:t>
            </a:r>
          </a:p>
          <a:p>
            <a:pPr lvl="1"/>
            <a:r>
              <a:rPr lang="en-IE" dirty="0"/>
              <a:t>DataInputStream/DataOutputStream</a:t>
            </a:r>
          </a:p>
          <a:p>
            <a:pPr lvl="1"/>
            <a:r>
              <a:rPr lang="en-IE" dirty="0"/>
              <a:t>ObjectInputStream/ObjectOutputStream</a:t>
            </a:r>
          </a:p>
          <a:p>
            <a:pPr lvl="1"/>
            <a:r>
              <a:rPr lang="en-IE" dirty="0"/>
              <a:t>FileInputStream/FileOutputStream</a:t>
            </a:r>
          </a:p>
          <a:p>
            <a:pPr lvl="1"/>
            <a:endParaRPr lang="en-IE" dirty="0"/>
          </a:p>
          <a:p>
            <a:r>
              <a:rPr lang="en-IE" dirty="0"/>
              <a:t>You use a stream of one type or another while working with</a:t>
            </a:r>
          </a:p>
          <a:p>
            <a:pPr lvl="1"/>
            <a:r>
              <a:rPr lang="en-IE" dirty="0"/>
              <a:t>Terminal input and output</a:t>
            </a:r>
          </a:p>
          <a:p>
            <a:pPr lvl="1"/>
            <a:r>
              <a:rPr lang="en-IE" dirty="0"/>
              <a:t>Reading or writing files</a:t>
            </a:r>
          </a:p>
          <a:p>
            <a:pPr lvl="1"/>
            <a:r>
              <a:rPr lang="en-IE" dirty="0"/>
              <a:t>Communicating through sockets in java</a:t>
            </a:r>
          </a:p>
        </p:txBody>
      </p:sp>
    </p:spTree>
    <p:extLst>
      <p:ext uri="{BB962C8B-B14F-4D97-AF65-F5344CB8AC3E}">
        <p14:creationId xmlns:p14="http://schemas.microsoft.com/office/powerpoint/2010/main" val="240971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5E3E-1CE5-48F1-B8B7-5063800B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F092-E2FE-40C3-88DE-201D6F5D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IE" dirty="0"/>
              <a:t>Java provides three “standard streams” attached to the console.</a:t>
            </a:r>
          </a:p>
          <a:p>
            <a:pPr lvl="1"/>
            <a:r>
              <a:rPr lang="en-IE" dirty="0"/>
              <a:t>These are specialized </a:t>
            </a:r>
            <a:r>
              <a:rPr lang="en-IE" dirty="0" err="1"/>
              <a:t>PrintStream</a:t>
            </a:r>
            <a:r>
              <a:rPr lang="en-IE" dirty="0"/>
              <a:t> objects</a:t>
            </a:r>
          </a:p>
          <a:p>
            <a:endParaRPr lang="en-IE" dirty="0"/>
          </a:p>
          <a:p>
            <a:r>
              <a:rPr lang="en-IE" dirty="0"/>
              <a:t>The </a:t>
            </a:r>
            <a:r>
              <a:rPr lang="en-IE" b="1" dirty="0" err="1"/>
              <a:t>java.lang.System</a:t>
            </a:r>
            <a:r>
              <a:rPr lang="en-IE" b="1" dirty="0"/>
              <a:t> </a:t>
            </a:r>
            <a:r>
              <a:rPr lang="en-IE" dirty="0"/>
              <a:t>class, a general repository for system-related resources, provides a reference to standard input in the static variable </a:t>
            </a:r>
            <a:r>
              <a:rPr lang="en-IE" b="1" dirty="0"/>
              <a:t>in </a:t>
            </a:r>
            <a:r>
              <a:rPr lang="en-IE" dirty="0"/>
              <a:t>(e.g., </a:t>
            </a:r>
            <a:r>
              <a:rPr lang="en-IE" b="1" dirty="0"/>
              <a:t>System.in</a:t>
            </a:r>
            <a:r>
              <a:rPr lang="en-IE" dirty="0"/>
              <a:t>)</a:t>
            </a:r>
          </a:p>
          <a:p>
            <a:endParaRPr lang="en-IE" b="1" dirty="0"/>
          </a:p>
          <a:p>
            <a:r>
              <a:rPr lang="en-IE" dirty="0"/>
              <a:t>System also provides objects for standard output and standard error in the </a:t>
            </a:r>
            <a:r>
              <a:rPr lang="en-IE" b="1" dirty="0"/>
              <a:t>out </a:t>
            </a:r>
            <a:r>
              <a:rPr lang="en-IE" dirty="0"/>
              <a:t>and </a:t>
            </a:r>
            <a:r>
              <a:rPr lang="en-IE" b="1" dirty="0"/>
              <a:t>err </a:t>
            </a:r>
            <a:r>
              <a:rPr lang="en-IE" dirty="0"/>
              <a:t>variables, respectively.</a:t>
            </a:r>
          </a:p>
          <a:p>
            <a:pPr lvl="1"/>
            <a:r>
              <a:rPr lang="en-IE" b="1" dirty="0" err="1"/>
              <a:t>System.out</a:t>
            </a:r>
            <a:r>
              <a:rPr lang="en-IE" dirty="0"/>
              <a:t> and </a:t>
            </a:r>
            <a:r>
              <a:rPr lang="en-IE" b="1" dirty="0" err="1"/>
              <a:t>System.err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167142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3A84-F46C-4C51-AF5D-4CFF539E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Scanner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0908-1354-4E0D-804B-7E910947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b="1" dirty="0"/>
              <a:t>System.in</a:t>
            </a:r>
            <a:r>
              <a:rPr lang="en-IE" dirty="0"/>
              <a:t> has methods for reading input from the keyboard.</a:t>
            </a:r>
          </a:p>
          <a:p>
            <a:pPr lvl="1"/>
            <a:r>
              <a:rPr lang="en-IE" dirty="0"/>
              <a:t>These methods are not convenient to use, but fortunately Java provides other classes that make it easy to handle common input tasks.</a:t>
            </a:r>
          </a:p>
          <a:p>
            <a:pPr lvl="1"/>
            <a:endParaRPr lang="en-IE" dirty="0"/>
          </a:p>
          <a:p>
            <a:r>
              <a:rPr lang="en-IE" b="1" dirty="0"/>
              <a:t>Scanner </a:t>
            </a:r>
            <a:r>
              <a:rPr lang="en-IE" dirty="0"/>
              <a:t>is a class that provides methods for inputting words, numbers and other data.</a:t>
            </a:r>
          </a:p>
          <a:p>
            <a:pPr lvl="1"/>
            <a:r>
              <a:rPr lang="en-IE" dirty="0"/>
              <a:t>Scanner is provided by </a:t>
            </a:r>
            <a:r>
              <a:rPr lang="en-IE" dirty="0" err="1"/>
              <a:t>java.util</a:t>
            </a:r>
            <a:r>
              <a:rPr lang="en-IE" dirty="0"/>
              <a:t> package</a:t>
            </a:r>
          </a:p>
          <a:p>
            <a:pPr lvl="1"/>
            <a:r>
              <a:rPr lang="en-IE" dirty="0"/>
              <a:t>Here’s an example below, can you think of more example for other types?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Scanner in = new Scanner(System.in); </a:t>
            </a:r>
          </a:p>
          <a:p>
            <a:pPr marL="457200" lvl="1" indent="0">
              <a:buNone/>
            </a:pPr>
            <a:r>
              <a:rPr lang="en-US" dirty="0"/>
              <a:t>String line = </a:t>
            </a:r>
            <a:r>
              <a:rPr lang="en-US" dirty="0" err="1"/>
              <a:t>in.nextLine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52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FC37-A8C7-4752-89E4-842E5A2A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sz="2100" dirty="0"/>
              <a:t>Java InputStream/OutputStream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EC63E-0C4D-40C8-A532-CD5A6A44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E" sz="2000"/>
              <a:t>Java applications use an </a:t>
            </a:r>
            <a:r>
              <a:rPr lang="en-IE" sz="2000" b="1"/>
              <a:t>input stream </a:t>
            </a:r>
            <a:r>
              <a:rPr lang="en-IE" sz="2000"/>
              <a:t>to read data from a source (it can be a file, peripheral device, or a socket).</a:t>
            </a:r>
          </a:p>
          <a:p>
            <a:endParaRPr lang="en-IE" sz="2000" b="1"/>
          </a:p>
          <a:p>
            <a:r>
              <a:rPr lang="en-IE" sz="2000"/>
              <a:t>Java applications use an </a:t>
            </a:r>
            <a:r>
              <a:rPr lang="en-IE" sz="2000" b="1"/>
              <a:t>output stream </a:t>
            </a:r>
            <a:r>
              <a:rPr lang="en-IE" sz="2000"/>
              <a:t>to write data to a destination (it can be a file, peripheral device, or a socket).</a:t>
            </a:r>
          </a:p>
          <a:p>
            <a:endParaRPr lang="en-IE" sz="20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54AF97F-6B2F-4307-8D76-00238C395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2193414"/>
            <a:ext cx="6019331" cy="246792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943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8CD8-4B34-4B53-95F3-5560E1DC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InputStream / OutputStream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91DA9-28CE-42BE-AAF6-03537377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InputStream and OutputStream are abstract classes that define the lowest-level interface for all byte streams.</a:t>
            </a:r>
          </a:p>
          <a:p>
            <a:pPr lvl="1"/>
            <a:r>
              <a:rPr lang="en-US" dirty="0"/>
              <a:t>Both are the superclasses used for byte streams</a:t>
            </a:r>
          </a:p>
          <a:p>
            <a:endParaRPr lang="en-US" dirty="0"/>
          </a:p>
          <a:p>
            <a:r>
              <a:rPr lang="en-US" dirty="0"/>
              <a:t>They contain methods for reading or writing an unstructured flow of byte-level data.</a:t>
            </a:r>
          </a:p>
          <a:p>
            <a:pPr lvl="1"/>
            <a:r>
              <a:rPr lang="en-US" dirty="0"/>
              <a:t>E.g., read(), write(), close(), etc.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Java implements subclasses of streams for activities:</a:t>
            </a:r>
          </a:p>
          <a:p>
            <a:pPr lvl="1"/>
            <a:r>
              <a:rPr lang="en-US" dirty="0"/>
              <a:t>E.g., reading from and writing to files and communicating with sockets.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6601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56EC824-C34C-4169-8E8A-D270F251A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553" y="643467"/>
            <a:ext cx="737889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1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1332</Words>
  <Application>Microsoft Office PowerPoint</Application>
  <PresentationFormat>Widescreen</PresentationFormat>
  <Paragraphs>146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Office Theme</vt:lpstr>
      <vt:lpstr>Algorithms and Advanced Programming</vt:lpstr>
      <vt:lpstr>What we’ll cover today</vt:lpstr>
      <vt:lpstr>Java I/O</vt:lpstr>
      <vt:lpstr>Java I/O</vt:lpstr>
      <vt:lpstr>Java I/O</vt:lpstr>
      <vt:lpstr>The Scanner Class</vt:lpstr>
      <vt:lpstr>Java InputStream/OutputStream</vt:lpstr>
      <vt:lpstr>Java InputStream / OutputStream</vt:lpstr>
      <vt:lpstr>PowerPoint Presentation</vt:lpstr>
      <vt:lpstr>Byte Streams</vt:lpstr>
      <vt:lpstr>InputStream / OutputStream Example</vt:lpstr>
      <vt:lpstr>Byte Streams</vt:lpstr>
      <vt:lpstr>Character Streams</vt:lpstr>
      <vt:lpstr>Character Streams</vt:lpstr>
      <vt:lpstr>Character Streams</vt:lpstr>
      <vt:lpstr>PowerPoint Presentation</vt:lpstr>
      <vt:lpstr>Character Streams</vt:lpstr>
      <vt:lpstr>Character Streams</vt:lpstr>
      <vt:lpstr>Reading Lines</vt:lpstr>
      <vt:lpstr>Buffered Streams</vt:lpstr>
      <vt:lpstr>Buffered Streams</vt:lpstr>
      <vt:lpstr>Buffered Reader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Module that you would like to Teach</dc:title>
  <dc:creator>William Clifford</dc:creator>
  <cp:lastModifiedBy>William Clifford</cp:lastModifiedBy>
  <cp:revision>58</cp:revision>
  <dcterms:created xsi:type="dcterms:W3CDTF">2021-06-19T18:27:58Z</dcterms:created>
  <dcterms:modified xsi:type="dcterms:W3CDTF">2025-03-11T10:45:52Z</dcterms:modified>
</cp:coreProperties>
</file>