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324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F520E-5F00-4068-979D-1D394F6029AE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70A62-F8D9-4F6E-A39B-0E3935BE54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831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84441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0765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83DE-3C4F-4BD5-B6D3-C27233962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A1A19-128F-4614-B612-2F870FC85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1AA56-32FD-461A-B05E-A1DC06A3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3AD23-9211-405C-8E4E-9BBE93C79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61EBB-5C65-473A-8D3E-DD237351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746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63BD-A578-4C86-AD9C-6C5444EC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98C13-BDFE-44E4-A801-3B7D636FB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33B8D-A773-4496-A859-170E72D0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7196F-0776-4D87-9624-AB19C667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43E3E-B570-4D48-9E92-7EDAD6CB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656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784AFF-05C2-4AB2-8F4C-C757AF9EE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AF57F-9926-4285-A026-7723B6289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8ADB2-02ED-4A71-A77D-B7B0884D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6935A-E6BE-43A0-BA2E-8F12AE5A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ACF7-FDC3-4CEE-86F8-1428E255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216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BDE5-3549-4C05-912B-7D05E03A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3777A-48AB-4775-9B0C-07A71A40D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89F22-6B6C-40A2-BD0B-6D8C8C613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D607A-DBCF-4CA5-872A-C930E28F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D6F66-4614-42B1-B14E-B08CC738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743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F374-B7D7-4E78-8C14-51E5D50B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9EFBF-ED75-4196-8913-04D1BE846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9799A-643F-4D32-9E96-48041488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2A3D6-DC0D-4C06-B83A-43B20D3CB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6D34D-F92B-40F4-88E9-004FE17C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38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F76C-243D-4B54-B47F-439E3A83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9C9AD-59C4-416D-A137-546508765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B0455-87E8-42F5-9B97-A78F74937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0F222-E3FC-4032-ACBE-C8C40B61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64FBC-092B-4E0D-A53A-118267ED4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4BF2F-4D32-419B-82BA-2A51717A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832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392B-A1B9-477B-B83B-C9225ACCD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F47AC-98D3-4DC6-BAB3-FC8EA6D11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903C7-3E82-484F-BA58-29422B3F1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05FBD-1E62-4DDC-9DF0-870D05B1D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0704C-85AB-4AA6-B2D0-C14F992F5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112864-391B-4C1E-A88F-D7488BC9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F942FB-3E66-4FDB-9312-075A0C173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BF1ACE-87CD-49A6-8006-7DD7227F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935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A49A-511F-4AB9-BD0A-6B48F014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BD6C0B-8CF8-4A45-B9E1-E66C7EF9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23D97-2FE0-435C-8B1C-C18B953DC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08F51-C619-4898-8698-4C9B7004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6876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46FA0B-2422-4110-AE03-916A7988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0C2D42-AE12-4DF9-8E0E-A535AEFF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96208-FC54-4B24-9C51-84206A2D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121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5937C-CAA1-4E2E-8CDC-401A6E1A5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136DD-FAEA-4B83-A229-41AF0930A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02458-88C6-4A54-A53B-2955B85BD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4A949-F127-436A-828A-AAFEE296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6ED35-EB47-4B57-AD13-D6B3774E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2CD14-53B9-4F1A-A53C-A5E8D046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852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6700-A0CE-4465-89F5-BB16331E8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104703-64CB-421F-8A38-17DB25041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4E586-E8A7-4AA0-8C1E-DD57C6E2D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59182-B1E7-4115-BC15-51302395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2B84A-EEA7-4A2F-8E8F-BC3568CB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BBAB7-81B6-4BE0-AEFA-514B27FC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660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537ED-4C31-4DE5-ACC2-3CAA5A16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5A03A-D643-4ACB-8E5E-2118DF0A2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91DF1-D234-465D-8A34-64F3C787D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3526D-28D8-440B-B245-10AFD32C2662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B22C1-AC1F-4C20-BD29-6C437CAC7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1E8CC-ADB3-44E7-9476-1E4A870B4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0585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10/docs/api/java/nio/file/Path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essential/io/dirs.html" TargetMode="External"/><Relationship Id="rId2" Type="http://schemas.openxmlformats.org/officeDocument/2006/relationships/hyperlink" Target="https://docs.oracle.com/javase/tutorial/essential/io/fi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tutorial/essential/io/notification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10/docs/api/java/lang/Character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F8106-C503-423A-A9CE-576EA363E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217" y="2940672"/>
            <a:ext cx="3842387" cy="3071906"/>
          </a:xfrm>
        </p:spPr>
        <p:txBody>
          <a:bodyPr anchor="t">
            <a:normAutofit/>
          </a:bodyPr>
          <a:lstStyle/>
          <a:p>
            <a:pPr algn="l"/>
            <a:r>
              <a:rPr lang="en-IE" sz="40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Algorithms and Advanced Programming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18E3B-4BAF-4A04-8962-90435DE34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/>
            <a:r>
              <a:rPr lang="en-IE" sz="1700" dirty="0">
                <a:solidFill>
                  <a:srgbClr val="FFFFFF"/>
                </a:solidFill>
              </a:rPr>
              <a:t>File Structures</a:t>
            </a:r>
          </a:p>
          <a:p>
            <a:pPr algn="l"/>
            <a:r>
              <a:rPr lang="en-IE" sz="1700" dirty="0">
                <a:solidFill>
                  <a:srgbClr val="FFFFFF"/>
                </a:solidFill>
              </a:rPr>
              <a:t>William Clifford</a:t>
            </a:r>
          </a:p>
          <a:p>
            <a:pPr algn="l"/>
            <a:r>
              <a:rPr lang="en-IE" sz="1700" dirty="0">
                <a:solidFill>
                  <a:srgbClr val="FFFFFF"/>
                </a:solidFill>
              </a:rPr>
              <a:t>William.clifford@ncirl.ie</a:t>
            </a:r>
          </a:p>
          <a:p>
            <a:pPr algn="l"/>
            <a:r>
              <a:rPr lang="en-IE" sz="1700" dirty="0">
                <a:solidFill>
                  <a:srgbClr val="FFFFFF"/>
                </a:solidFill>
              </a:rPr>
              <a:t>11/03/25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81AF0A0-162B-4342-BEF9-D67A3CDAD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391" y="447916"/>
            <a:ext cx="5961737" cy="596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7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1FA0-681F-4427-B41F-66FFD7C3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CF655-EA43-4FCD-89CD-3DF9A0B0B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Path class is one of the primary entry point of the </a:t>
            </a:r>
            <a:r>
              <a:rPr lang="en-US" dirty="0" err="1"/>
              <a:t>java.nio.file</a:t>
            </a:r>
            <a:r>
              <a:rPr lang="en-US" dirty="0"/>
              <a:t> package.</a:t>
            </a:r>
          </a:p>
          <a:p>
            <a:pPr lvl="1"/>
            <a:r>
              <a:rPr lang="en-US" dirty="0">
                <a:hlinkClick r:id="rId2"/>
              </a:rPr>
              <a:t>https://docs.oracle.com/javase/10/docs/api/java/nio/file/Path.html</a:t>
            </a:r>
            <a:endParaRPr lang="en-US" dirty="0"/>
          </a:p>
          <a:p>
            <a:pPr lvl="1"/>
            <a:r>
              <a:rPr lang="en-US" dirty="0"/>
              <a:t>Provides powerful features to locate a file in a file system.</a:t>
            </a:r>
          </a:p>
          <a:p>
            <a:r>
              <a:rPr lang="en-US" dirty="0"/>
              <a:t>A Path object contains the file name and directory list used to construct the path, and is used to examine, locate, and manipulate files.</a:t>
            </a:r>
          </a:p>
          <a:p>
            <a:pPr lvl="1"/>
            <a:r>
              <a:rPr lang="en-US" dirty="0"/>
              <a:t>A Path is not system independent.</a:t>
            </a:r>
          </a:p>
          <a:p>
            <a:pPr lvl="1"/>
            <a:r>
              <a:rPr lang="en-US" dirty="0"/>
              <a:t>You cannot compare a Path from a Unix file system and expect it to match a Path from a Windows file system, even if the directory structure is identical and both instances locate the same relative file.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22606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0DDE-91CE-4559-9170-1C16511A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EB54F-66CC-4FB5-8F05-0B647156F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file or directory corresponding to the Path might not exist.</a:t>
            </a:r>
          </a:p>
          <a:p>
            <a:endParaRPr lang="en-US" dirty="0"/>
          </a:p>
          <a:p>
            <a:r>
              <a:rPr lang="en-US" dirty="0"/>
              <a:t>You can create a Path instance and manipulate it in various ways:</a:t>
            </a:r>
          </a:p>
          <a:p>
            <a:pPr lvl="1"/>
            <a:r>
              <a:rPr lang="en-US" dirty="0"/>
              <a:t>you can append to it,</a:t>
            </a:r>
          </a:p>
          <a:p>
            <a:pPr lvl="1"/>
            <a:r>
              <a:rPr lang="en-US" dirty="0"/>
              <a:t>extract pieces of it,</a:t>
            </a:r>
          </a:p>
          <a:p>
            <a:pPr lvl="1"/>
            <a:r>
              <a:rPr lang="en-US" dirty="0"/>
              <a:t>compare it to another path, etc.</a:t>
            </a:r>
          </a:p>
          <a:p>
            <a:endParaRPr lang="en-US" dirty="0"/>
          </a:p>
          <a:p>
            <a:r>
              <a:rPr lang="en-US" dirty="0"/>
              <a:t>You can also check the existence of the file corresponding to the </a:t>
            </a:r>
            <a:r>
              <a:rPr lang="en-US" b="1" dirty="0"/>
              <a:t>Path </a:t>
            </a:r>
            <a:r>
              <a:rPr lang="en-US" dirty="0"/>
              <a:t>create the file, open it, delete it, or change its permissions.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44771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45205-CB89-4746-BAB4-4AE09EBB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Path - Example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9138C3B-EDFB-4FF8-8D4F-2904DACE4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63" y="1675227"/>
            <a:ext cx="1084987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82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92626-27B3-4E85-ADEE-BE559C96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1A20A-194E-4BCB-B2C2-C5B33710A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Files class is the other primary entry point of the </a:t>
            </a:r>
            <a:r>
              <a:rPr lang="en-US" dirty="0" err="1"/>
              <a:t>java.nio.file</a:t>
            </a:r>
            <a:r>
              <a:rPr lang="en-US" dirty="0"/>
              <a:t> package.</a:t>
            </a:r>
          </a:p>
          <a:p>
            <a:pPr lvl="1"/>
            <a:r>
              <a:rPr lang="en-US" dirty="0"/>
              <a:t>https://docs.oracle.com/javase/8/docs/api/java/nio/file/Files.html</a:t>
            </a:r>
          </a:p>
          <a:p>
            <a:endParaRPr lang="en-US" dirty="0"/>
          </a:p>
          <a:p>
            <a:r>
              <a:rPr lang="en-US" dirty="0"/>
              <a:t>This class consists exclusively of static methods that operate on files, directories, or other types of files.</a:t>
            </a:r>
          </a:p>
          <a:p>
            <a:endParaRPr lang="en-US" dirty="0"/>
          </a:p>
          <a:p>
            <a:r>
              <a:rPr lang="en-US" dirty="0"/>
              <a:t>The Files methods work on instances of Path objects.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16793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5A3C-1B7E-4A57-8BC8-146C534D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File Operations – Checking file or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832DC-8E5D-4704-A3B7-10DF35471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have a Path instance representing a file or directory, but does that file exist on the file system? Is it readable? Writable? Executable?</a:t>
            </a:r>
          </a:p>
          <a:p>
            <a:endParaRPr lang="en-US" dirty="0"/>
          </a:p>
          <a:p>
            <a:r>
              <a:rPr lang="en-US" dirty="0"/>
              <a:t>To check that a file exists:</a:t>
            </a:r>
          </a:p>
          <a:p>
            <a:pPr lvl="1"/>
            <a:r>
              <a:rPr lang="en-US" dirty="0"/>
              <a:t>public static </a:t>
            </a:r>
            <a:r>
              <a:rPr lang="en-US" dirty="0" err="1"/>
              <a:t>boolean</a:t>
            </a:r>
            <a:r>
              <a:rPr lang="en-US" dirty="0"/>
              <a:t> exists(Path </a:t>
            </a:r>
            <a:r>
              <a:rPr lang="en-US" dirty="0" err="1"/>
              <a:t>path</a:t>
            </a:r>
            <a:r>
              <a:rPr lang="en-US" dirty="0"/>
              <a:t>, </a:t>
            </a:r>
            <a:r>
              <a:rPr lang="en-US" dirty="0" err="1"/>
              <a:t>LinkOption</a:t>
            </a:r>
            <a:r>
              <a:rPr lang="en-US" dirty="0"/>
              <a:t>... options)</a:t>
            </a:r>
          </a:p>
          <a:p>
            <a:pPr lvl="1"/>
            <a:r>
              <a:rPr lang="en-US" dirty="0"/>
              <a:t>Tests whether a file exists.</a:t>
            </a:r>
          </a:p>
          <a:p>
            <a:pPr lvl="1"/>
            <a:r>
              <a:rPr lang="en-US" dirty="0"/>
              <a:t>Takes path as parameter and returns true if the file exists; false if it does not exist or existence cannot be determined.</a:t>
            </a:r>
          </a:p>
          <a:p>
            <a:r>
              <a:rPr lang="en-US" dirty="0"/>
              <a:t>To check File accessibility</a:t>
            </a:r>
          </a:p>
          <a:p>
            <a:pPr lvl="1"/>
            <a:r>
              <a:rPr lang="en-US" dirty="0"/>
              <a:t>To verify that the program can access a file as needed, you can use the </a:t>
            </a:r>
            <a:r>
              <a:rPr lang="en-US" dirty="0" err="1"/>
              <a:t>isReadable</a:t>
            </a:r>
            <a:r>
              <a:rPr lang="en-US" dirty="0"/>
              <a:t>(Path), </a:t>
            </a:r>
            <a:r>
              <a:rPr lang="en-US" dirty="0" err="1"/>
              <a:t>isWritable</a:t>
            </a:r>
            <a:r>
              <a:rPr lang="en-US" dirty="0"/>
              <a:t>(Path), and </a:t>
            </a:r>
            <a:r>
              <a:rPr lang="en-US" dirty="0" err="1"/>
              <a:t>isExecutable</a:t>
            </a:r>
            <a:r>
              <a:rPr lang="en-US" dirty="0"/>
              <a:t>(Path) methods.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81483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8C2BE3-6EA2-4B7A-A5BC-486211356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File Example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A887A40-7050-4A72-BF39-7C4B08D84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130" y="1675227"/>
            <a:ext cx="901374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42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5732E-479C-47E6-8B29-E35012A03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File Operations – deleting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0EE5F-64B7-4788-BD9B-7B0CBB889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delete files, directories or links.</a:t>
            </a:r>
          </a:p>
          <a:p>
            <a:pPr lvl="1"/>
            <a:r>
              <a:rPr lang="en-US" dirty="0"/>
              <a:t>With symbolic links, the link is deleted and not the target of the link.</a:t>
            </a:r>
          </a:p>
          <a:p>
            <a:pPr lvl="1"/>
            <a:r>
              <a:rPr lang="en-US" dirty="0"/>
              <a:t>With directories, the directory must be empty, or the deletion fails.</a:t>
            </a:r>
          </a:p>
          <a:p>
            <a:r>
              <a:rPr lang="en-US" dirty="0"/>
              <a:t>The Files class provides two deletion methods.</a:t>
            </a:r>
          </a:p>
          <a:p>
            <a:pPr lvl="1"/>
            <a:r>
              <a:rPr lang="en-US" dirty="0"/>
              <a:t>The delete(Path) method</a:t>
            </a:r>
          </a:p>
          <a:p>
            <a:pPr lvl="2"/>
            <a:r>
              <a:rPr lang="en-US" dirty="0"/>
              <a:t>Deletes the file or throws an exception if the deletion fails.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deleteIfExists</a:t>
            </a:r>
            <a:r>
              <a:rPr lang="en-US" dirty="0"/>
              <a:t>(Path) method</a:t>
            </a:r>
          </a:p>
          <a:p>
            <a:pPr lvl="2"/>
            <a:r>
              <a:rPr lang="en-US" dirty="0"/>
              <a:t>Also deletes the file, but if the file does not exist, no exception is thrown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 err="1"/>
              <a:t>Files.delete</a:t>
            </a:r>
            <a:r>
              <a:rPr lang="en-US" dirty="0"/>
              <a:t>(path);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38762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760B-6522-47B7-80E7-C5DD7817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File Operations – copy a file or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99C1E-5B9A-4767-B5F7-588BA6BBA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copy a file or directory by using:</a:t>
            </a:r>
          </a:p>
          <a:p>
            <a:pPr lvl="1"/>
            <a:r>
              <a:rPr lang="en-US" dirty="0"/>
              <a:t>The copy(Path, Path, </a:t>
            </a:r>
            <a:r>
              <a:rPr lang="en-US" dirty="0" err="1"/>
              <a:t>CopyOption</a:t>
            </a:r>
            <a:r>
              <a:rPr lang="en-US" dirty="0"/>
              <a:t>...) method</a:t>
            </a:r>
          </a:p>
          <a:p>
            <a:pPr lvl="1"/>
            <a:r>
              <a:rPr lang="en-US" dirty="0"/>
              <a:t>Copy fails if the target file exists, unless the REPLACE_EXISTING option is specified.</a:t>
            </a:r>
          </a:p>
          <a:p>
            <a:endParaRPr lang="en-US" dirty="0"/>
          </a:p>
          <a:p>
            <a:r>
              <a:rPr lang="en-US" dirty="0"/>
              <a:t>The copy(</a:t>
            </a:r>
            <a:r>
              <a:rPr lang="en-US" dirty="0" err="1"/>
              <a:t>InputStream</a:t>
            </a:r>
            <a:r>
              <a:rPr lang="en-US" dirty="0"/>
              <a:t>, Path, </a:t>
            </a:r>
            <a:r>
              <a:rPr lang="en-US" dirty="0" err="1"/>
              <a:t>CopyOptions</a:t>
            </a:r>
            <a:r>
              <a:rPr lang="en-US" dirty="0"/>
              <a:t>...) method may be used to copy all bytes from an input stream to a file.</a:t>
            </a:r>
          </a:p>
          <a:p>
            <a:endParaRPr lang="en-US" dirty="0"/>
          </a:p>
          <a:p>
            <a:r>
              <a:rPr lang="en-US" dirty="0"/>
              <a:t>The copy(Path, </a:t>
            </a:r>
            <a:r>
              <a:rPr lang="en-US" dirty="0" err="1"/>
              <a:t>OutputStream</a:t>
            </a:r>
            <a:r>
              <a:rPr lang="en-US" dirty="0"/>
              <a:t>) method may be used to copy all bytes from a file to an output stream.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61589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9E76-A8E8-4693-ABAD-226D120B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File Operations – Moving a file or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BA0FF-9C6F-496D-89DC-4782B80F1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move a file or directory by using:</a:t>
            </a:r>
          </a:p>
          <a:p>
            <a:pPr lvl="1"/>
            <a:r>
              <a:rPr lang="en-US" dirty="0"/>
              <a:t>The move(Path, Path, </a:t>
            </a:r>
            <a:r>
              <a:rPr lang="en-US" dirty="0" err="1"/>
              <a:t>CopyOption</a:t>
            </a:r>
            <a:r>
              <a:rPr lang="en-US" dirty="0"/>
              <a:t>...) method</a:t>
            </a:r>
          </a:p>
          <a:p>
            <a:pPr lvl="1"/>
            <a:r>
              <a:rPr lang="en-US" dirty="0"/>
              <a:t>Move fails if the target file exists, unless the REPLACE_EXISTING option is specified.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Files.move</a:t>
            </a:r>
            <a:r>
              <a:rPr lang="en-US" dirty="0"/>
              <a:t>(source, target, REPLACE_EXISTING);</a:t>
            </a:r>
          </a:p>
          <a:p>
            <a:endParaRPr lang="en-US" dirty="0"/>
          </a:p>
          <a:p>
            <a:r>
              <a:rPr lang="en-US" dirty="0"/>
              <a:t>The method is most often used with the file tree recursion process.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49117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DC70-C11A-4F9E-BEE5-066B3951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File Operations – Reading file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794E4-8651-4210-A35E-976DF49CA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file system's metadata is typically referred to as its file attributes.</a:t>
            </a:r>
          </a:p>
          <a:p>
            <a:r>
              <a:rPr lang="en-US" dirty="0"/>
              <a:t>The Files class includes methods that can be used to obtain a single attribute of a file, or to set an attribute.</a:t>
            </a:r>
            <a:endParaRPr lang="en-IE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3EFEF74-3C8E-4F34-8974-2282A2F6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14" y="3343113"/>
            <a:ext cx="8185571" cy="31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3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we’ll cover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4936791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File tokens and scanning</a:t>
            </a:r>
          </a:p>
          <a:p>
            <a:pPr algn="just"/>
            <a:r>
              <a:rPr lang="en-US" sz="3000" dirty="0"/>
              <a:t>File support in java</a:t>
            </a:r>
          </a:p>
          <a:p>
            <a:pPr algn="just"/>
            <a:r>
              <a:rPr lang="en-US" sz="3000" dirty="0"/>
              <a:t>Windows vs Unix based directory/path formats</a:t>
            </a:r>
          </a:p>
          <a:p>
            <a:pPr algn="just"/>
            <a:r>
              <a:rPr lang="en-US" sz="3000" dirty="0"/>
              <a:t>Operations and attributes of files and paths in java</a:t>
            </a:r>
            <a:endParaRPr lang="en-IE" sz="3000" dirty="0"/>
          </a:p>
        </p:txBody>
      </p:sp>
    </p:spTree>
    <p:extLst>
      <p:ext uri="{BB962C8B-B14F-4D97-AF65-F5344CB8AC3E}">
        <p14:creationId xmlns:p14="http://schemas.microsoft.com/office/powerpoint/2010/main" val="851479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2EC45-5825-4F8A-8F31-F97E180C8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File Operations – Reading file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1DD01-A77A-457B-9EB3-E2969A5AA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file system's metadata is typically referred to as its file attributes.</a:t>
            </a:r>
          </a:p>
          <a:p>
            <a:endParaRPr lang="en-US" dirty="0"/>
          </a:p>
          <a:p>
            <a:r>
              <a:rPr lang="en-US" dirty="0"/>
              <a:t>If a program needs multiple file attributes around the same time, it can be inefficient to use methods that retrieve a single attribute.</a:t>
            </a:r>
          </a:p>
          <a:p>
            <a:endParaRPr lang="en-US" dirty="0"/>
          </a:p>
          <a:p>
            <a:r>
              <a:rPr lang="en-US" dirty="0"/>
              <a:t>For this reason, the Files class provides two </a:t>
            </a:r>
            <a:r>
              <a:rPr lang="en-US" dirty="0" err="1"/>
              <a:t>readAttributes</a:t>
            </a:r>
            <a:r>
              <a:rPr lang="en-US" dirty="0"/>
              <a:t>() methods to fetch a file's attributes in one bulk operation.</a:t>
            </a:r>
          </a:p>
          <a:p>
            <a:endParaRPr lang="en-US" dirty="0"/>
          </a:p>
          <a:p>
            <a:r>
              <a:rPr lang="en-US" dirty="0"/>
              <a:t>Many more methods are supported in this context.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44307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E72FC-A051-4CB7-BE22-E3F107B8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File operations - Example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917EC8A-1CEA-4254-B3B8-487960D12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3" y="2149643"/>
            <a:ext cx="10256833" cy="3239515"/>
          </a:xfrm>
        </p:spPr>
      </p:pic>
    </p:spTree>
    <p:extLst>
      <p:ext uri="{BB962C8B-B14F-4D97-AF65-F5344CB8AC3E}">
        <p14:creationId xmlns:p14="http://schemas.microsoft.com/office/powerpoint/2010/main" val="668150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6932B-5523-48BC-A48B-680267D2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Reading, writing, and creating files &amp;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E1D02-447B-41CA-959B-7D4CD3338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reading, writing, creating, and opening files, there are a wide array of file I/O methods to choose from.</a:t>
            </a:r>
          </a:p>
          <a:p>
            <a:pPr lvl="1"/>
            <a:r>
              <a:rPr lang="en-US" dirty="0">
                <a:hlinkClick r:id="rId2"/>
              </a:rPr>
              <a:t>https://docs.oracle.com/javase/tutorial/essential/io/file.html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The following link covers the functionality specific to directories:</a:t>
            </a:r>
          </a:p>
          <a:p>
            <a:pPr lvl="1"/>
            <a:r>
              <a:rPr lang="en-US" dirty="0">
                <a:hlinkClick r:id="rId3"/>
              </a:rPr>
              <a:t>https://docs.oracle.com/javase/tutorial/essential/io/dirs.html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Watching a Directory for changes: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hlinkClick r:id="rId4"/>
              </a:rPr>
              <a:t>https://docs.oracle.com/javase/tutorial/essential/io/notification.html</a:t>
            </a:r>
            <a:r>
              <a:rPr lang="en-US" dirty="0"/>
              <a:t>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74306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22A4E-4252-4A3F-B579-0536FB145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7FE68-F6E0-46E8-A52B-49986C8A8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File tokens and scanning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File support in java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Windows vs Unix based directory/path formats</a:t>
            </a:r>
          </a:p>
          <a:p>
            <a:pPr algn="just"/>
            <a:endParaRPr lang="en-US" sz="2800"/>
          </a:p>
          <a:p>
            <a:pPr algn="just"/>
            <a:r>
              <a:rPr lang="en-US" sz="2800"/>
              <a:t>Operations </a:t>
            </a:r>
            <a:r>
              <a:rPr lang="en-US" sz="2800" dirty="0"/>
              <a:t>and attributes of files and paths in java</a:t>
            </a:r>
            <a:endParaRPr lang="en-IE" sz="2800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64419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626E-3F7D-4339-972A-1C84D0B0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6D468-026A-4743-B3DA-C2182BC75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Input can be broken into tokens</a:t>
            </a:r>
          </a:p>
          <a:p>
            <a:pPr lvl="1"/>
            <a:r>
              <a:rPr lang="en-IE" dirty="0"/>
              <a:t>By default the scanner uses white space to separate tokens.</a:t>
            </a:r>
          </a:p>
          <a:p>
            <a:pPr lvl="1"/>
            <a:r>
              <a:rPr lang="en-IE" dirty="0"/>
              <a:t>White space characters include blanks, tabs \t, and line terminators \n, \r, \r\n</a:t>
            </a:r>
          </a:p>
          <a:p>
            <a:pPr lvl="1"/>
            <a:r>
              <a:rPr lang="en-IE" dirty="0"/>
              <a:t>This link provides a full list of white space characters: </a:t>
            </a:r>
            <a:r>
              <a:rPr lang="en-IE" dirty="0">
                <a:hlinkClick r:id="rId2"/>
              </a:rPr>
              <a:t>https://docs.oracle.com/javase/10/docs/api/java/lang/Character.html</a:t>
            </a:r>
            <a:r>
              <a:rPr lang="en-IE" dirty="0"/>
              <a:t> </a:t>
            </a:r>
          </a:p>
          <a:p>
            <a:pPr lvl="1"/>
            <a:endParaRPr lang="en-IE" dirty="0"/>
          </a:p>
          <a:p>
            <a:r>
              <a:rPr lang="en-IE" dirty="0"/>
              <a:t>Other token separators can be specified. </a:t>
            </a:r>
          </a:p>
          <a:p>
            <a:endParaRPr lang="en-IE" dirty="0"/>
          </a:p>
          <a:p>
            <a:r>
              <a:rPr lang="en-IE" dirty="0"/>
              <a:t>Check the lecture slides for how I did this with csv’s and the buffered readers the </a:t>
            </a:r>
            <a:r>
              <a:rPr lang="en-IE" dirty="0" err="1"/>
              <a:t>FileIO</a:t>
            </a:r>
            <a:r>
              <a:rPr lang="en-IE" dirty="0"/>
              <a:t> lecture.</a:t>
            </a:r>
          </a:p>
        </p:txBody>
      </p:sp>
    </p:spTree>
    <p:extLst>
      <p:ext uri="{BB962C8B-B14F-4D97-AF65-F5344CB8AC3E}">
        <p14:creationId xmlns:p14="http://schemas.microsoft.com/office/powerpoint/2010/main" val="3059188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CC86B-05E7-4127-A9BE-0C68632F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291B7-88E9-4EE4-9401-C86AF5193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To use a different separator, invoke </a:t>
            </a:r>
            <a:r>
              <a:rPr lang="en-IE" b="1" dirty="0" err="1"/>
              <a:t>useDelimiter</a:t>
            </a:r>
            <a:r>
              <a:rPr lang="en-IE" b="1" dirty="0"/>
              <a:t>() </a:t>
            </a:r>
            <a:r>
              <a:rPr lang="en-IE" dirty="0"/>
              <a:t>specifying a regular expression.</a:t>
            </a:r>
          </a:p>
          <a:p>
            <a:endParaRPr lang="en-IE" b="1" dirty="0"/>
          </a:p>
          <a:p>
            <a:r>
              <a:rPr lang="en-IE" dirty="0"/>
              <a:t>For example, if you wanted the token separator to be a comma, optionally followed by white space you would invoke (where </a:t>
            </a:r>
            <a:r>
              <a:rPr lang="en-IE" dirty="0" err="1"/>
              <a:t>sc</a:t>
            </a:r>
            <a:r>
              <a:rPr lang="en-IE" dirty="0"/>
              <a:t> is the instance of the scanner):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b="1" dirty="0" err="1"/>
              <a:t>sc.useDelimiter</a:t>
            </a:r>
            <a:r>
              <a:rPr lang="en-IE" b="1" dirty="0"/>
              <a:t>(“,\\s*”);</a:t>
            </a:r>
          </a:p>
        </p:txBody>
      </p:sp>
    </p:spTree>
    <p:extLst>
      <p:ext uri="{BB962C8B-B14F-4D97-AF65-F5344CB8AC3E}">
        <p14:creationId xmlns:p14="http://schemas.microsoft.com/office/powerpoint/2010/main" val="162772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23353-390C-4723-8042-A13F8AE06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File I/O support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8345-ABE1-4011-9BD5-737E96096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So far we have discussed how to read, manipulate, and write files when we know the location and details of the files already. </a:t>
            </a:r>
          </a:p>
          <a:p>
            <a:endParaRPr lang="en-IE" dirty="0"/>
          </a:p>
          <a:p>
            <a:r>
              <a:rPr lang="en-IE" dirty="0"/>
              <a:t>What about when we want to explore the file system in order to acquire these files in the first place? </a:t>
            </a:r>
          </a:p>
          <a:p>
            <a:endParaRPr lang="en-IE" dirty="0"/>
          </a:p>
          <a:p>
            <a:r>
              <a:rPr lang="en-IE" dirty="0"/>
              <a:t>For tasks like these we use </a:t>
            </a:r>
            <a:r>
              <a:rPr lang="en-IE" b="1" dirty="0"/>
              <a:t>java.nio.* </a:t>
            </a:r>
            <a:r>
              <a:rPr lang="en-IE" dirty="0"/>
              <a:t>to provide support for File Input/Output: https://docs.oracle.com/javase/10/docs/api/java/nio/file/package-summary.html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2296520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6AA0C-B7CC-424B-841F-C6AEE74B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File I/O support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5D776-BC73-486D-9E0E-4B324A46F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Java.nio.file</a:t>
            </a:r>
            <a:r>
              <a:rPr lang="en-IE" dirty="0"/>
              <a:t> defines interfaces and classes for the Java virtual machine to access files, file attributes, and file systems.</a:t>
            </a:r>
          </a:p>
          <a:p>
            <a:endParaRPr lang="en-IE" dirty="0"/>
          </a:p>
          <a:p>
            <a:r>
              <a:rPr lang="en-IE"/>
              <a:t>The </a:t>
            </a:r>
            <a:r>
              <a:rPr lang="en-IE" dirty="0"/>
              <a:t>API to access file and file system attributes is defined in the </a:t>
            </a:r>
            <a:r>
              <a:rPr lang="en-IE" b="1" dirty="0" err="1"/>
              <a:t>java.nio.file.attribute</a:t>
            </a:r>
            <a:r>
              <a:rPr lang="en-IE" dirty="0"/>
              <a:t> package.</a:t>
            </a:r>
          </a:p>
        </p:txBody>
      </p:sp>
    </p:spTree>
    <p:extLst>
      <p:ext uri="{BB962C8B-B14F-4D97-AF65-F5344CB8AC3E}">
        <p14:creationId xmlns:p14="http://schemas.microsoft.com/office/powerpoint/2010/main" val="3079950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9FE7-4297-4FA3-9C22-92706DCC0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File Systems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287B-8770-414C-A379-DC24A11E4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A file system stores and organizes files on some form of media, generally one or more hard drives, in such a way that they can be easily retrieved. </a:t>
            </a:r>
          </a:p>
          <a:p>
            <a:endParaRPr lang="en-IE" dirty="0"/>
          </a:p>
          <a:p>
            <a:r>
              <a:rPr lang="en-IE" dirty="0"/>
              <a:t>Most file systems in use today store the files in a tree structure.</a:t>
            </a:r>
          </a:p>
          <a:p>
            <a:endParaRPr lang="en-IE" dirty="0"/>
          </a:p>
          <a:p>
            <a:r>
              <a:rPr lang="en-IE" dirty="0"/>
              <a:t>At the top of the tree is one (or more) root nodes.</a:t>
            </a:r>
          </a:p>
          <a:p>
            <a:pPr lvl="1"/>
            <a:r>
              <a:rPr lang="en-IE" dirty="0"/>
              <a:t>Under the root node are files and directories (e.g. folders in windows)</a:t>
            </a:r>
          </a:p>
          <a:p>
            <a:pPr lvl="1"/>
            <a:r>
              <a:rPr lang="en-IE" dirty="0"/>
              <a:t>Each directory can contain main subdirectories, and they can contain many more.</a:t>
            </a:r>
          </a:p>
        </p:txBody>
      </p:sp>
    </p:spTree>
    <p:extLst>
      <p:ext uri="{BB962C8B-B14F-4D97-AF65-F5344CB8AC3E}">
        <p14:creationId xmlns:p14="http://schemas.microsoft.com/office/powerpoint/2010/main" val="173027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F8318-5CBA-471F-9DCC-1DE80FF6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4122D-65C8-4985-8D46-92B97608C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file is identified by its path through the file system.</a:t>
            </a:r>
          </a:p>
          <a:p>
            <a:pPr lvl="1"/>
            <a:r>
              <a:rPr lang="en-US" dirty="0"/>
              <a:t>For example, windows OS</a:t>
            </a:r>
          </a:p>
          <a:p>
            <a:pPr lvl="2"/>
            <a:r>
              <a:rPr lang="en-US" dirty="0"/>
              <a:t>C:\home\adam\datafile.txt</a:t>
            </a:r>
          </a:p>
          <a:p>
            <a:pPr lvl="1"/>
            <a:r>
              <a:rPr lang="en-US" dirty="0"/>
              <a:t>Unix based OS, e.g., MacOS</a:t>
            </a:r>
          </a:p>
          <a:p>
            <a:pPr lvl="2"/>
            <a:r>
              <a:rPr lang="en-US" dirty="0"/>
              <a:t>/home/</a:t>
            </a:r>
            <a:r>
              <a:rPr lang="en-US" dirty="0" err="1"/>
              <a:t>adam</a:t>
            </a:r>
            <a:r>
              <a:rPr lang="en-US" dirty="0"/>
              <a:t>/datafile.txt</a:t>
            </a:r>
          </a:p>
          <a:p>
            <a:r>
              <a:rPr lang="en-US" dirty="0"/>
              <a:t>The character used to separate the directory names (also called the delimiter) is specific to the file system:</a:t>
            </a:r>
          </a:p>
          <a:p>
            <a:pPr lvl="1"/>
            <a:r>
              <a:rPr lang="en-US" dirty="0"/>
              <a:t>The Unix-based OS uses the forward slash (/), and</a:t>
            </a:r>
          </a:p>
          <a:p>
            <a:pPr lvl="1"/>
            <a:r>
              <a:rPr lang="en-US" dirty="0"/>
              <a:t>Windows OS uses the backslash slash (\).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45336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2507E-FA43-492A-85EE-D0958AB0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CB39E-3313-442C-BF68-D90A138F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path is either relative or absolute.</a:t>
            </a:r>
          </a:p>
          <a:p>
            <a:r>
              <a:rPr lang="en-US" dirty="0"/>
              <a:t>An absolute path always contains the root element and the complete directory list required to locate the file.</a:t>
            </a:r>
          </a:p>
          <a:p>
            <a:pPr lvl="1"/>
            <a:r>
              <a:rPr lang="en-US" dirty="0"/>
              <a:t>For example, /home/</a:t>
            </a:r>
            <a:r>
              <a:rPr lang="en-US" dirty="0" err="1"/>
              <a:t>adam</a:t>
            </a:r>
            <a:r>
              <a:rPr lang="en-US" dirty="0"/>
              <a:t>/datafile.txt is an absolute path.</a:t>
            </a:r>
          </a:p>
          <a:p>
            <a:pPr lvl="1"/>
            <a:r>
              <a:rPr lang="en-US" dirty="0"/>
              <a:t>All of the information needed to locate the file is contained in the path string.</a:t>
            </a:r>
          </a:p>
          <a:p>
            <a:r>
              <a:rPr lang="en-US" dirty="0"/>
              <a:t>A relative path needs to be combined with another path in order to access a file.</a:t>
            </a:r>
          </a:p>
          <a:p>
            <a:pPr lvl="1"/>
            <a:r>
              <a:rPr lang="en-US" dirty="0"/>
              <a:t>For example, joe/foo is a relative path.</a:t>
            </a:r>
          </a:p>
          <a:p>
            <a:pPr lvl="1"/>
            <a:r>
              <a:rPr lang="en-US" dirty="0"/>
              <a:t>Without more information, a program cannot reliably locate the joe/foo directory in the file system.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35749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</TotalTime>
  <Words>1571</Words>
  <Application>Microsoft Office PowerPoint</Application>
  <PresentationFormat>Widescreen</PresentationFormat>
  <Paragraphs>152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Segoe UI</vt:lpstr>
      <vt:lpstr>Office Theme</vt:lpstr>
      <vt:lpstr>Algorithms and Advanced Programming</vt:lpstr>
      <vt:lpstr>What we’ll cover today</vt:lpstr>
      <vt:lpstr>Scanning</vt:lpstr>
      <vt:lpstr>Scanning</vt:lpstr>
      <vt:lpstr>File I/O support in java</vt:lpstr>
      <vt:lpstr>File I/O support in java</vt:lpstr>
      <vt:lpstr>File Systems </vt:lpstr>
      <vt:lpstr>File Systems</vt:lpstr>
      <vt:lpstr>File Systems</vt:lpstr>
      <vt:lpstr>File I/O</vt:lpstr>
      <vt:lpstr>File I/O</vt:lpstr>
      <vt:lpstr>Path - Example</vt:lpstr>
      <vt:lpstr>File Operations</vt:lpstr>
      <vt:lpstr>File Operations – Checking file or directory</vt:lpstr>
      <vt:lpstr>File Example</vt:lpstr>
      <vt:lpstr>File Operations – deleting files</vt:lpstr>
      <vt:lpstr>File Operations – copy a file or directory</vt:lpstr>
      <vt:lpstr>File Operations – Moving a file or directory</vt:lpstr>
      <vt:lpstr>File Operations – Reading file attributes</vt:lpstr>
      <vt:lpstr>File Operations – Reading file attributes</vt:lpstr>
      <vt:lpstr>File operations - Example</vt:lpstr>
      <vt:lpstr>Reading, writing, and creating files &amp; directories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Module that you would like to Teach</dc:title>
  <dc:creator>William Clifford</dc:creator>
  <cp:lastModifiedBy>William Clifford</cp:lastModifiedBy>
  <cp:revision>67</cp:revision>
  <dcterms:created xsi:type="dcterms:W3CDTF">2021-06-19T18:27:58Z</dcterms:created>
  <dcterms:modified xsi:type="dcterms:W3CDTF">2025-03-11T10:47:50Z</dcterms:modified>
</cp:coreProperties>
</file>