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18"/>
  </p:notesMasterIdLst>
  <p:sldIdLst>
    <p:sldId id="295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DEC0-BE51-46AA-9DF5-343B840C1E76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F933-098C-45BC-A016-7472309184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99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062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3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42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31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259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85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04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80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02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348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94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67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417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55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EB71-CF53-A116-99F2-0B53B86D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E3BEB-CE76-2A12-D60D-33E5610AF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C846-E395-A177-F681-1E7B633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B72F-6419-02C2-5986-E16124AC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FE0C-D606-F8E9-CCF3-89BBD083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93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5843-673D-A549-316E-276761CF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C51F3-1A2A-177D-1F21-F51F6B92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E66C-DB6B-D256-DB08-B851941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2459-EC72-F401-8BA4-34000380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CB4F-E27A-248F-1572-CC0E0804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3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A46A1-B410-A015-6BA0-3EEFC5044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04EBB-E949-91E1-F454-E062F3C0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86FA-310C-3775-D5BD-152D1DCD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147A-1AF3-0BF6-DDC6-74129696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A246-DFC7-BD51-B275-AAC4D33F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95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37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252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81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78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74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58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089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6339-B3C0-CCF2-0F09-E0D63AEB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562B-3E18-1987-07C5-376EF28F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4744-78DF-53AE-FCD0-D378DBEE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F822-7883-D3F8-7785-8726A44F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854E-A0E3-BF85-95C0-95A6DA4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18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26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7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3816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26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960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845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0801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622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694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4856-3ECB-D3B2-4DB3-B7938A1A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8885-67A4-4D11-4F5C-12F1A848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50AE-C4C8-4937-2905-73FD9440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A113-2664-8F20-6E50-7DEF8EB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21F3-8897-C25B-920F-A0BA4234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0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9CA4-162F-88A4-90EC-03104A1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4CA7-BFA1-3F07-D5AF-8BEAF340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C634B-C50A-947A-8FAA-7CE79E60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6616-52FB-F4DC-D7A6-4A12640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86F9-D767-7049-4363-EAA922FE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5DE7-D53F-5DAA-2260-CE39CF1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3410-313F-C94E-CD65-E03D1190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14B1-26DF-4612-E626-F016EF2E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9ACA-225A-442C-E5D0-28E5928D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1E403-6242-F985-9BF4-F7B9FC260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67B45-D0FA-0A3E-0BF2-0DA4B2B92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4A725-0582-4729-3B5D-5361F814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DA896-FFEE-A774-1FCF-9523A32F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9DF53-2FA9-70BB-56BD-946508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821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47C1-33FA-9026-2E2E-97958D4D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8D51E-667E-E5EB-4DFB-79DC9017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A9A9-3B72-434E-41CA-FFC9F6A2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88C8F-BF7F-D9DF-2D71-73F6C6B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66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2A678-0775-2720-2F66-1174F538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42427-9A9E-9CE4-BC68-3B5B6F6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E6CE-A1AC-C7E9-8FA5-00C6ECD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6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99A-1F90-F7BC-75EC-E78F493E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F30A-1D61-80FF-F079-17249F58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95F7-BA2B-BD33-B6AB-4359B736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6875-8C21-C20A-008C-7FB71A6B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4F52D-D08D-7461-A3EF-0AA80EF2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EF26-B171-EAC0-7B68-F6172D5A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0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BE7A-4DB7-FCB0-DFFC-67B33466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FA328-23BC-BD65-3449-722600CEC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E3DA7-220C-D380-715D-8CA614FB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116D-8536-8865-EC25-B60858B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57D9-AC72-A81C-A6B7-FA35BFF2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C3C7-F792-FD30-9917-BFF6B19D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062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4ABB-6530-6CE4-57B2-E59BD61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AC73-E629-6D89-F037-34B00BD5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6CAF-027B-0BBB-68CD-3DA7D997E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D335-1C77-6BC6-D1D9-9AD66C1D7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E7AD-D3B1-5AA9-EAE7-A079A8B2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6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82DC11-31F6-451B-A398-6BDB78890242}" type="datetimeFigureOut">
              <a:rPr lang="en-IE" smtClean="0"/>
              <a:t>06/02/2025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9B1E-E6C2-47AD-9467-CE38BFDE49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15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Algorithms and Advanced Programming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/>
          </p:cNvSpPr>
          <p:nvPr/>
        </p:nvSpPr>
        <p:spPr>
          <a:xfrm>
            <a:off x="3350642" y="2628580"/>
            <a:ext cx="1651214" cy="844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512064"/>
            <a:r>
              <a:rPr lang="en-IE" sz="952" kern="1200" dirty="0">
                <a:solidFill>
                  <a:srgbClr val="979797"/>
                </a:solidFill>
                <a:latin typeface="+mn-lt"/>
                <a:ea typeface="+mn-ea"/>
                <a:cs typeface="+mn-cs"/>
              </a:rPr>
              <a:t>Sorting &amp; Generic Programming</a:t>
            </a:r>
          </a:p>
          <a:p>
            <a:pPr defTabSz="512064"/>
            <a:r>
              <a:rPr lang="en-IE" sz="952" kern="1200" dirty="0">
                <a:solidFill>
                  <a:srgbClr val="979797"/>
                </a:solidFill>
                <a:latin typeface="+mn-lt"/>
                <a:ea typeface="+mn-ea"/>
                <a:cs typeface="+mn-cs"/>
              </a:rPr>
              <a:t>Dr William Clifford</a:t>
            </a:r>
          </a:p>
          <a:p>
            <a:pPr defTabSz="512064"/>
            <a:r>
              <a:rPr lang="en-IE" sz="952" kern="1200" dirty="0">
                <a:solidFill>
                  <a:srgbClr val="979797"/>
                </a:solidFill>
                <a:latin typeface="+mn-lt"/>
                <a:ea typeface="+mn-ea"/>
                <a:cs typeface="+mn-cs"/>
              </a:rPr>
              <a:t>William.clifford@ncirl.ie</a:t>
            </a:r>
          </a:p>
          <a:p>
            <a:pPr defTabSz="512064"/>
            <a:r>
              <a:rPr lang="en-IE" sz="952" dirty="0">
                <a:solidFill>
                  <a:srgbClr val="979797"/>
                </a:solidFill>
              </a:rPr>
              <a:t>11</a:t>
            </a:r>
            <a:r>
              <a:rPr lang="en-IE" sz="952" kern="1200" dirty="0">
                <a:solidFill>
                  <a:srgbClr val="979797"/>
                </a:solidFill>
                <a:latin typeface="+mn-lt"/>
                <a:ea typeface="+mn-ea"/>
                <a:cs typeface="+mn-cs"/>
              </a:rPr>
              <a:t>/02/25</a:t>
            </a:r>
            <a:endParaRPr lang="en-IE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02" y="2425605"/>
            <a:ext cx="3371571" cy="33715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A01CEE-959A-D8F5-A22B-B4967A61AB44}"/>
              </a:ext>
            </a:extLst>
          </p:cNvPr>
          <p:cNvSpPr txBox="1">
            <a:spLocks/>
          </p:cNvSpPr>
          <p:nvPr/>
        </p:nvSpPr>
        <p:spPr>
          <a:xfrm>
            <a:off x="3174520" y="3921534"/>
            <a:ext cx="2173004" cy="173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12064"/>
            <a:r>
              <a:rPr lang="en-IE" sz="2240" kern="1200">
                <a:solidFill>
                  <a:srgbClr val="979797"/>
                </a:solidFill>
                <a:latin typeface="Segoe UI" panose="020B0502040204020203" pitchFamily="34" charset="0"/>
                <a:ea typeface="+mj-ea"/>
                <a:cs typeface="+mj-cs"/>
              </a:rPr>
              <a:t>Algorithms and Advanced Programming</a:t>
            </a:r>
            <a:endParaRPr lang="en-IE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IE" dirty="0"/>
              <a:t>Generic Programming –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400" dirty="0"/>
              <a:t>An iterator is an object that allows traversal over a given data structure.</a:t>
            </a:r>
          </a:p>
          <a:p>
            <a:pPr marL="0" indent="0" algn="just">
              <a:buNone/>
            </a:pPr>
            <a:endParaRPr lang="en-US" sz="3400" dirty="0"/>
          </a:p>
          <a:p>
            <a:pPr algn="just"/>
            <a:r>
              <a:rPr lang="en-US" sz="3400" dirty="0"/>
              <a:t>Java’s iterator interface has 3 methods:</a:t>
            </a:r>
          </a:p>
          <a:p>
            <a:pPr lvl="1" algn="just"/>
            <a:r>
              <a:rPr lang="en-US" sz="2600" b="1" dirty="0"/>
              <a:t>next() – </a:t>
            </a:r>
            <a:r>
              <a:rPr lang="en-US" sz="2600" dirty="0"/>
              <a:t>returns the next element in the data structure.</a:t>
            </a:r>
          </a:p>
          <a:p>
            <a:pPr lvl="1" algn="just"/>
            <a:r>
              <a:rPr lang="en-US" sz="2600" b="1" dirty="0" err="1"/>
              <a:t>hasNext</a:t>
            </a:r>
            <a:r>
              <a:rPr lang="en-US" sz="2600" b="1" dirty="0"/>
              <a:t>() –</a:t>
            </a:r>
            <a:r>
              <a:rPr lang="en-US" sz="2600" dirty="0"/>
              <a:t> returns true if more elements are in the data structure.</a:t>
            </a:r>
          </a:p>
          <a:p>
            <a:pPr lvl="1" algn="just"/>
            <a:r>
              <a:rPr lang="en-US" sz="2600" b="1" dirty="0"/>
              <a:t>remove() – </a:t>
            </a:r>
            <a:r>
              <a:rPr lang="en-US" sz="2600" dirty="0"/>
              <a:t>removes most recently visited element.</a:t>
            </a:r>
          </a:p>
          <a:p>
            <a:pPr lvl="1" algn="just"/>
            <a:endParaRPr lang="en-US" sz="2600" b="1" dirty="0"/>
          </a:p>
          <a:p>
            <a:pPr algn="just"/>
            <a:r>
              <a:rPr lang="en-US" sz="3000" dirty="0"/>
              <a:t>Must import </a:t>
            </a:r>
            <a:r>
              <a:rPr lang="en-US" sz="3000" b="1" dirty="0"/>
              <a:t>java.util.* </a:t>
            </a:r>
            <a:r>
              <a:rPr lang="en-US" sz="3000" dirty="0"/>
              <a:t>in order to use the iterator. </a:t>
            </a:r>
          </a:p>
        </p:txBody>
      </p:sp>
    </p:spTree>
    <p:extLst>
      <p:ext uri="{BB962C8B-B14F-4D97-AF65-F5344CB8AC3E}">
        <p14:creationId xmlns:p14="http://schemas.microsoft.com/office/powerpoint/2010/main" val="12158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Generic Programming –iterator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8FB0F27-E50B-EA0B-8D67-01AFB565C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2120568"/>
            <a:ext cx="6275584" cy="2622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460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967266"/>
            <a:ext cx="3182815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 – the other iterator methods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24DBC3-E841-44EC-87A7-39C9E687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2497"/>
            <a:ext cx="6780700" cy="50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41057D-6B84-4C9C-A8FF-1D6222EE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283140"/>
            <a:ext cx="9613397" cy="1885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 Programming –add this method to generic array class</a:t>
            </a:r>
          </a:p>
        </p:txBody>
      </p:sp>
    </p:spTree>
    <p:extLst>
      <p:ext uri="{BB962C8B-B14F-4D97-AF65-F5344CB8AC3E}">
        <p14:creationId xmlns:p14="http://schemas.microsoft.com/office/powerpoint/2010/main" val="399089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35433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 –testing iterator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5CE2B0-CCC2-4D9D-AA02-4C566A81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58011"/>
            <a:ext cx="6780700" cy="43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IE" dirty="0"/>
              <a:t>Generic Programming –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Let's test the generic array again (live) with strings, and we can order the string alphabetically.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44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IE" dirty="0"/>
              <a:t>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400" dirty="0"/>
              <a:t>So far, we have been using arrays containing numeric data to be sorted.</a:t>
            </a:r>
          </a:p>
          <a:p>
            <a:pPr algn="just"/>
            <a:endParaRPr lang="en-US" sz="3400" dirty="0"/>
          </a:p>
          <a:p>
            <a:pPr algn="just"/>
            <a:r>
              <a:rPr lang="en-US" sz="3400" dirty="0"/>
              <a:t>It would be nice if we could abstract a single method to sort arrays containing integers, Strings, or any other type that supports </a:t>
            </a:r>
            <a:r>
              <a:rPr lang="en-US" sz="3400" b="1" dirty="0"/>
              <a:t>ordering</a:t>
            </a:r>
            <a:r>
              <a:rPr lang="en-US" sz="3400" dirty="0"/>
              <a:t>.</a:t>
            </a:r>
          </a:p>
          <a:p>
            <a:pPr algn="just"/>
            <a:endParaRPr lang="en-US" sz="3400" dirty="0"/>
          </a:p>
          <a:p>
            <a:pPr algn="just"/>
            <a:r>
              <a:rPr lang="en-US" sz="3400" dirty="0"/>
              <a:t>Java </a:t>
            </a:r>
            <a:r>
              <a:rPr lang="en-US" sz="3400" b="1" dirty="0"/>
              <a:t>generics</a:t>
            </a:r>
            <a:r>
              <a:rPr lang="en-US" sz="3400" dirty="0"/>
              <a:t> enable programmers to specify a set of related types with a single class declaration.</a:t>
            </a:r>
          </a:p>
          <a:p>
            <a:pPr lvl="1" algn="just"/>
            <a:r>
              <a:rPr lang="en-US" sz="3000" dirty="0"/>
              <a:t>And specify a set of related methods with a single method declaration.</a:t>
            </a:r>
          </a:p>
          <a:p>
            <a:pPr algn="just"/>
            <a:endParaRPr lang="en-US" sz="3400" dirty="0"/>
          </a:p>
          <a:p>
            <a:pPr algn="just"/>
            <a:r>
              <a:rPr lang="en-US" sz="3400" dirty="0"/>
              <a:t>Generics enable a programmer to implement generic algorithms while allowing stronger type checks at compile-time and elimination of casts</a:t>
            </a:r>
          </a:p>
        </p:txBody>
      </p:sp>
    </p:spTree>
    <p:extLst>
      <p:ext uri="{BB962C8B-B14F-4D97-AF65-F5344CB8AC3E}">
        <p14:creationId xmlns:p14="http://schemas.microsoft.com/office/powerpoint/2010/main" val="341449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IE" dirty="0"/>
              <a:t>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400" dirty="0"/>
              <a:t>Type parameterization.</a:t>
            </a:r>
          </a:p>
          <a:p>
            <a:pPr algn="just"/>
            <a:endParaRPr lang="en-US" sz="3400" dirty="0"/>
          </a:p>
          <a:p>
            <a:pPr algn="just"/>
            <a:r>
              <a:rPr lang="en-US" sz="3400" dirty="0"/>
              <a:t>A generic class </a:t>
            </a:r>
            <a:r>
              <a:rPr lang="en-US" sz="3400" b="1" dirty="0" err="1"/>
              <a:t>className</a:t>
            </a:r>
            <a:r>
              <a:rPr lang="en-US" sz="3400" b="1" dirty="0"/>
              <a:t>&lt;T&gt; </a:t>
            </a:r>
            <a:r>
              <a:rPr lang="en-US" sz="3400" dirty="0"/>
              <a:t>is a type pattern covering an infinite set of possible types.</a:t>
            </a:r>
          </a:p>
          <a:p>
            <a:pPr algn="just"/>
            <a:endParaRPr lang="en-US" sz="3400" b="1" dirty="0"/>
          </a:p>
          <a:p>
            <a:pPr algn="just"/>
            <a:r>
              <a:rPr lang="en-US" sz="3400" dirty="0"/>
              <a:t>Only becomes actual type when generically derived.</a:t>
            </a:r>
          </a:p>
          <a:p>
            <a:pPr lvl="1" algn="just"/>
            <a:r>
              <a:rPr lang="en-US" sz="3000" dirty="0"/>
              <a:t>Type patterns once derived may only contain elements of the actual generic type (if we start with </a:t>
            </a:r>
            <a:r>
              <a:rPr lang="en-US" sz="3000" dirty="0" err="1"/>
              <a:t>ints</a:t>
            </a:r>
            <a:r>
              <a:rPr lang="en-US" sz="3000" dirty="0"/>
              <a:t> we end with </a:t>
            </a:r>
            <a:r>
              <a:rPr lang="en-US" sz="3000" dirty="0" err="1"/>
              <a:t>ints</a:t>
            </a:r>
            <a:r>
              <a:rPr lang="en-US" sz="3000" dirty="0"/>
              <a:t>).</a:t>
            </a:r>
          </a:p>
          <a:p>
            <a:pPr algn="just"/>
            <a:r>
              <a:rPr lang="en-US" sz="3400" dirty="0"/>
              <a:t>Used in collection interfaces:</a:t>
            </a:r>
          </a:p>
          <a:p>
            <a:pPr lvl="1" algn="just"/>
            <a:r>
              <a:rPr lang="en-US" sz="3000" dirty="0"/>
              <a:t>Lists, sets, maps, etc.</a:t>
            </a:r>
          </a:p>
          <a:p>
            <a:pPr algn="just"/>
            <a:r>
              <a:rPr lang="en-US" sz="3400" dirty="0"/>
              <a:t>This approach is used in various languages:</a:t>
            </a:r>
          </a:p>
          <a:p>
            <a:pPr lvl="1" algn="just"/>
            <a:r>
              <a:rPr lang="en-US" sz="3000" dirty="0"/>
              <a:t>Ada, Eiffel, Java, C#, F#, </a:t>
            </a:r>
            <a:r>
              <a:rPr lang="en-US" sz="3000" dirty="0" err="1"/>
              <a:t>VB.Net</a:t>
            </a:r>
            <a:r>
              <a:rPr lang="en-US" sz="3000" dirty="0"/>
              <a:t>, Scala</a:t>
            </a:r>
          </a:p>
        </p:txBody>
      </p:sp>
    </p:spTree>
    <p:extLst>
      <p:ext uri="{BB962C8B-B14F-4D97-AF65-F5344CB8AC3E}">
        <p14:creationId xmlns:p14="http://schemas.microsoft.com/office/powerpoint/2010/main" val="357532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Generic Programming</a:t>
            </a:r>
            <a:b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-Generic array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7EC4F9-2B76-4B34-AE9A-ECDA7E974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12" y="647698"/>
            <a:ext cx="443744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51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30861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-Testing Generic array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3CF8DD-AB9F-454F-B478-F36DFD16A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08383"/>
            <a:ext cx="6780700" cy="40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IE" dirty="0"/>
              <a:t>Generic Programming – Searching or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400" dirty="0"/>
              <a:t>Generic classes are simple to write and easy to use</a:t>
            </a:r>
          </a:p>
          <a:p>
            <a:pPr lvl="1" algn="just"/>
            <a:r>
              <a:rPr lang="en-US" sz="2600" dirty="0"/>
              <a:t>It eliminates the need for duplicating code.</a:t>
            </a:r>
          </a:p>
          <a:p>
            <a:pPr lvl="1" algn="just"/>
            <a:endParaRPr lang="en-US" sz="2600" dirty="0"/>
          </a:p>
          <a:p>
            <a:pPr algn="just"/>
            <a:r>
              <a:rPr lang="en-US" sz="3000" dirty="0"/>
              <a:t>The problem when sorting or searching the elements</a:t>
            </a:r>
          </a:p>
          <a:p>
            <a:pPr lvl="1" algn="just"/>
            <a:r>
              <a:rPr lang="en-US" sz="2600" dirty="0"/>
              <a:t>Classes must implement comparison methods, such as </a:t>
            </a:r>
          </a:p>
          <a:p>
            <a:pPr lvl="2" algn="just"/>
            <a:r>
              <a:rPr lang="en-US" sz="2200" dirty="0" err="1"/>
              <a:t>compareTo</a:t>
            </a:r>
            <a:endParaRPr lang="en-US" sz="2200" dirty="0"/>
          </a:p>
          <a:p>
            <a:pPr lvl="2" algn="just"/>
            <a:r>
              <a:rPr lang="en-US" sz="2200" dirty="0"/>
              <a:t>Equals</a:t>
            </a:r>
          </a:p>
          <a:p>
            <a:pPr lvl="2" algn="just"/>
            <a:endParaRPr lang="en-US" sz="2200" dirty="0"/>
          </a:p>
          <a:p>
            <a:pPr algn="just"/>
            <a:r>
              <a:rPr lang="en-US" sz="3000" dirty="0"/>
              <a:t>Java’s comparable interface includes a </a:t>
            </a:r>
            <a:r>
              <a:rPr lang="en-US" sz="3000" dirty="0" err="1"/>
              <a:t>compareTo</a:t>
            </a:r>
            <a:r>
              <a:rPr lang="en-US" sz="30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9639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967266"/>
            <a:ext cx="29366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 – implements comparable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CD5EA5-683D-4F5B-B875-EB5952D1F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39098"/>
            <a:ext cx="6780700" cy="51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919046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 –comparable search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C9128-6EED-44A7-99F4-0AEDC65C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57292"/>
            <a:ext cx="6780700" cy="47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3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6629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Programming –comparable sort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C24462-E905-4D35-9C8C-94565438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62475"/>
            <a:ext cx="6780700" cy="47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573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423</Words>
  <Application>Microsoft Office PowerPoint</Application>
  <PresentationFormat>Widescreen</PresentationFormat>
  <Paragraphs>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Segoe UI</vt:lpstr>
      <vt:lpstr>Wingdings 3</vt:lpstr>
      <vt:lpstr>Office Theme</vt:lpstr>
      <vt:lpstr>Ion</vt:lpstr>
      <vt:lpstr>Algorithms and Advanced Programming</vt:lpstr>
      <vt:lpstr>Generic Programming</vt:lpstr>
      <vt:lpstr>Generic Programming</vt:lpstr>
      <vt:lpstr>Generic Programming -Generic array</vt:lpstr>
      <vt:lpstr>Generic Programming -Testing Generic array</vt:lpstr>
      <vt:lpstr>Generic Programming – Searching or Sorting</vt:lpstr>
      <vt:lpstr>Generic Programming – implements comparable</vt:lpstr>
      <vt:lpstr>Generic Programming –comparable search</vt:lpstr>
      <vt:lpstr>Generic Programming –comparable sort</vt:lpstr>
      <vt:lpstr>Generic Programming – Iteration</vt:lpstr>
      <vt:lpstr>Generic Programming –iterator</vt:lpstr>
      <vt:lpstr>Generic Programming – the other iterator methods</vt:lpstr>
      <vt:lpstr>Generic Programming –add this method to generic array class</vt:lpstr>
      <vt:lpstr>Generic Programming –testing iterator</vt:lpstr>
      <vt:lpstr>Generic Programming –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Advanced Programming</dc:title>
  <dc:creator>William Clifford</dc:creator>
  <cp:lastModifiedBy>William Clifford</cp:lastModifiedBy>
  <cp:revision>4</cp:revision>
  <dcterms:created xsi:type="dcterms:W3CDTF">2024-02-06T09:27:30Z</dcterms:created>
  <dcterms:modified xsi:type="dcterms:W3CDTF">2025-02-06T12:35:49Z</dcterms:modified>
</cp:coreProperties>
</file>