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6" r:id="rId12"/>
    <p:sldId id="269" r:id="rId13"/>
    <p:sldId id="270" r:id="rId14"/>
    <p:sldId id="271" r:id="rId15"/>
    <p:sldId id="272" r:id="rId16"/>
    <p:sldId id="273" r:id="rId17"/>
    <p:sldId id="275" r:id="rId18"/>
    <p:sldId id="278" r:id="rId19"/>
    <p:sldId id="276" r:id="rId20"/>
    <p:sldId id="274" r:id="rId21"/>
    <p:sldId id="277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40" autoAdjust="0"/>
  </p:normalViewPr>
  <p:slideViewPr>
    <p:cSldViewPr snapToGrid="0">
      <p:cViewPr varScale="1">
        <p:scale>
          <a:sx n="90" d="100"/>
          <a:sy n="90" d="100"/>
        </p:scale>
        <p:origin x="13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09DF6-F718-45FC-8887-231CE5B686B3}" type="datetimeFigureOut">
              <a:rPr lang="en-IE" smtClean="0"/>
              <a:t>18/02/2025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C3BB4-B72E-4016-8254-90F89F32782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374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Thomas H, C., Charles, E., Ronald L, R. and Clifford, S., 2009. Introduction to Algorithms Third Edition.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C3BB4-B72E-4016-8254-90F89F327827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539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BDE5-3549-4C05-912B-7D05E03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777A-48AB-4775-9B0C-07A71A40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F22-6B6C-40A2-BD0B-6D8C8C61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18/02/2025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607A-DBCF-4CA5-872A-C930E28F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6F66-4614-42B1-B14E-B08CC73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43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83DE-3C4F-4BD5-B6D3-C272339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1A19-128F-4614-B612-2F870FC8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AA56-32FD-461A-B05E-A1DC06A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18/02/2025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AD23-9211-405C-8E4E-9BBE93C7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1EBB-5C65-473A-8D3E-DD23735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46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37ED-4C31-4DE5-ACC2-3CAA5A16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A03A-D643-4ACB-8E5E-2118DF0A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1DF1-D234-465D-8A34-64F3C787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526D-28D8-440B-B245-10AFD32C2662}" type="datetimeFigureOut">
              <a:rPr lang="en-IE" smtClean="0"/>
              <a:t>18/02/2025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22C1-AC1F-4C20-BD29-6C437CAC7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E8CC-ADB3-44E7-9476-1E4A870B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85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math/BigInteger.html" TargetMode="External"/><Relationship Id="rId2" Type="http://schemas.openxmlformats.org/officeDocument/2006/relationships/hyperlink" Target="https://www.geeksforgeeks.org/biginteger-class-in-java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sforgeeks.org/optimal-substructure-property-in-dynamic-programming-dp-2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8106-C503-423A-A9CE-576EA363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7" y="2940672"/>
            <a:ext cx="3842387" cy="3071906"/>
          </a:xfrm>
        </p:spPr>
        <p:txBody>
          <a:bodyPr anchor="t">
            <a:normAutofit/>
          </a:bodyPr>
          <a:lstStyle/>
          <a:p>
            <a:pPr algn="l"/>
            <a:r>
              <a:rPr lang="en-IE" sz="4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Algorithms and Advanced Programming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8E3B-4BAF-4A04-8962-90435DE3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IE" sz="1700" dirty="0">
                <a:solidFill>
                  <a:srgbClr val="FFFFFF"/>
                </a:solidFill>
              </a:rPr>
              <a:t>Recursion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 Clifford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William.clifford@ncirl.ie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18/02/25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1AF0A0-162B-4342-BEF9-D67A3CDA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1" y="447916"/>
            <a:ext cx="5961737" cy="59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0E7F-EB2E-451F-8740-AE81B9348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Recursion 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95E1-3DBA-4592-8B20-5D3E54AA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Let’s get the class to write a recursive function that prints stars, ‘*’, to the screen based on some input size n, </a:t>
            </a:r>
          </a:p>
          <a:p>
            <a:r>
              <a:rPr lang="en-IE" dirty="0"/>
              <a:t>i.e., </a:t>
            </a:r>
            <a:r>
              <a:rPr lang="en-IE" dirty="0" err="1"/>
              <a:t>printStar</a:t>
            </a:r>
            <a:r>
              <a:rPr lang="en-IE" dirty="0"/>
              <a:t>(7) would result in ******* being printed to the screen.</a:t>
            </a:r>
          </a:p>
          <a:p>
            <a:r>
              <a:rPr lang="en-IE" dirty="0"/>
              <a:t>What would be the base case?</a:t>
            </a:r>
          </a:p>
          <a:p>
            <a:r>
              <a:rPr lang="en-IE" dirty="0"/>
              <a:t>What would be recursively called? </a:t>
            </a:r>
          </a:p>
        </p:txBody>
      </p:sp>
    </p:spTree>
    <p:extLst>
      <p:ext uri="{BB962C8B-B14F-4D97-AF65-F5344CB8AC3E}">
        <p14:creationId xmlns:p14="http://schemas.microsoft.com/office/powerpoint/2010/main" val="3423442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 fontScale="90000"/>
          </a:bodyPr>
          <a:lstStyle/>
          <a:p>
            <a:r>
              <a:rPr lang="en-IE" dirty="0"/>
              <a:t>Class problem – we will cover the solution to this in 10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2000" dirty="0"/>
              <a:t>Recursion over sequences:</a:t>
            </a:r>
          </a:p>
          <a:p>
            <a:endParaRPr lang="en-US" sz="2000" dirty="0"/>
          </a:p>
          <a:p>
            <a:r>
              <a:rPr lang="en-US" sz="2000" dirty="0"/>
              <a:t>Given an int array of N values write a recursive function to:</a:t>
            </a:r>
          </a:p>
          <a:p>
            <a:pPr lvl="1"/>
            <a:r>
              <a:rPr lang="en-US" sz="2000" dirty="0"/>
              <a:t>Compute the sum of the values in the array:</a:t>
            </a:r>
          </a:p>
          <a:p>
            <a:pPr lvl="1"/>
            <a:r>
              <a:rPr lang="en-US" sz="2000" dirty="0"/>
              <a:t>Linearly search the array for a given value x.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15" name="Picture 14" descr="Question mark on green pastel background">
            <a:extLst>
              <a:ext uri="{FF2B5EF4-FFF2-40B4-BE49-F238E27FC236}">
                <a16:creationId xmlns:a16="http://schemas.microsoft.com/office/drawing/2014/main" id="{B031C891-E087-EDBA-66A3-8867697FB6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48" r="465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88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8B85-B694-4872-9ABF-9FB7B240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E" sz="5000"/>
              <a:t>Fibonacci Sequence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6688B-D867-42DC-8BB1-DD2A482B8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</p:spPr>
            <p:txBody>
              <a:bodyPr anchor="t">
                <a:normAutofit/>
              </a:bodyPr>
              <a:lstStyle/>
              <a:p>
                <a:r>
                  <a:rPr lang="en-IE" sz="2000" dirty="0"/>
                  <a:t>A Fibonacci number is a number in a sequence where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IE" sz="2000" dirty="0"/>
                  <a:t> number is the result of having added the two previous numbers. </a:t>
                </a:r>
              </a:p>
              <a:p>
                <a:r>
                  <a:rPr lang="en-IE" sz="2000" dirty="0"/>
                  <a:t>This comes with the assumption that fib(1)=1, and fib(2)=1. </a:t>
                </a:r>
              </a:p>
              <a:p>
                <a:r>
                  <a:rPr lang="en-IE" sz="2000" dirty="0"/>
                  <a:t>This produces the following sequence 1,1,2,3,5,8,13,21,34,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6688B-D867-42DC-8BB1-DD2A482B8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6" y="2660904"/>
                <a:ext cx="4818888" cy="3547872"/>
              </a:xfrm>
              <a:blipFill>
                <a:blip r:embed="rId2"/>
                <a:stretch>
                  <a:fillRect l="-1139" t="-189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C159A7-50EF-4294-A78F-54A2C9114D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36720"/>
            <a:ext cx="5458968" cy="33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7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8B85-B694-4872-9ABF-9FB7B240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E" sz="5000"/>
              <a:t>Fibonacci Sequence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688B-D867-42DC-8BB1-DD2A482B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E" sz="2000" dirty="0"/>
              <a:t>What would be the base case?</a:t>
            </a:r>
          </a:p>
          <a:p>
            <a:r>
              <a:rPr lang="en-IE" sz="2000" dirty="0"/>
              <a:t>How would you make the recursive call?</a:t>
            </a:r>
          </a:p>
          <a:p>
            <a:pPr marL="0" indent="0">
              <a:buNone/>
            </a:pPr>
            <a:endParaRPr lang="en-IE" sz="2000" dirty="0"/>
          </a:p>
          <a:p>
            <a:pPr marL="0" indent="0">
              <a:buNone/>
            </a:pPr>
            <a:r>
              <a:rPr lang="en-IE" sz="2000" dirty="0"/>
              <a:t>If(n==1 || n==2)</a:t>
            </a:r>
          </a:p>
          <a:p>
            <a:pPr marL="0" indent="0">
              <a:buNone/>
            </a:pPr>
            <a:r>
              <a:rPr lang="en-IE" sz="2000" dirty="0"/>
              <a:t>	return 1</a:t>
            </a:r>
          </a:p>
          <a:p>
            <a:pPr marL="0" indent="0">
              <a:buNone/>
            </a:pPr>
            <a:r>
              <a:rPr lang="en-IE" sz="2000" dirty="0"/>
              <a:t>else</a:t>
            </a:r>
          </a:p>
          <a:p>
            <a:pPr marL="0" indent="0">
              <a:buNone/>
            </a:pPr>
            <a:r>
              <a:rPr lang="en-IE" sz="2000" dirty="0"/>
              <a:t>	//recursive call</a:t>
            </a:r>
          </a:p>
          <a:p>
            <a:pPr marL="0" indent="0">
              <a:buNone/>
            </a:pPr>
            <a:r>
              <a:rPr lang="en-IE" sz="2000" dirty="0"/>
              <a:t>	return fib(n-1) + fib(n-2)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C159A7-50EF-4294-A78F-54A2C9114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36720"/>
            <a:ext cx="5458968" cy="33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8B85-B694-4872-9ABF-9FB7B240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E" sz="5000"/>
              <a:t>Fibonacci Sequence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688B-D867-42DC-8BB1-DD2A482B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E" sz="2000" dirty="0"/>
              <a:t>What would the trace look like for Fib(10)?</a:t>
            </a:r>
          </a:p>
          <a:p>
            <a:r>
              <a:rPr lang="en-IE" sz="2000" dirty="0"/>
              <a:t>Does this look like we’re doing any un-necessary computation?</a:t>
            </a:r>
          </a:p>
          <a:p>
            <a:r>
              <a:rPr lang="en-IE" sz="2000" dirty="0"/>
              <a:t>If you think so, then buckle in, because we’re going to tackle this in a few slides! </a:t>
            </a:r>
            <a:r>
              <a:rPr lang="en-IE" sz="2000" dirty="0">
                <a:sym typeface="Wingdings" panose="05000000000000000000" pitchFamily="2" charset="2"/>
              </a:rPr>
              <a:t> </a:t>
            </a:r>
          </a:p>
          <a:p>
            <a:r>
              <a:rPr lang="en-IE" sz="2000" dirty="0">
                <a:sym typeface="Wingdings" panose="05000000000000000000" pitchFamily="2" charset="2"/>
              </a:rPr>
              <a:t>Before we dive into that though let's consider iterative solutions! </a:t>
            </a:r>
            <a:endParaRPr lang="en-IE" sz="20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C159A7-50EF-4294-A78F-54A2C9114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36720"/>
            <a:ext cx="5458968" cy="33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1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5B8B85-B694-4872-9ABF-9FB7B240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E" sz="5000"/>
              <a:t>Fibonacci Sequence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6688B-D867-42DC-8BB1-DD2A482B8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E" sz="2000" dirty="0"/>
              <a:t>We could write this recursively and iteratively. </a:t>
            </a:r>
          </a:p>
          <a:p>
            <a:r>
              <a:rPr lang="en-IE" sz="2000" dirty="0"/>
              <a:t>How would we do the iterative solution? 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FC159A7-50EF-4294-A78F-54A2C9114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736720"/>
            <a:ext cx="5458968" cy="33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5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D01E-6CC0-4B34-A1A5-9578B65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2CE9-8198-4542-85D5-5B48C0C2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E" dirty="0"/>
              <a:t>Recursion is often used to represent divide-and-conquer solutions to problems where you solve smaller subproblems to solve the overall problem. </a:t>
            </a:r>
          </a:p>
          <a:p>
            <a:pPr algn="just"/>
            <a:r>
              <a:rPr lang="en-IE" dirty="0"/>
              <a:t>It works best with non-overlapping subproblems</a:t>
            </a:r>
          </a:p>
          <a:p>
            <a:pPr algn="just"/>
            <a:r>
              <a:rPr lang="en-IE" dirty="0"/>
              <a:t>What if those subproblems are repeated/are overlapping?</a:t>
            </a:r>
          </a:p>
          <a:p>
            <a:pPr algn="just"/>
            <a:r>
              <a:rPr lang="en-IE" dirty="0"/>
              <a:t>Is this not wasteful? </a:t>
            </a:r>
          </a:p>
          <a:p>
            <a:pPr algn="just"/>
            <a:r>
              <a:rPr lang="en-IE" dirty="0"/>
              <a:t>The Fibonacci sequence does this if you go with the recursive solution. </a:t>
            </a:r>
          </a:p>
        </p:txBody>
      </p:sp>
    </p:spTree>
    <p:extLst>
      <p:ext uri="{BB962C8B-B14F-4D97-AF65-F5344CB8AC3E}">
        <p14:creationId xmlns:p14="http://schemas.microsoft.com/office/powerpoint/2010/main" val="240969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D01E-6CC0-4B34-A1A5-9578B65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Memoization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2CE9-8198-4542-85D5-5B48C0C2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dirty="0"/>
              <a:t>A tool used in for solving overlapping sub-problems with recursion includes </a:t>
            </a:r>
            <a:r>
              <a:rPr lang="en-IE" b="1" dirty="0"/>
              <a:t>memoization </a:t>
            </a:r>
            <a:r>
              <a:rPr lang="en-IE" dirty="0"/>
              <a:t>(this is not mis-spelled).</a:t>
            </a:r>
          </a:p>
          <a:p>
            <a:pPr algn="just"/>
            <a:r>
              <a:rPr lang="en-IE" b="1" dirty="0"/>
              <a:t>Memoization </a:t>
            </a:r>
            <a:r>
              <a:rPr lang="en-IE" dirty="0"/>
              <a:t>is where you (your program) memorizes previously computed results, which can be used wherever the same result is needed. Like caching. </a:t>
            </a:r>
          </a:p>
          <a:p>
            <a:pPr algn="just"/>
            <a:r>
              <a:rPr lang="en-IE" dirty="0"/>
              <a:t>We keep track of previously solved subproblems and use lookups when needed. </a:t>
            </a:r>
          </a:p>
          <a:p>
            <a:pPr algn="just"/>
            <a:r>
              <a:rPr lang="en-IE" dirty="0"/>
              <a:t>We can use this to prevent re-computing older computations. Hash maps and arrays can be used to hold onto computations such as these.</a:t>
            </a:r>
          </a:p>
        </p:txBody>
      </p:sp>
    </p:spTree>
    <p:extLst>
      <p:ext uri="{BB962C8B-B14F-4D97-AF65-F5344CB8AC3E}">
        <p14:creationId xmlns:p14="http://schemas.microsoft.com/office/powerpoint/2010/main" val="153971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56B8E-2113-F4C6-BDEB-05272E854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99ADF-5647-F0DE-9F36-C0FE56FB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Memoization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8653-5961-A83A-05FE-D36947466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E" dirty="0"/>
              <a:t>We can avoid </a:t>
            </a:r>
            <a:r>
              <a:rPr lang="en-IE" b="1" dirty="0"/>
              <a:t>stack overflow!</a:t>
            </a:r>
          </a:p>
          <a:p>
            <a:pPr algn="just"/>
            <a:r>
              <a:rPr lang="en-IE" b="1" dirty="0"/>
              <a:t>Stack overflow </a:t>
            </a:r>
            <a:r>
              <a:rPr lang="en-IE" dirty="0"/>
              <a:t>occurs if the call stack pointer exceeds the stack bound. </a:t>
            </a:r>
          </a:p>
          <a:p>
            <a:pPr algn="just"/>
            <a:r>
              <a:rPr lang="en-IE" dirty="0"/>
              <a:t>There is an assigned amount of memory a program can use. Each time we instantiate a new method more memory is used. This can cause stack overflow.</a:t>
            </a:r>
          </a:p>
          <a:p>
            <a:pPr algn="just"/>
            <a:r>
              <a:rPr lang="en-IE" dirty="0"/>
              <a:t>If you haven’t seen this before try create a recursive function that will require a very large number of calls. </a:t>
            </a:r>
          </a:p>
        </p:txBody>
      </p:sp>
    </p:spTree>
    <p:extLst>
      <p:ext uri="{BB962C8B-B14F-4D97-AF65-F5344CB8AC3E}">
        <p14:creationId xmlns:p14="http://schemas.microsoft.com/office/powerpoint/2010/main" val="3249366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D01E-6CC0-4B34-A1A5-9578B65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Memoization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2CE9-8198-4542-85D5-5B48C0C2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E" dirty="0"/>
              <a:t>Let’s use </a:t>
            </a:r>
            <a:r>
              <a:rPr lang="en-IE" dirty="0" err="1"/>
              <a:t>memoization</a:t>
            </a:r>
            <a:r>
              <a:rPr lang="en-IE" dirty="0"/>
              <a:t> solve the nth Fibonacci number using recursion. 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Can we get a larger number than before without running out of memory? 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Note, there’s another sneaky problem here: when Fibonacci numbers get very large int and long types won’t be able to represent that large a number. 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We will have to use </a:t>
            </a:r>
            <a:r>
              <a:rPr lang="en-IE" dirty="0" err="1"/>
              <a:t>BigInteger</a:t>
            </a:r>
            <a:r>
              <a:rPr lang="en-IE" dirty="0"/>
              <a:t> instead see: </a:t>
            </a:r>
            <a:r>
              <a:rPr lang="en-IE" dirty="0">
                <a:hlinkClick r:id="rId2"/>
              </a:rPr>
              <a:t>https://www.geeksforgeeks.org/biginteger-class-in-java/</a:t>
            </a:r>
            <a:r>
              <a:rPr lang="en-IE" dirty="0"/>
              <a:t> and </a:t>
            </a:r>
            <a:r>
              <a:rPr lang="en-IE" dirty="0">
                <a:hlinkClick r:id="rId3"/>
              </a:rPr>
              <a:t>https://docs.oracle.com/javase/7/docs/api/java/math/BigInteger.html</a:t>
            </a:r>
            <a:r>
              <a:rPr lang="en-I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847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we’ll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Recursion</a:t>
            </a:r>
          </a:p>
          <a:p>
            <a:pPr algn="just"/>
            <a:r>
              <a:rPr lang="en-US" sz="3000" dirty="0"/>
              <a:t>Fibonacci sequence</a:t>
            </a:r>
          </a:p>
          <a:p>
            <a:pPr algn="just"/>
            <a:r>
              <a:rPr lang="en-US" sz="3000" dirty="0"/>
              <a:t>Divide-and-conquer</a:t>
            </a:r>
          </a:p>
          <a:p>
            <a:pPr algn="just"/>
            <a:r>
              <a:rPr lang="en-US" sz="3000" dirty="0"/>
              <a:t>Dynamic Programming</a:t>
            </a:r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85147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D01E-6CC0-4B34-A1A5-9578B658C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2CE9-8198-4542-85D5-5B48C0C28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E" dirty="0"/>
              <a:t>Dynamic programming is another solution to divide and conquer solutions with overlapping subproblems.</a:t>
            </a:r>
          </a:p>
          <a:p>
            <a:pPr algn="just"/>
            <a:r>
              <a:rPr lang="en-IE" b="1" dirty="0"/>
              <a:t>Dynamic programming </a:t>
            </a:r>
            <a:r>
              <a:rPr lang="en-IE" dirty="0"/>
              <a:t>means solving problems in a bottom-up fashion. </a:t>
            </a:r>
          </a:p>
          <a:p>
            <a:pPr algn="just"/>
            <a:r>
              <a:rPr lang="en-IE" dirty="0"/>
              <a:t>We store results of subproblems, such that we can re-compute them later by reference instead of method calls. This is similar to memoization except we start with the smaller sub-problems and work our way up to the more complex problems iteratively. </a:t>
            </a:r>
          </a:p>
          <a:p>
            <a:pPr algn="just"/>
            <a:r>
              <a:rPr lang="en-IE" dirty="0"/>
              <a:t>Dynamic programming should be used with overlapping sub-problems and optimal substructure see here: </a:t>
            </a:r>
            <a:r>
              <a:rPr lang="en-IE" dirty="0">
                <a:hlinkClick r:id="rId3"/>
              </a:rPr>
              <a:t>https://geeksforgeeks.org/optimal-substructure-property-in-dynamic-programming-dp-2/</a:t>
            </a:r>
            <a:r>
              <a:rPr lang="en-IE" dirty="0"/>
              <a:t>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“</a:t>
            </a:r>
            <a:r>
              <a:rPr lang="en-US" dirty="0"/>
              <a:t>optimal substructure: optimal solutions to a problem incorporate optimal solutions to related subproblems, which we may solve independently.</a:t>
            </a:r>
            <a:r>
              <a:rPr lang="en-US" dirty="0">
                <a:solidFill>
                  <a:srgbClr val="273239"/>
                </a:solidFill>
                <a:latin typeface="Nunito" panose="020F0502020204030204" pitchFamily="2" charset="0"/>
              </a:rPr>
              <a:t>” (</a:t>
            </a:r>
            <a:r>
              <a:rPr lang="en-US" dirty="0" err="1">
                <a:solidFill>
                  <a:srgbClr val="273239"/>
                </a:solidFill>
                <a:latin typeface="Nunito" panose="020F0502020204030204" pitchFamily="2" charset="0"/>
              </a:rPr>
              <a:t>Cormen</a:t>
            </a:r>
            <a:r>
              <a:rPr lang="en-US" dirty="0">
                <a:solidFill>
                  <a:srgbClr val="273239"/>
                </a:solidFill>
                <a:latin typeface="Nunito" panose="020F0502020204030204" pitchFamily="2" charset="0"/>
              </a:rPr>
              <a:t> et al., 2009)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5819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EE4C-629A-4F9E-BE1B-A50CBCD3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EFFE-7C88-4362-AE38-7A679BBF9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marR="26670" indent="-457200">
              <a:spcAft>
                <a:spcPts val="0"/>
              </a:spcAft>
              <a:buFont typeface="+mj-lt"/>
              <a:buAutoNum type="alphaLcParenR"/>
              <a:tabLst>
                <a:tab pos="457200" algn="l"/>
              </a:tabLst>
            </a:pP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are required to write a function called </a:t>
            </a:r>
            <a:r>
              <a:rPr lang="en-GB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Power(int x, int y)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which returns the value of </a:t>
            </a:r>
            <a:r>
              <a:rPr lang="en-GB" sz="2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200" baseline="30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E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14400" marR="26670" lvl="1" indent="-457200">
              <a:buFont typeface="+mj-lt"/>
              <a:buAutoNum type="romanLcPeriod"/>
              <a:tabLst>
                <a:tab pos="4572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 recursive version of this function.</a:t>
            </a:r>
            <a:endParaRPr lang="en-IE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71550" marR="26670" lvl="1" indent="-514350">
              <a:buFont typeface="+mj-lt"/>
              <a:buAutoNum type="romanLcPeriod"/>
              <a:tabLst>
                <a:tab pos="457200" algn="l"/>
              </a:tabLst>
            </a:pP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 an iterative version of this function.</a:t>
            </a:r>
            <a:endParaRPr lang="en-IE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lphaLcParenR"/>
            </a:pPr>
            <a:endParaRPr lang="en-IE" sz="2200" dirty="0"/>
          </a:p>
          <a:p>
            <a:pPr marL="457200" indent="-457200">
              <a:buFont typeface="+mj-lt"/>
              <a:buAutoNum type="alphaLcParenR"/>
            </a:pPr>
            <a:r>
              <a:rPr lang="en-IE" sz="2200" dirty="0"/>
              <a:t>Write a recursive function that detects if a string is a palindrome (a palindrome is a word that can be read the same way backward and forward, e.g. </a:t>
            </a:r>
            <a:r>
              <a:rPr lang="en-IE" sz="2200" dirty="0" err="1"/>
              <a:t>racecar</a:t>
            </a:r>
            <a:r>
              <a:rPr lang="en-IE" sz="2200" dirty="0"/>
              <a:t>, </a:t>
            </a:r>
            <a:r>
              <a:rPr lang="en-IE" sz="2200" dirty="0" err="1"/>
              <a:t>navan</a:t>
            </a:r>
            <a:r>
              <a:rPr lang="en-IE" sz="2200" dirty="0"/>
              <a:t>, abba). </a:t>
            </a:r>
          </a:p>
          <a:p>
            <a:pPr marL="457200" indent="-457200">
              <a:buFont typeface="+mj-lt"/>
              <a:buAutoNum type="alphaLcParenR"/>
            </a:pPr>
            <a:endParaRPr lang="en-IE" sz="2200" dirty="0"/>
          </a:p>
          <a:p>
            <a:pPr marL="457200" indent="-457200">
              <a:buFont typeface="+mj-lt"/>
              <a:buAutoNum type="alphaLcParenR"/>
            </a:pPr>
            <a:r>
              <a:rPr lang="en-IE" sz="2200" dirty="0"/>
              <a:t>Write a recursive function that prints all the values from a linked list.</a:t>
            </a:r>
          </a:p>
          <a:p>
            <a:pPr marL="457200" indent="-457200">
              <a:buFont typeface="+mj-lt"/>
              <a:buAutoNum type="alphaLcParenR"/>
            </a:pPr>
            <a:endParaRPr lang="en-IE" sz="2200" dirty="0"/>
          </a:p>
        </p:txBody>
      </p:sp>
    </p:spTree>
    <p:extLst>
      <p:ext uri="{BB962C8B-B14F-4D97-AF65-F5344CB8AC3E}">
        <p14:creationId xmlns:p14="http://schemas.microsoft.com/office/powerpoint/2010/main" val="52673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7535A-CBE6-B5E0-1045-3F8ED46D3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8967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next?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DEAEF-9745-A855-26EC-D0DFA9E69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71330"/>
            <a:ext cx="9144000" cy="338647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Next week we will use recursion to help us implement a sorting method (</a:t>
            </a:r>
            <a:r>
              <a:rPr lang="en-US" dirty="0" err="1"/>
              <a:t>mergesort</a:t>
            </a:r>
            <a:r>
              <a:rPr lang="en-US" dirty="0"/>
              <a:t>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sorting technique uses the divide and conquer philosophy. </a:t>
            </a:r>
            <a:r>
              <a:rPr lang="en-GB" dirty="0"/>
              <a:t>Sorting the array one half at a time and re-merging the array after one half has been sorted.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022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5881E-BA9B-F8B9-6155-D2AE96C8EB1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dirty="0"/>
              <a:t>Recursion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929EF1-9006-95FB-3B61-58D3596D3DC5}"/>
              </a:ext>
            </a:extLst>
          </p:cNvPr>
          <p:cNvSpPr txBox="1">
            <a:spLocks/>
          </p:cNvSpPr>
          <p:nvPr/>
        </p:nvSpPr>
        <p:spPr>
          <a:xfrm>
            <a:off x="190500" y="1394159"/>
            <a:ext cx="4933950" cy="4936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This is the process in which a method calls itself continuously.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A method in programming that calls itself is called a recursive method.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Code looks compact but can often be complicated to understand.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In mathematics a definition is said to be recursive if it is defined in terms of itself –see  https://www.youtube.com/watch?v=pCpLWbHVNhk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Recursion is defined by two properties: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A base case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600" dirty="0"/>
              <a:t>A set of rules that reduces the chain of invocation to the base case.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Basically, it’s a top-down method of solving a problem – to solve for my current problem I must find the solution to one or many sub problems. </a:t>
            </a:r>
          </a:p>
        </p:txBody>
      </p:sp>
      <p:pic>
        <p:nvPicPr>
          <p:cNvPr id="6" name="Picture 5" descr="A group of small jars with cartoon characters on them&#10;&#10;Description automatically generated with low confidence">
            <a:extLst>
              <a:ext uri="{FF2B5EF4-FFF2-40B4-BE49-F238E27FC236}">
                <a16:creationId xmlns:a16="http://schemas.microsoft.com/office/drawing/2014/main" id="{8082D4ED-9F14-080A-27F7-4CC43E9794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7" r="2767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22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35881E-BA9B-F8B9-6155-D2AE96C8EB1A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E" dirty="0"/>
              <a:t>Recursion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929EF1-9006-95FB-3B61-58D3596D3DC5}"/>
              </a:ext>
            </a:extLst>
          </p:cNvPr>
          <p:cNvSpPr txBox="1">
            <a:spLocks/>
          </p:cNvSpPr>
          <p:nvPr/>
        </p:nvSpPr>
        <p:spPr>
          <a:xfrm>
            <a:off x="190500" y="1394159"/>
            <a:ext cx="10515600" cy="49367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In mathematic we can often see functions described using multiple cases (see n factorial below).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/>
              <a:t>In programming we refer to these cases as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dirty="0"/>
              <a:t>the base case – when the method should stop making calls to itself (in this example it’s when n equals 0).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600" dirty="0"/>
              <a:t>The recursive case – when the method should call upon its own definition to solve its current state (when n is greater than 0).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2" name="Picture 1" descr="A picture containing text&#10;&#10;Description automatically generated">
            <a:extLst>
              <a:ext uri="{FF2B5EF4-FFF2-40B4-BE49-F238E27FC236}">
                <a16:creationId xmlns:a16="http://schemas.microsoft.com/office/drawing/2014/main" id="{1ADEEA8B-3CBA-999A-F4A2-FD3DA7DB4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390" y="2426776"/>
            <a:ext cx="3134609" cy="12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2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Finding 5! Using the definition of factorial n.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n! = n*(n-1)!</a:t>
            </a:r>
          </a:p>
          <a:p>
            <a:pPr algn="just"/>
            <a:r>
              <a:rPr lang="en-US" sz="2600" dirty="0"/>
              <a:t>5! 	= 5*(5-1)! = 5*4!</a:t>
            </a:r>
          </a:p>
          <a:p>
            <a:pPr marL="0" indent="0" algn="just">
              <a:buNone/>
            </a:pPr>
            <a:r>
              <a:rPr lang="en-US" sz="2600" dirty="0"/>
              <a:t>     	= 5*4*(4-1)! = 5*4*3!</a:t>
            </a:r>
          </a:p>
          <a:p>
            <a:pPr marL="0" indent="0" algn="just">
              <a:buNone/>
            </a:pPr>
            <a:r>
              <a:rPr lang="en-US" sz="2600" dirty="0"/>
              <a:t>	= 5*4*3*(3-1)! = 5*4*3*2!</a:t>
            </a:r>
          </a:p>
          <a:p>
            <a:pPr marL="0" indent="0" algn="just">
              <a:buNone/>
            </a:pPr>
            <a:r>
              <a:rPr lang="en-US" sz="2600" dirty="0"/>
              <a:t>	= 5*4*3*2*(2-1)! = 5*4*3*2*1!</a:t>
            </a:r>
          </a:p>
          <a:p>
            <a:pPr marL="0" indent="0" algn="just">
              <a:buNone/>
            </a:pPr>
            <a:r>
              <a:rPr lang="en-US" sz="2600" dirty="0"/>
              <a:t>	= 5*4*3*2*1*(1-1)! = 5*4*3*2*1*0!</a:t>
            </a:r>
          </a:p>
          <a:p>
            <a:pPr marL="0" indent="0" algn="just">
              <a:buNone/>
            </a:pPr>
            <a:r>
              <a:rPr lang="en-US" sz="2600" dirty="0"/>
              <a:t>	= 5*4*3*2*1*1</a:t>
            </a:r>
          </a:p>
          <a:p>
            <a:pPr marL="0" indent="0" algn="just">
              <a:buNone/>
            </a:pPr>
            <a:r>
              <a:rPr lang="en-US" sz="2600" dirty="0"/>
              <a:t>	= 120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D9D8275-A8D9-1572-ABDF-FCAED7F25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191" y="1556084"/>
            <a:ext cx="3134609" cy="123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46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Why do we need a base case?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In order to force recursion to terminate.</a:t>
            </a:r>
          </a:p>
          <a:p>
            <a:pPr algn="just"/>
            <a:endParaRPr lang="en-US" sz="2600" dirty="0"/>
          </a:p>
          <a:p>
            <a:pPr marL="0" indent="0" algn="just">
              <a:buNone/>
            </a:pPr>
            <a:r>
              <a:rPr lang="pt-BR" sz="2600" dirty="0"/>
              <a:t>n! = n*(n-1)!</a:t>
            </a:r>
          </a:p>
          <a:p>
            <a:pPr marL="0" indent="0" algn="just">
              <a:buNone/>
            </a:pPr>
            <a:r>
              <a:rPr lang="pt-BR" sz="2600" dirty="0"/>
              <a:t>4! = 4*3! = 4*3*2!=4*3*2*1!</a:t>
            </a:r>
          </a:p>
          <a:p>
            <a:pPr marL="0" indent="0" algn="just">
              <a:buNone/>
            </a:pPr>
            <a:r>
              <a:rPr lang="pt-BR" sz="2600" dirty="0"/>
              <a:t>= 4*3*2*1*0!</a:t>
            </a:r>
          </a:p>
          <a:p>
            <a:pPr marL="0" indent="0" algn="just">
              <a:buNone/>
            </a:pPr>
            <a:r>
              <a:rPr lang="pt-BR" sz="2600" dirty="0"/>
              <a:t>= 4*3*2*1*0*-1!...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3488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Example – recursive function to compute factorial n: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  <a:p>
            <a:pPr marL="0" indent="0" algn="just">
              <a:buNone/>
            </a:pPr>
            <a:endParaRPr lang="en-US" sz="2600" dirty="0"/>
          </a:p>
          <a:p>
            <a:pPr marL="0" indent="0" algn="just">
              <a:buNone/>
            </a:pPr>
            <a:r>
              <a:rPr lang="en-US" sz="2600" dirty="0"/>
              <a:t>Let’s code it up!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BE78CF0-A6E3-4769-9CF0-BB461A7D1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02" y="2377221"/>
            <a:ext cx="3824419" cy="15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69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– recursive function to compute factorial 3: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7EEFB201-0E4F-4DED-AA0D-81767C67D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3377"/>
            <a:ext cx="10515599" cy="360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3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Recursion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Finding 4! Using the definition of factorial n.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14356E0-C266-4C42-A93F-16C64F20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5215"/>
            <a:ext cx="4064209" cy="1371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CBFF0-B64E-4B72-8F51-D3E81815BC61}"/>
              </a:ext>
            </a:extLst>
          </p:cNvPr>
          <p:cNvSpPr txBox="1"/>
          <p:nvPr/>
        </p:nvSpPr>
        <p:spPr>
          <a:xfrm>
            <a:off x="739741" y="2127219"/>
            <a:ext cx="70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(N=4)</a:t>
            </a:r>
          </a:p>
        </p:txBody>
      </p:sp>
      <p:pic>
        <p:nvPicPr>
          <p:cNvPr id="7" name="Picture 6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BD25C83A-57F6-4D87-BE87-41559B489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84" y="4361383"/>
            <a:ext cx="4064209" cy="1371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24809-F03E-4D05-9CD2-2E8A3A4741EA}"/>
              </a:ext>
            </a:extLst>
          </p:cNvPr>
          <p:cNvSpPr txBox="1"/>
          <p:nvPr/>
        </p:nvSpPr>
        <p:spPr>
          <a:xfrm>
            <a:off x="739741" y="3992051"/>
            <a:ext cx="70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(N=3)</a:t>
            </a:r>
          </a:p>
        </p:txBody>
      </p:sp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A6E4F3D9-5B81-44FC-A859-A66E66A60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361383"/>
            <a:ext cx="4064209" cy="13716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6438E1-FE1C-482F-9671-08FA3A695D99}"/>
              </a:ext>
            </a:extLst>
          </p:cNvPr>
          <p:cNvSpPr txBox="1"/>
          <p:nvPr/>
        </p:nvSpPr>
        <p:spPr>
          <a:xfrm>
            <a:off x="6378541" y="3992051"/>
            <a:ext cx="70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(N=1)</a:t>
            </a:r>
          </a:p>
        </p:txBody>
      </p:sp>
      <p:pic>
        <p:nvPicPr>
          <p:cNvPr id="11" name="Picture 10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5115BFBD-FA92-46FC-A853-74BC2D815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445215"/>
            <a:ext cx="4064209" cy="1371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14FC46-7D62-441A-AC83-D8E6F07FC01C}"/>
              </a:ext>
            </a:extLst>
          </p:cNvPr>
          <p:cNvSpPr txBox="1"/>
          <p:nvPr/>
        </p:nvSpPr>
        <p:spPr>
          <a:xfrm>
            <a:off x="6378541" y="2127219"/>
            <a:ext cx="708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(N=2)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42048A4-F613-4A95-80B8-F6956A7A4E3D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2128310" y="2831542"/>
            <a:ext cx="665524" cy="2024825"/>
          </a:xfrm>
          <a:prstGeom prst="bentConnector2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4FEE1E-DA25-424D-9AB0-30900CBBEE3D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 flipV="1">
            <a:off x="4932027" y="2311885"/>
            <a:ext cx="1446514" cy="302841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6BC7055-D8C6-4DE2-BC1B-18DACCB3094C}"/>
              </a:ext>
            </a:extLst>
          </p:cNvPr>
          <p:cNvSpPr/>
          <p:nvPr/>
        </p:nvSpPr>
        <p:spPr>
          <a:xfrm>
            <a:off x="2044558" y="3315983"/>
            <a:ext cx="2857851" cy="1952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28D0DFD-17B8-4B30-81AA-D2C5DA5CDA06}"/>
              </a:ext>
            </a:extLst>
          </p:cNvPr>
          <p:cNvSpPr/>
          <p:nvPr/>
        </p:nvSpPr>
        <p:spPr>
          <a:xfrm>
            <a:off x="2074176" y="5242694"/>
            <a:ext cx="2857851" cy="1952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28AE27-EA04-40DE-9F33-3AEEA9EC86B6}"/>
              </a:ext>
            </a:extLst>
          </p:cNvPr>
          <p:cNvSpPr/>
          <p:nvPr/>
        </p:nvSpPr>
        <p:spPr>
          <a:xfrm>
            <a:off x="7683358" y="3315983"/>
            <a:ext cx="2857851" cy="19520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DCD02A9-854B-47B8-9C60-A5F92FFFC7ED}"/>
              </a:ext>
            </a:extLst>
          </p:cNvPr>
          <p:cNvCxnSpPr>
            <a:cxnSpLocks/>
            <a:stCxn id="40" idx="1"/>
            <a:endCxn id="10" idx="3"/>
          </p:cNvCxnSpPr>
          <p:nvPr/>
        </p:nvCxnSpPr>
        <p:spPr>
          <a:xfrm rot="10800000" flipV="1">
            <a:off x="7087458" y="3413587"/>
            <a:ext cx="595901" cy="763129"/>
          </a:xfrm>
          <a:prstGeom prst="bentConnector3">
            <a:avLst>
              <a:gd name="adj1" fmla="val 2931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82B4DF2-CFCC-4842-A769-DAC4F6A040F8}"/>
              </a:ext>
            </a:extLst>
          </p:cNvPr>
          <p:cNvSpPr/>
          <p:nvPr/>
        </p:nvSpPr>
        <p:spPr>
          <a:xfrm>
            <a:off x="7683358" y="4798031"/>
            <a:ext cx="1553034" cy="20981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E223F2F-C007-4F72-9EED-72C30CC9473A}"/>
              </a:ext>
            </a:extLst>
          </p:cNvPr>
          <p:cNvCxnSpPr>
            <a:endCxn id="40" idx="2"/>
          </p:cNvCxnSpPr>
          <p:nvPr/>
        </p:nvCxnSpPr>
        <p:spPr>
          <a:xfrm rot="5400000" flipH="1" flipV="1">
            <a:off x="8139241" y="3812215"/>
            <a:ext cx="1274065" cy="672021"/>
          </a:xfrm>
          <a:prstGeom prst="bentConnector3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9F7DCB5-EB72-47C4-A6E0-54BEE327244C}"/>
              </a:ext>
            </a:extLst>
          </p:cNvPr>
          <p:cNvCxnSpPr>
            <a:cxnSpLocks/>
            <a:stCxn id="40" idx="1"/>
            <a:endCxn id="37" idx="2"/>
          </p:cNvCxnSpPr>
          <p:nvPr/>
        </p:nvCxnSpPr>
        <p:spPr>
          <a:xfrm rot="10800000" flipV="1">
            <a:off x="3503102" y="3413587"/>
            <a:ext cx="4180256" cy="2024315"/>
          </a:xfrm>
          <a:prstGeom prst="bentConnector4">
            <a:avLst>
              <a:gd name="adj1" fmla="val 32909"/>
              <a:gd name="adj2" fmla="val 126012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38E89D4B-5634-4EB8-A779-FA9A87A9285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88203" y="3628487"/>
            <a:ext cx="1829106" cy="1399307"/>
          </a:xfrm>
          <a:prstGeom prst="bentConnector4">
            <a:avLst>
              <a:gd name="adj1" fmla="val 8574"/>
              <a:gd name="adj2" fmla="val 118540"/>
            </a:avLst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73AA98-BDD6-4AB4-A5F6-86C0844FAF0F}"/>
              </a:ext>
            </a:extLst>
          </p:cNvPr>
          <p:cNvSpPr txBox="1"/>
          <p:nvPr/>
        </p:nvSpPr>
        <p:spPr>
          <a:xfrm>
            <a:off x="7510838" y="3812135"/>
            <a:ext cx="4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6E7095-B81C-460C-81C4-27835AC2CA64}"/>
              </a:ext>
            </a:extLst>
          </p:cNvPr>
          <p:cNvSpPr txBox="1"/>
          <p:nvPr/>
        </p:nvSpPr>
        <p:spPr>
          <a:xfrm>
            <a:off x="5172183" y="4932584"/>
            <a:ext cx="4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DEBAC6-C042-473F-9CAE-45525E85BBED}"/>
              </a:ext>
            </a:extLst>
          </p:cNvPr>
          <p:cNvSpPr txBox="1"/>
          <p:nvPr/>
        </p:nvSpPr>
        <p:spPr>
          <a:xfrm>
            <a:off x="3198653" y="3675809"/>
            <a:ext cx="4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71395A-5527-4BEE-B7DE-0BA0D67D820A}"/>
              </a:ext>
            </a:extLst>
          </p:cNvPr>
          <p:cNvSpPr txBox="1"/>
          <p:nvPr/>
        </p:nvSpPr>
        <p:spPr>
          <a:xfrm>
            <a:off x="3947419" y="4715241"/>
            <a:ext cx="4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FA45C1-2DB3-4F36-BC0D-36855B9CB546}"/>
              </a:ext>
            </a:extLst>
          </p:cNvPr>
          <p:cNvSpPr txBox="1"/>
          <p:nvPr/>
        </p:nvSpPr>
        <p:spPr>
          <a:xfrm>
            <a:off x="5874250" y="5938878"/>
            <a:ext cx="4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08EB76-69D1-4BAF-BD57-2CBB81DA2D76}"/>
              </a:ext>
            </a:extLst>
          </p:cNvPr>
          <p:cNvSpPr txBox="1"/>
          <p:nvPr/>
        </p:nvSpPr>
        <p:spPr>
          <a:xfrm>
            <a:off x="8460769" y="4332819"/>
            <a:ext cx="4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760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1280</Words>
  <Application>Microsoft Office PowerPoint</Application>
  <PresentationFormat>Widescreen</PresentationFormat>
  <Paragraphs>146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Nunito</vt:lpstr>
      <vt:lpstr>Segoe UI</vt:lpstr>
      <vt:lpstr>Times New Roman</vt:lpstr>
      <vt:lpstr>Wingdings</vt:lpstr>
      <vt:lpstr>Office Theme</vt:lpstr>
      <vt:lpstr>Algorithms and Advanced Programming</vt:lpstr>
      <vt:lpstr>What we’ll cover today</vt:lpstr>
      <vt:lpstr>PowerPoint Presentation</vt:lpstr>
      <vt:lpstr>PowerPoint Presentation</vt:lpstr>
      <vt:lpstr>Recursion</vt:lpstr>
      <vt:lpstr>Recursion</vt:lpstr>
      <vt:lpstr>Recursion</vt:lpstr>
      <vt:lpstr>Recursion</vt:lpstr>
      <vt:lpstr>Recursion Tracing</vt:lpstr>
      <vt:lpstr>Recursion Warm-up</vt:lpstr>
      <vt:lpstr>Class problem – we will cover the solution to this in 10 minutes</vt:lpstr>
      <vt:lpstr>Fibonacci Sequence </vt:lpstr>
      <vt:lpstr>Fibonacci Sequence </vt:lpstr>
      <vt:lpstr>Fibonacci Sequence </vt:lpstr>
      <vt:lpstr>Fibonacci Sequence </vt:lpstr>
      <vt:lpstr>Divide and Conquer</vt:lpstr>
      <vt:lpstr>Memoization</vt:lpstr>
      <vt:lpstr>Memoization</vt:lpstr>
      <vt:lpstr>Memoization</vt:lpstr>
      <vt:lpstr>Dynamic Programming</vt:lpstr>
      <vt:lpstr>Revision Questions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Advanced Programming</dc:title>
  <dc:creator>William Clifford</dc:creator>
  <cp:lastModifiedBy>William Clifford</cp:lastModifiedBy>
  <cp:revision>13</cp:revision>
  <dcterms:created xsi:type="dcterms:W3CDTF">2023-02-12T20:41:59Z</dcterms:created>
  <dcterms:modified xsi:type="dcterms:W3CDTF">2025-02-18T10:32:06Z</dcterms:modified>
</cp:coreProperties>
</file>