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76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520E-5F00-4068-979D-1D394F6029AE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70A62-F8D9-4F6E-A39B-0E3935BE54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3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07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793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485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510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83DE-3C4F-4BD5-B6D3-C272339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1A19-128F-4614-B612-2F870FC8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AA56-32FD-461A-B05E-A1DC06A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AD23-9211-405C-8E4E-9BBE93C7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1EBB-5C65-473A-8D3E-DD23735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4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63BD-A578-4C86-AD9C-6C5444EC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8C13-BDFE-44E4-A801-3B7D636F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3B8D-A773-4496-A859-170E72D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96F-0776-4D87-9624-AB19C667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3E3E-B570-4D48-9E92-7EDAD6CB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5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84AFF-05C2-4AB2-8F4C-C757AF9E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AF57F-9926-4285-A026-7723B628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ADB2-02ED-4A71-A77D-B7B0884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935A-E6BE-43A0-BA2E-8F12AE5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ACF7-FDC3-4CEE-86F8-1428E255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1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BDE5-3549-4C05-912B-7D05E03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777A-48AB-4775-9B0C-07A71A40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F22-6B6C-40A2-BD0B-6D8C8C61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607A-DBCF-4CA5-872A-C930E28F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6F66-4614-42B1-B14E-B08CC73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4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374-B7D7-4E78-8C14-51E5D50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EFBF-ED75-4196-8913-04D1BE84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799A-643F-4D32-9E96-48041488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A3D6-DC0D-4C06-B83A-43B20D3C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D34D-F92B-40F4-88E9-004FE17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8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F76C-243D-4B54-B47F-439E3A8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C9AD-59C4-416D-A137-54650876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0455-87E8-42F5-9B97-A78F7493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F222-E3FC-4032-ACBE-C8C40B61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4FBC-092B-4E0D-A53A-118267E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BF2F-4D32-419B-82BA-2A51717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3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92B-A1B9-477B-B83B-C9225ACC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47AC-98D3-4DC6-BAB3-FC8EA6D1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03C7-3E82-484F-BA58-29422B3F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05FBD-1E62-4DDC-9DF0-870D05B1D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0704C-85AB-4AA6-B2D0-C14F992F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12864-391B-4C1E-A88F-D7488BC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942FB-3E66-4FDB-9312-075A0C1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F1ACE-87CD-49A6-8006-7DD7227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3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A49A-511F-4AB9-BD0A-6B48F01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D6C0B-8CF8-4A45-B9E1-E66C7EF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3D97-2FE0-435C-8B1C-C18B953D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8F51-C619-4898-8698-4C9B700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76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6FA0B-2422-4110-AE03-916A7988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C2D42-AE12-4DF9-8E0E-A535AEFF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6208-FC54-4B24-9C51-84206A2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2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937C-CAA1-4E2E-8CDC-401A6E1A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36DD-FAEA-4B83-A229-41AF0930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2458-88C6-4A54-A53B-2955B85B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A949-F127-436A-828A-AAFEE296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ED35-EB47-4B57-AD13-D6B3774E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CD14-53B9-4F1A-A53C-A5E8D04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85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700-A0CE-4465-89F5-BB16331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04703-64CB-421F-8A38-17DB2504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E586-E8A7-4AA0-8C1E-DD57C6E2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9182-B1E7-4115-BC15-5130239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2B84A-EEA7-4A2F-8E8F-BC3568CB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BBAB7-81B6-4BE0-AEFA-514B27FC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6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37ED-4C31-4DE5-ACC2-3CAA5A16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A03A-D643-4ACB-8E5E-2118DF0A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1DF1-D234-465D-8A34-64F3C787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526D-28D8-440B-B245-10AFD32C2662}" type="datetimeFigureOut">
              <a:rPr lang="en-IE" smtClean="0"/>
              <a:t>04/03/2025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22C1-AC1F-4C20-BD29-6C437CAC7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E8CC-ADB3-44E7-9476-1E4A870B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8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8106-C503-423A-A9CE-576EA363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7" y="2940672"/>
            <a:ext cx="3842387" cy="3071906"/>
          </a:xfrm>
        </p:spPr>
        <p:txBody>
          <a:bodyPr anchor="t">
            <a:normAutofit/>
          </a:bodyPr>
          <a:lstStyle/>
          <a:p>
            <a:pPr algn="l"/>
            <a:r>
              <a:rPr lang="en-IE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Algorithms and Advanced Programming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8E3B-4BAF-4A04-8962-90435DE3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IE" sz="1700" dirty="0">
                <a:solidFill>
                  <a:srgbClr val="FFFFFF"/>
                </a:solidFill>
              </a:rPr>
              <a:t>Search Algorithms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 Clifford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William.clifford@ncirl.ie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04/03/25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1AF0A0-162B-4342-BEF9-D67A3CDA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1" y="447916"/>
            <a:ext cx="5961737" cy="5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Find the middle value in the array (num[4])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8425543" y="2857500"/>
            <a:ext cx="604157" cy="117565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153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Is the mid point equal to searchKey?</a:t>
            </a:r>
          </a:p>
          <a:p>
            <a:pPr lvl="1"/>
            <a:r>
              <a:rPr lang="en-IE" sz="2200" dirty="0"/>
              <a:t>23==17</a:t>
            </a:r>
          </a:p>
          <a:p>
            <a:pPr lvl="1"/>
            <a:r>
              <a:rPr lang="en-IE" sz="2200" dirty="0"/>
              <a:t>No!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8425543" y="2857500"/>
            <a:ext cx="604157" cy="117565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6126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Is 17 &lt; the mid point value?</a:t>
            </a:r>
          </a:p>
          <a:p>
            <a:pPr lvl="1"/>
            <a:r>
              <a:rPr lang="en-IE" sz="2200" dirty="0"/>
              <a:t>Yes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8425543" y="2857500"/>
            <a:ext cx="604157" cy="117565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9923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Now only consider first half of the array (values less than 23)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6253843" y="2839547"/>
            <a:ext cx="2269671" cy="11756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623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Find the middle value in the array</a:t>
            </a:r>
          </a:p>
          <a:p>
            <a:pPr lvl="1"/>
            <a:r>
              <a:rPr lang="en-IE" sz="2200" dirty="0"/>
              <a:t>num[1]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6253843" y="2839547"/>
            <a:ext cx="2269671" cy="11756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061E2-FD79-4C60-A166-5E085E851C7A}"/>
              </a:ext>
            </a:extLst>
          </p:cNvPr>
          <p:cNvSpPr/>
          <p:nvPr/>
        </p:nvSpPr>
        <p:spPr>
          <a:xfrm>
            <a:off x="6784521" y="2839546"/>
            <a:ext cx="604157" cy="117565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00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Is the mid point value equal to searchKey?</a:t>
            </a:r>
          </a:p>
          <a:p>
            <a:pPr lvl="1"/>
            <a:r>
              <a:rPr lang="en-IE" sz="2200" dirty="0"/>
              <a:t>9==17</a:t>
            </a:r>
          </a:p>
          <a:p>
            <a:pPr lvl="1"/>
            <a:r>
              <a:rPr lang="en-IE" sz="2200" dirty="0"/>
              <a:t>No!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6253843" y="2839547"/>
            <a:ext cx="2269671" cy="11756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061E2-FD79-4C60-A166-5E085E851C7A}"/>
              </a:ext>
            </a:extLst>
          </p:cNvPr>
          <p:cNvSpPr/>
          <p:nvPr/>
        </p:nvSpPr>
        <p:spPr>
          <a:xfrm>
            <a:off x="6784521" y="2839546"/>
            <a:ext cx="604157" cy="117565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7918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Is 17 &lt; the mid point value?</a:t>
            </a:r>
          </a:p>
          <a:p>
            <a:pPr lvl="1"/>
            <a:r>
              <a:rPr lang="en-IE" sz="2200" dirty="0"/>
              <a:t>No!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6253843" y="2839547"/>
            <a:ext cx="2269671" cy="11756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061E2-FD79-4C60-A166-5E085E851C7A}"/>
              </a:ext>
            </a:extLst>
          </p:cNvPr>
          <p:cNvSpPr/>
          <p:nvPr/>
        </p:nvSpPr>
        <p:spPr>
          <a:xfrm>
            <a:off x="6784521" y="2839546"/>
            <a:ext cx="604157" cy="117565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73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No only consider the second half of the remaining array (values greater than 9)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7364186" y="2839547"/>
            <a:ext cx="1159328" cy="11756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6745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Find middle value in array</a:t>
            </a:r>
          </a:p>
          <a:p>
            <a:pPr lvl="1"/>
            <a:r>
              <a:rPr lang="en-IE" sz="2200" dirty="0"/>
              <a:t>num[2]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7364186" y="2839547"/>
            <a:ext cx="1159328" cy="11756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FE631-8A88-42B2-8BC4-F9D34E75088C}"/>
              </a:ext>
            </a:extLst>
          </p:cNvPr>
          <p:cNvSpPr/>
          <p:nvPr/>
        </p:nvSpPr>
        <p:spPr>
          <a:xfrm>
            <a:off x="7339693" y="2821594"/>
            <a:ext cx="604157" cy="117565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134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Is the mid-point equal to the searchKey?</a:t>
            </a:r>
          </a:p>
          <a:p>
            <a:pPr lvl="1"/>
            <a:r>
              <a:rPr lang="en-IE" sz="2200" dirty="0"/>
              <a:t>12==17</a:t>
            </a:r>
          </a:p>
          <a:p>
            <a:pPr lvl="1"/>
            <a:r>
              <a:rPr lang="en-IE" sz="2200" dirty="0"/>
              <a:t>No!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7364186" y="2839547"/>
            <a:ext cx="1159328" cy="11756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FE631-8A88-42B2-8BC4-F9D34E75088C}"/>
              </a:ext>
            </a:extLst>
          </p:cNvPr>
          <p:cNvSpPr/>
          <p:nvPr/>
        </p:nvSpPr>
        <p:spPr>
          <a:xfrm>
            <a:off x="7339693" y="2821594"/>
            <a:ext cx="604157" cy="117565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140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Linear (sequential) Search</a:t>
            </a:r>
          </a:p>
          <a:p>
            <a:pPr algn="just"/>
            <a:r>
              <a:rPr lang="en-US" sz="3000" dirty="0"/>
              <a:t>Binary Search</a:t>
            </a: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85147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Is 17 &lt; the mid-point value?</a:t>
            </a:r>
          </a:p>
          <a:p>
            <a:pPr lvl="1"/>
            <a:r>
              <a:rPr lang="en-IE" sz="2200" dirty="0"/>
              <a:t>No!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7364186" y="2839547"/>
            <a:ext cx="1159328" cy="11756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FE631-8A88-42B2-8BC4-F9D34E75088C}"/>
              </a:ext>
            </a:extLst>
          </p:cNvPr>
          <p:cNvSpPr/>
          <p:nvPr/>
        </p:nvSpPr>
        <p:spPr>
          <a:xfrm>
            <a:off x="7339693" y="2821594"/>
            <a:ext cx="604157" cy="117565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2410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Now consider the second half of the array (values greater than 12)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7903028" y="2839547"/>
            <a:ext cx="620485" cy="11756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445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Find the middle value in the array</a:t>
            </a:r>
          </a:p>
          <a:p>
            <a:pPr lvl="1"/>
            <a:r>
              <a:rPr lang="en-IE" sz="2200" dirty="0"/>
              <a:t>num[3]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7903028" y="2839547"/>
            <a:ext cx="620485" cy="11756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22027-CD90-48E8-A010-FC32A03A83FC}"/>
              </a:ext>
            </a:extLst>
          </p:cNvPr>
          <p:cNvSpPr/>
          <p:nvPr/>
        </p:nvSpPr>
        <p:spPr>
          <a:xfrm>
            <a:off x="7911191" y="2805265"/>
            <a:ext cx="604157" cy="117565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0865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200" dirty="0"/>
              <a:t>Example: find the number 17 in num using binary search:</a:t>
            </a:r>
          </a:p>
          <a:p>
            <a:endParaRPr lang="en-IE" sz="2200" dirty="0"/>
          </a:p>
          <a:p>
            <a:r>
              <a:rPr lang="en-IE" sz="2200" dirty="0"/>
              <a:t>searchKey = 17</a:t>
            </a:r>
          </a:p>
          <a:p>
            <a:pPr lvl="1"/>
            <a:r>
              <a:rPr lang="en-IE" sz="2200" dirty="0"/>
              <a:t>Is the mid-point value equal to searchKey?</a:t>
            </a:r>
          </a:p>
          <a:p>
            <a:pPr lvl="1"/>
            <a:r>
              <a:rPr lang="en-IE" sz="2200" dirty="0"/>
              <a:t>17==17</a:t>
            </a:r>
          </a:p>
          <a:p>
            <a:pPr lvl="1"/>
            <a:r>
              <a:rPr lang="en-IE" sz="2200" dirty="0"/>
              <a:t>Yes – return index=3</a:t>
            </a:r>
          </a:p>
          <a:p>
            <a:endParaRPr lang="en-IE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77885-551F-4371-B96B-96539A5DBCBF}"/>
              </a:ext>
            </a:extLst>
          </p:cNvPr>
          <p:cNvSpPr/>
          <p:nvPr/>
        </p:nvSpPr>
        <p:spPr>
          <a:xfrm>
            <a:off x="7903028" y="2839547"/>
            <a:ext cx="620485" cy="117565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22027-CD90-48E8-A010-FC32A03A83FC}"/>
              </a:ext>
            </a:extLst>
          </p:cNvPr>
          <p:cNvSpPr/>
          <p:nvPr/>
        </p:nvSpPr>
        <p:spPr>
          <a:xfrm>
            <a:off x="7911191" y="2805265"/>
            <a:ext cx="604157" cy="117565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406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D62C-89F4-4C1C-9810-C7BA9BA1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7894-28C2-4D2A-957A-4AD78376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Let’s code this up!</a:t>
            </a:r>
          </a:p>
        </p:txBody>
      </p:sp>
    </p:spTree>
    <p:extLst>
      <p:ext uri="{BB962C8B-B14F-4D97-AF65-F5344CB8AC3E}">
        <p14:creationId xmlns:p14="http://schemas.microsoft.com/office/powerpoint/2010/main" val="3974509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A251-80F8-43C2-A851-421C9ACA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Time complexity of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647A-32E8-483C-9683-EA7B3D76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Divides the search space in two on every iteration:</a:t>
            </a:r>
          </a:p>
          <a:p>
            <a:pPr lvl="1"/>
            <a:r>
              <a:rPr lang="en-IE" dirty="0"/>
              <a:t>Similar to the logarithmic function</a:t>
            </a:r>
          </a:p>
          <a:p>
            <a:pPr lvl="1"/>
            <a:endParaRPr lang="en-IE" dirty="0"/>
          </a:p>
          <a:p>
            <a:r>
              <a:rPr lang="en-IE" dirty="0"/>
              <a:t>The average &amp; worst case time complexity of binary search is O(log n).</a:t>
            </a:r>
          </a:p>
          <a:p>
            <a:endParaRPr lang="en-IE" dirty="0"/>
          </a:p>
          <a:p>
            <a:r>
              <a:rPr lang="en-IE" dirty="0"/>
              <a:t>So, binary search is often far faster than linear search (which is O(n)) if the array is sorted.</a:t>
            </a:r>
          </a:p>
          <a:p>
            <a:endParaRPr lang="en-IE" dirty="0"/>
          </a:p>
          <a:p>
            <a:r>
              <a:rPr lang="en-IE" dirty="0"/>
              <a:t>The best-case scenario for an array containing n items is when the target is found at the middle of the first iteration.</a:t>
            </a:r>
          </a:p>
          <a:p>
            <a:pPr lvl="1"/>
            <a:r>
              <a:rPr lang="en-IE" dirty="0"/>
              <a:t>This requires a single comparison – O(1)</a:t>
            </a:r>
          </a:p>
        </p:txBody>
      </p:sp>
    </p:spTree>
    <p:extLst>
      <p:ext uri="{BB962C8B-B14F-4D97-AF65-F5344CB8AC3E}">
        <p14:creationId xmlns:p14="http://schemas.microsoft.com/office/powerpoint/2010/main" val="839334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A251-80F8-43C2-A851-421C9ACA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647A-32E8-483C-9683-EA7B3D76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Today we covered two search algorithms.</a:t>
            </a:r>
          </a:p>
          <a:p>
            <a:endParaRPr lang="en-IE" dirty="0"/>
          </a:p>
          <a:p>
            <a:r>
              <a:rPr lang="en-IE" dirty="0"/>
              <a:t>Linear/sequential search provides O(n) worst case run time on any array.</a:t>
            </a:r>
          </a:p>
          <a:p>
            <a:endParaRPr lang="en-IE"/>
          </a:p>
          <a:p>
            <a:r>
              <a:rPr lang="en-IE"/>
              <a:t>Binary </a:t>
            </a:r>
            <a:r>
              <a:rPr lang="en-IE" dirty="0"/>
              <a:t>search provides O(log n) worst and average case run time when used on a sorted array.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382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764-4A25-44F2-9D91-8E3D7E36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Sequential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C30C-7010-4203-A7CA-FAC0566F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Searching is  an interesting and useful problem in algorithms.</a:t>
            </a:r>
          </a:p>
          <a:p>
            <a:endParaRPr lang="en-IE" dirty="0"/>
          </a:p>
          <a:p>
            <a:r>
              <a:rPr lang="en-IE" dirty="0"/>
              <a:t>Put formally, given an array, a searching algorithm tries to find an element if it exists in the array.</a:t>
            </a:r>
          </a:p>
          <a:p>
            <a:endParaRPr lang="en-IE" dirty="0"/>
          </a:p>
          <a:p>
            <a:r>
              <a:rPr lang="en-IE" b="1" dirty="0"/>
              <a:t>Sequential Search </a:t>
            </a:r>
            <a:r>
              <a:rPr lang="en-IE" dirty="0"/>
              <a:t>(or </a:t>
            </a:r>
            <a:r>
              <a:rPr lang="en-IE" b="1" dirty="0"/>
              <a:t>Linear Search</a:t>
            </a:r>
            <a:r>
              <a:rPr lang="en-IE" dirty="0"/>
              <a:t>) searches all the elements of the array  sequentially until a target element is found or all the elements are checked.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67502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764-4A25-44F2-9D91-8E3D7E36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Sequential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9C30C-7010-4203-A7CA-FAC0566F9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b="1" dirty="0"/>
                  <a:t>Sequential Search </a:t>
                </a:r>
                <a:r>
                  <a:rPr lang="en-IE" dirty="0"/>
                  <a:t>(or </a:t>
                </a:r>
                <a:r>
                  <a:rPr lang="en-IE" b="1" dirty="0"/>
                  <a:t>Linear Search</a:t>
                </a:r>
                <a:r>
                  <a:rPr lang="en-IE" dirty="0"/>
                  <a:t>) searches all the elements of the array  sequentially until a target element is found or all the elements are checked.</a:t>
                </a:r>
              </a:p>
              <a:p>
                <a:endParaRPr lang="en-IE" b="1" dirty="0"/>
              </a:p>
              <a:p>
                <a:r>
                  <a:rPr lang="en-IE" b="1" dirty="0"/>
                  <a:t>Sequential Search algorithm:</a:t>
                </a:r>
              </a:p>
              <a:p>
                <a:pPr lvl="1"/>
                <a:r>
                  <a:rPr lang="en-IE" dirty="0"/>
                  <a:t>Start from the beginning of the array</a:t>
                </a:r>
              </a:p>
              <a:p>
                <a:pPr lvl="1"/>
                <a:r>
                  <a:rPr lang="en-IE" dirty="0"/>
                  <a:t>Move from one item to its neighbour</a:t>
                </a:r>
              </a:p>
              <a:p>
                <a:pPr lvl="1"/>
                <a:r>
                  <a:rPr lang="en-IE" dirty="0"/>
                  <a:t>If the item is found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E" dirty="0"/>
                  <a:t> index, it returns the index, or the value, or TRUE)</a:t>
                </a:r>
              </a:p>
              <a:p>
                <a:pPr lvl="1"/>
                <a:r>
                  <a:rPr lang="en-IE" dirty="0"/>
                  <a:t>Otherwise, keep searching until it reaches the end of the array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29C30C-7010-4203-A7CA-FAC0566F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179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764-4A25-44F2-9D91-8E3D7E36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Sequential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C30C-7010-4203-A7CA-FAC0566F9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318"/>
          </a:xfrm>
        </p:spPr>
        <p:txBody>
          <a:bodyPr>
            <a:normAutofit/>
          </a:bodyPr>
          <a:lstStyle/>
          <a:p>
            <a:r>
              <a:rPr lang="en-US" b="1" dirty="0"/>
              <a:t>Example: </a:t>
            </a:r>
            <a:r>
              <a:rPr lang="en-US" dirty="0"/>
              <a:t> suppose we have an array called num containing integers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BB59F-A7DA-444E-B1E0-627EEB08E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05" y="2514553"/>
            <a:ext cx="7741048" cy="914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362AC-6DF3-4A2B-BAA3-EC8EF3BCA753}"/>
              </a:ext>
            </a:extLst>
          </p:cNvPr>
          <p:cNvSpPr txBox="1"/>
          <p:nvPr/>
        </p:nvSpPr>
        <p:spPr>
          <a:xfrm>
            <a:off x="854242" y="3704925"/>
            <a:ext cx="5755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200" dirty="0"/>
              <a:t>Find the value 60 and return its index:</a:t>
            </a:r>
          </a:p>
          <a:p>
            <a:r>
              <a:rPr lang="en-IE" sz="2200" dirty="0"/>
              <a:t>	index=0</a:t>
            </a:r>
          </a:p>
          <a:p>
            <a:r>
              <a:rPr lang="en-IE" sz="2200" dirty="0"/>
              <a:t>	step 1. read num[index]</a:t>
            </a:r>
          </a:p>
          <a:p>
            <a:r>
              <a:rPr lang="en-IE" sz="2200" dirty="0"/>
              <a:t>	step 2. if[num]==60</a:t>
            </a:r>
          </a:p>
          <a:p>
            <a:r>
              <a:rPr lang="en-IE" sz="2200" dirty="0"/>
              <a:t>			found at index</a:t>
            </a:r>
          </a:p>
          <a:p>
            <a:r>
              <a:rPr lang="en-IE" sz="2200" dirty="0"/>
              <a:t>			return index &amp; exit</a:t>
            </a:r>
          </a:p>
          <a:p>
            <a:r>
              <a:rPr lang="en-IE" sz="2200" dirty="0"/>
              <a:t>	step 3 else</a:t>
            </a:r>
          </a:p>
          <a:p>
            <a:r>
              <a:rPr lang="en-IE" sz="2200" dirty="0"/>
              <a:t>			increment current index</a:t>
            </a:r>
          </a:p>
          <a:p>
            <a:r>
              <a:rPr lang="en-IE" sz="2200" dirty="0"/>
              <a:t>			go to step 1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EE518D4-B44C-4B1E-BE31-9680EE9CA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77" y="3704925"/>
            <a:ext cx="4642489" cy="27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6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764-4A25-44F2-9D91-8E3D7E36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Sequential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C30C-7010-4203-A7CA-FAC0566F9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6318"/>
          </a:xfrm>
        </p:spPr>
        <p:txBody>
          <a:bodyPr>
            <a:normAutofit/>
          </a:bodyPr>
          <a:lstStyle/>
          <a:p>
            <a:r>
              <a:rPr lang="en-US" dirty="0"/>
              <a:t>Let’s write sequential search!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7081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764-4A25-44F2-9D91-8E3D7E36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Analysis of Sequential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C30C-7010-4203-A7CA-FAC0566F9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704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Best case </a:t>
            </a:r>
            <a:r>
              <a:rPr lang="en-US" dirty="0"/>
              <a:t>for an array containing </a:t>
            </a:r>
            <a:r>
              <a:rPr lang="en-US" b="1" dirty="0"/>
              <a:t>n </a:t>
            </a:r>
            <a:r>
              <a:rPr lang="en-US" dirty="0"/>
              <a:t>items is when  the target is found at the beginning of the array.</a:t>
            </a:r>
          </a:p>
          <a:p>
            <a:pPr lvl="1"/>
            <a:r>
              <a:rPr lang="en-US" dirty="0"/>
              <a:t>This requires a single comparison.</a:t>
            </a:r>
          </a:p>
          <a:p>
            <a:pPr lvl="1"/>
            <a:r>
              <a:rPr lang="en-US" dirty="0"/>
              <a:t>O(1)</a:t>
            </a:r>
          </a:p>
          <a:p>
            <a:pPr lvl="1"/>
            <a:endParaRPr lang="en-US" dirty="0"/>
          </a:p>
          <a:p>
            <a:r>
              <a:rPr lang="en-US" b="1" dirty="0"/>
              <a:t>Worst case </a:t>
            </a:r>
            <a:r>
              <a:rPr lang="en-US" dirty="0"/>
              <a:t>scenario is when the target is not in the array.</a:t>
            </a:r>
          </a:p>
          <a:p>
            <a:pPr lvl="1"/>
            <a:r>
              <a:rPr lang="en-US" dirty="0"/>
              <a:t>Requires n comparisons to check this.</a:t>
            </a:r>
          </a:p>
          <a:p>
            <a:pPr lvl="1"/>
            <a:r>
              <a:rPr lang="en-US" dirty="0"/>
              <a:t>O(n)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average case </a:t>
            </a:r>
            <a:r>
              <a:rPr lang="en-US" dirty="0"/>
              <a:t>scenario is when the target is in the middle</a:t>
            </a:r>
          </a:p>
          <a:p>
            <a:pPr lvl="1"/>
            <a:r>
              <a:rPr lang="en-US" dirty="0"/>
              <a:t>This requires n/2 comparisons</a:t>
            </a:r>
          </a:p>
          <a:p>
            <a:pPr lvl="1"/>
            <a:r>
              <a:rPr lang="en-US" dirty="0"/>
              <a:t>n/2 -&gt; O(n)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7846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5764-4A25-44F2-9D91-8E3D7E36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C30C-7010-4203-A7CA-FAC0566F9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7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Binary search can be applied to a </a:t>
            </a:r>
            <a:r>
              <a:rPr lang="en-US" b="1" dirty="0"/>
              <a:t>sorted</a:t>
            </a:r>
            <a:r>
              <a:rPr lang="en-US" dirty="0"/>
              <a:t> array where the array is sorted based on the search key:</a:t>
            </a:r>
          </a:p>
          <a:p>
            <a:pPr lvl="1"/>
            <a:r>
              <a:rPr lang="en-US" dirty="0"/>
              <a:t>Searches a sorted array repeatedly dividing the search interval in half;</a:t>
            </a:r>
          </a:p>
          <a:p>
            <a:pPr lvl="1"/>
            <a:r>
              <a:rPr lang="en-US" dirty="0"/>
              <a:t>If the value of the target key is less than the middle value, it narrows the search to the lower half;	</a:t>
            </a:r>
          </a:p>
          <a:p>
            <a:pPr lvl="1"/>
            <a:r>
              <a:rPr lang="en-US" dirty="0"/>
              <a:t>If the value of the target key is greater than the middle value, it narrows the search to the upper half;</a:t>
            </a:r>
          </a:p>
          <a:p>
            <a:pPr lvl="1"/>
            <a:r>
              <a:rPr lang="en-US" dirty="0"/>
              <a:t>Repeat this process until all the values are found or the interval is empty.</a:t>
            </a:r>
          </a:p>
        </p:txBody>
      </p:sp>
    </p:spTree>
    <p:extLst>
      <p:ext uri="{BB962C8B-B14F-4D97-AF65-F5344CB8AC3E}">
        <p14:creationId xmlns:p14="http://schemas.microsoft.com/office/powerpoint/2010/main" val="308591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92E0-3B49-4447-8F4C-5091CEC37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63A0-6EA1-45BD-B22B-5ABB95F5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000"/>
              <a:t>Example: find the number 17 in num using binary search:</a:t>
            </a:r>
          </a:p>
          <a:p>
            <a:endParaRPr lang="en-IE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666B06A-CC84-405E-BA7A-CFDAFFA39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3006024"/>
            <a:ext cx="6019331" cy="8427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3364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1601</TotalTime>
  <Words>1007</Words>
  <Application>Microsoft Office PowerPoint</Application>
  <PresentationFormat>Widescreen</PresentationFormat>
  <Paragraphs>161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Segoe UI</vt:lpstr>
      <vt:lpstr>Office Theme</vt:lpstr>
      <vt:lpstr>Algorithms and Advanced Programming</vt:lpstr>
      <vt:lpstr>What we’ll cover today</vt:lpstr>
      <vt:lpstr>Sequential Search</vt:lpstr>
      <vt:lpstr>Sequential Search</vt:lpstr>
      <vt:lpstr>Sequential Search</vt:lpstr>
      <vt:lpstr>Sequential Search</vt:lpstr>
      <vt:lpstr>Analysis of Sequential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Time complexity of Binary Search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Module that you would like to Teach</dc:title>
  <dc:creator>William Clifford</dc:creator>
  <cp:lastModifiedBy>William Clifford</cp:lastModifiedBy>
  <cp:revision>50</cp:revision>
  <dcterms:created xsi:type="dcterms:W3CDTF">2021-06-19T18:27:58Z</dcterms:created>
  <dcterms:modified xsi:type="dcterms:W3CDTF">2025-03-04T10:31:04Z</dcterms:modified>
</cp:coreProperties>
</file>