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5" r:id="rId3"/>
    <p:sldId id="266" r:id="rId4"/>
    <p:sldId id="267" r:id="rId5"/>
    <p:sldId id="268"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88394" autoAdjust="0"/>
  </p:normalViewPr>
  <p:slideViewPr>
    <p:cSldViewPr snapToGrid="0">
      <p:cViewPr varScale="1">
        <p:scale>
          <a:sx n="46" d="100"/>
          <a:sy n="46" d="100"/>
        </p:scale>
        <p:origin x="11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5F520E-5F00-4068-979D-1D394F6029AE}" type="datetimeFigureOut">
              <a:rPr lang="en-IE" smtClean="0"/>
              <a:t>30/01/2025</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570A62-F8D9-4F6E-A39B-0E3935BE54C8}" type="slidenum">
              <a:rPr lang="en-IE" smtClean="0"/>
              <a:t>‹#›</a:t>
            </a:fld>
            <a:endParaRPr lang="en-IE"/>
          </a:p>
        </p:txBody>
      </p:sp>
    </p:spTree>
    <p:extLst>
      <p:ext uri="{BB962C8B-B14F-4D97-AF65-F5344CB8AC3E}">
        <p14:creationId xmlns:p14="http://schemas.microsoft.com/office/powerpoint/2010/main" val="1998311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AA570A62-F8D9-4F6E-A39B-0E3935BE54C8}" type="slidenum">
              <a:rPr lang="en-IE" smtClean="0"/>
              <a:t>7</a:t>
            </a:fld>
            <a:endParaRPr lang="en-IE"/>
          </a:p>
        </p:txBody>
      </p:sp>
    </p:spTree>
    <p:extLst>
      <p:ext uri="{BB962C8B-B14F-4D97-AF65-F5344CB8AC3E}">
        <p14:creationId xmlns:p14="http://schemas.microsoft.com/office/powerpoint/2010/main" val="3671912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283DE-3C4F-4BD5-B6D3-C272339622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6F1A1A19-128F-4614-B612-2F870FC85B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DA91AA56-32FD-461A-B05E-A1DC06A313F1}"/>
              </a:ext>
            </a:extLst>
          </p:cNvPr>
          <p:cNvSpPr>
            <a:spLocks noGrp="1"/>
          </p:cNvSpPr>
          <p:nvPr>
            <p:ph type="dt" sz="half" idx="10"/>
          </p:nvPr>
        </p:nvSpPr>
        <p:spPr/>
        <p:txBody>
          <a:bodyPr/>
          <a:lstStyle/>
          <a:p>
            <a:fld id="{B7A3526D-28D8-440B-B245-10AFD32C2662}" type="datetimeFigureOut">
              <a:rPr lang="en-IE" smtClean="0"/>
              <a:t>30/01/2025</a:t>
            </a:fld>
            <a:endParaRPr lang="en-IE"/>
          </a:p>
        </p:txBody>
      </p:sp>
      <p:sp>
        <p:nvSpPr>
          <p:cNvPr id="5" name="Footer Placeholder 4">
            <a:extLst>
              <a:ext uri="{FF2B5EF4-FFF2-40B4-BE49-F238E27FC236}">
                <a16:creationId xmlns:a16="http://schemas.microsoft.com/office/drawing/2014/main" id="{BF83AD23-9211-405C-8E4E-9BBE93C793C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A061EBB-5C65-473A-8D3E-DD23735119FA}"/>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45746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E63BD-A578-4C86-AD9C-6C5444EC6173}"/>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8D298C13-BDFE-44E4-A801-3B7D636FBE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9D33B8D-A773-4496-A859-170E72D0936F}"/>
              </a:ext>
            </a:extLst>
          </p:cNvPr>
          <p:cNvSpPr>
            <a:spLocks noGrp="1"/>
          </p:cNvSpPr>
          <p:nvPr>
            <p:ph type="dt" sz="half" idx="10"/>
          </p:nvPr>
        </p:nvSpPr>
        <p:spPr/>
        <p:txBody>
          <a:bodyPr/>
          <a:lstStyle/>
          <a:p>
            <a:fld id="{B7A3526D-28D8-440B-B245-10AFD32C2662}" type="datetimeFigureOut">
              <a:rPr lang="en-IE" smtClean="0"/>
              <a:t>30/01/2025</a:t>
            </a:fld>
            <a:endParaRPr lang="en-IE"/>
          </a:p>
        </p:txBody>
      </p:sp>
      <p:sp>
        <p:nvSpPr>
          <p:cNvPr id="5" name="Footer Placeholder 4">
            <a:extLst>
              <a:ext uri="{FF2B5EF4-FFF2-40B4-BE49-F238E27FC236}">
                <a16:creationId xmlns:a16="http://schemas.microsoft.com/office/drawing/2014/main" id="{5087196F-0776-4D87-9624-AB19C6675BF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AA243E3E-B570-4D48-9E92-7EDAD6CBADF8}"/>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446568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784AFF-05C2-4AB2-8F4C-C757AF9EE8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A20AF57F-9926-4285-A026-7723B62896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F888ADB2-02ED-4A71-A77D-B7B0884D3347}"/>
              </a:ext>
            </a:extLst>
          </p:cNvPr>
          <p:cNvSpPr>
            <a:spLocks noGrp="1"/>
          </p:cNvSpPr>
          <p:nvPr>
            <p:ph type="dt" sz="half" idx="10"/>
          </p:nvPr>
        </p:nvSpPr>
        <p:spPr/>
        <p:txBody>
          <a:bodyPr/>
          <a:lstStyle/>
          <a:p>
            <a:fld id="{B7A3526D-28D8-440B-B245-10AFD32C2662}" type="datetimeFigureOut">
              <a:rPr lang="en-IE" smtClean="0"/>
              <a:t>30/01/2025</a:t>
            </a:fld>
            <a:endParaRPr lang="en-IE"/>
          </a:p>
        </p:txBody>
      </p:sp>
      <p:sp>
        <p:nvSpPr>
          <p:cNvPr id="5" name="Footer Placeholder 4">
            <a:extLst>
              <a:ext uri="{FF2B5EF4-FFF2-40B4-BE49-F238E27FC236}">
                <a16:creationId xmlns:a16="http://schemas.microsoft.com/office/drawing/2014/main" id="{8086935A-E6BE-43A0-BA2E-8F12AE5A06D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636ACF7-FDC3-4CEE-86F8-1428E2554474}"/>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3622169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ABDE5-3549-4C05-912B-7D05E03A6B6B}"/>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49C3777A-48AB-4775-9B0C-07A71A40D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9A89F22-6B6C-40A2-BD0B-6D8C8C6137CF}"/>
              </a:ext>
            </a:extLst>
          </p:cNvPr>
          <p:cNvSpPr>
            <a:spLocks noGrp="1"/>
          </p:cNvSpPr>
          <p:nvPr>
            <p:ph type="dt" sz="half" idx="10"/>
          </p:nvPr>
        </p:nvSpPr>
        <p:spPr/>
        <p:txBody>
          <a:bodyPr/>
          <a:lstStyle/>
          <a:p>
            <a:fld id="{B7A3526D-28D8-440B-B245-10AFD32C2662}" type="datetimeFigureOut">
              <a:rPr lang="en-IE" smtClean="0"/>
              <a:t>30/01/2025</a:t>
            </a:fld>
            <a:endParaRPr lang="en-IE"/>
          </a:p>
        </p:txBody>
      </p:sp>
      <p:sp>
        <p:nvSpPr>
          <p:cNvPr id="5" name="Footer Placeholder 4">
            <a:extLst>
              <a:ext uri="{FF2B5EF4-FFF2-40B4-BE49-F238E27FC236}">
                <a16:creationId xmlns:a16="http://schemas.microsoft.com/office/drawing/2014/main" id="{607D607A-DBCF-4CA5-872A-C930E28FA9EB}"/>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079D6F66-4614-42B1-B14E-B08CC7386215}"/>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392743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F374-B7D7-4E78-8C14-51E5D50B31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A359EFBF-ED75-4196-8913-04D1BE84687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59799A-643F-4D32-9E96-480414889089}"/>
              </a:ext>
            </a:extLst>
          </p:cNvPr>
          <p:cNvSpPr>
            <a:spLocks noGrp="1"/>
          </p:cNvSpPr>
          <p:nvPr>
            <p:ph type="dt" sz="half" idx="10"/>
          </p:nvPr>
        </p:nvSpPr>
        <p:spPr/>
        <p:txBody>
          <a:bodyPr/>
          <a:lstStyle/>
          <a:p>
            <a:fld id="{B7A3526D-28D8-440B-B245-10AFD32C2662}" type="datetimeFigureOut">
              <a:rPr lang="en-IE" smtClean="0"/>
              <a:t>30/01/2025</a:t>
            </a:fld>
            <a:endParaRPr lang="en-IE"/>
          </a:p>
        </p:txBody>
      </p:sp>
      <p:sp>
        <p:nvSpPr>
          <p:cNvPr id="5" name="Footer Placeholder 4">
            <a:extLst>
              <a:ext uri="{FF2B5EF4-FFF2-40B4-BE49-F238E27FC236}">
                <a16:creationId xmlns:a16="http://schemas.microsoft.com/office/drawing/2014/main" id="{0262A3D6-DC0D-4C06-B83A-43B20D3CBC4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6016D34D-F92B-40F4-88E9-004FE17C70E2}"/>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2923800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F76C-243D-4B54-B47F-439E3A837517}"/>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E609C9AD-59C4-416D-A137-546508765A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F17B0455-87E8-42F5-9B97-A78F749373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C0A0F222-E3FC-4032-ACBE-C8C40B618C87}"/>
              </a:ext>
            </a:extLst>
          </p:cNvPr>
          <p:cNvSpPr>
            <a:spLocks noGrp="1"/>
          </p:cNvSpPr>
          <p:nvPr>
            <p:ph type="dt" sz="half" idx="10"/>
          </p:nvPr>
        </p:nvSpPr>
        <p:spPr/>
        <p:txBody>
          <a:bodyPr/>
          <a:lstStyle/>
          <a:p>
            <a:fld id="{B7A3526D-28D8-440B-B245-10AFD32C2662}" type="datetimeFigureOut">
              <a:rPr lang="en-IE" smtClean="0"/>
              <a:t>30/01/2025</a:t>
            </a:fld>
            <a:endParaRPr lang="en-IE"/>
          </a:p>
        </p:txBody>
      </p:sp>
      <p:sp>
        <p:nvSpPr>
          <p:cNvPr id="6" name="Footer Placeholder 5">
            <a:extLst>
              <a:ext uri="{FF2B5EF4-FFF2-40B4-BE49-F238E27FC236}">
                <a16:creationId xmlns:a16="http://schemas.microsoft.com/office/drawing/2014/main" id="{90264FBC-092B-4E0D-A53A-118267ED40F7}"/>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DA84BF2F-4D32-419B-82BA-2A51717AA198}"/>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2878326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392B-A1B9-477B-B83B-C9225ACCD1E1}"/>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A9BF47AC-98D3-4DC6-BAB3-FC8EA6D11F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903C7-3E82-484F-BA58-29422B3F12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02105FBD-1E62-4DDC-9DF0-870D05B1DF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70704C-85AB-4AA6-B2D0-C14F992F5A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41112864-391B-4C1E-A88F-D7488BC9CF5A}"/>
              </a:ext>
            </a:extLst>
          </p:cNvPr>
          <p:cNvSpPr>
            <a:spLocks noGrp="1"/>
          </p:cNvSpPr>
          <p:nvPr>
            <p:ph type="dt" sz="half" idx="10"/>
          </p:nvPr>
        </p:nvSpPr>
        <p:spPr/>
        <p:txBody>
          <a:bodyPr/>
          <a:lstStyle/>
          <a:p>
            <a:fld id="{B7A3526D-28D8-440B-B245-10AFD32C2662}" type="datetimeFigureOut">
              <a:rPr lang="en-IE" smtClean="0"/>
              <a:t>30/01/2025</a:t>
            </a:fld>
            <a:endParaRPr lang="en-IE"/>
          </a:p>
        </p:txBody>
      </p:sp>
      <p:sp>
        <p:nvSpPr>
          <p:cNvPr id="8" name="Footer Placeholder 7">
            <a:extLst>
              <a:ext uri="{FF2B5EF4-FFF2-40B4-BE49-F238E27FC236}">
                <a16:creationId xmlns:a16="http://schemas.microsoft.com/office/drawing/2014/main" id="{22F942FB-3E66-4FDB-9312-075A0C1731BE}"/>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91BF1ACE-87CD-49A6-8006-7DD7227F8B3B}"/>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1699354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A49A-511F-4AB9-BD0A-6B48F0148AF0}"/>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BFBD6C0B-8CF8-4A45-B9E1-E66C7EF9E8ED}"/>
              </a:ext>
            </a:extLst>
          </p:cNvPr>
          <p:cNvSpPr>
            <a:spLocks noGrp="1"/>
          </p:cNvSpPr>
          <p:nvPr>
            <p:ph type="dt" sz="half" idx="10"/>
          </p:nvPr>
        </p:nvSpPr>
        <p:spPr/>
        <p:txBody>
          <a:bodyPr/>
          <a:lstStyle/>
          <a:p>
            <a:fld id="{B7A3526D-28D8-440B-B245-10AFD32C2662}" type="datetimeFigureOut">
              <a:rPr lang="en-IE" smtClean="0"/>
              <a:t>30/01/2025</a:t>
            </a:fld>
            <a:endParaRPr lang="en-IE"/>
          </a:p>
        </p:txBody>
      </p:sp>
      <p:sp>
        <p:nvSpPr>
          <p:cNvPr id="4" name="Footer Placeholder 3">
            <a:extLst>
              <a:ext uri="{FF2B5EF4-FFF2-40B4-BE49-F238E27FC236}">
                <a16:creationId xmlns:a16="http://schemas.microsoft.com/office/drawing/2014/main" id="{15323D97-2FE0-435C-8B1C-C18B953DCC61}"/>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A8E08F51-C619-4898-8698-4C9B7004ED57}"/>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2368761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46FA0B-2422-4110-AE03-916A79881428}"/>
              </a:ext>
            </a:extLst>
          </p:cNvPr>
          <p:cNvSpPr>
            <a:spLocks noGrp="1"/>
          </p:cNvSpPr>
          <p:nvPr>
            <p:ph type="dt" sz="half" idx="10"/>
          </p:nvPr>
        </p:nvSpPr>
        <p:spPr/>
        <p:txBody>
          <a:bodyPr/>
          <a:lstStyle/>
          <a:p>
            <a:fld id="{B7A3526D-28D8-440B-B245-10AFD32C2662}" type="datetimeFigureOut">
              <a:rPr lang="en-IE" smtClean="0"/>
              <a:t>30/01/2025</a:t>
            </a:fld>
            <a:endParaRPr lang="en-IE"/>
          </a:p>
        </p:txBody>
      </p:sp>
      <p:sp>
        <p:nvSpPr>
          <p:cNvPr id="3" name="Footer Placeholder 2">
            <a:extLst>
              <a:ext uri="{FF2B5EF4-FFF2-40B4-BE49-F238E27FC236}">
                <a16:creationId xmlns:a16="http://schemas.microsoft.com/office/drawing/2014/main" id="{F60C2D42-AE12-4DF9-8E0E-A535AEFF2B1F}"/>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FB996208-FC54-4B24-9C51-84206A2D9DFC}"/>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133121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937C-CAA1-4E2E-8CDC-401A6E1A5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76B136DD-FAEA-4B83-A229-41AF0930A1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48E02458-88C6-4A54-A53B-2955B85BD9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74A949-F127-436A-828A-AAFEE2969D32}"/>
              </a:ext>
            </a:extLst>
          </p:cNvPr>
          <p:cNvSpPr>
            <a:spLocks noGrp="1"/>
          </p:cNvSpPr>
          <p:nvPr>
            <p:ph type="dt" sz="half" idx="10"/>
          </p:nvPr>
        </p:nvSpPr>
        <p:spPr/>
        <p:txBody>
          <a:bodyPr/>
          <a:lstStyle/>
          <a:p>
            <a:fld id="{B7A3526D-28D8-440B-B245-10AFD32C2662}" type="datetimeFigureOut">
              <a:rPr lang="en-IE" smtClean="0"/>
              <a:t>30/01/2025</a:t>
            </a:fld>
            <a:endParaRPr lang="en-IE"/>
          </a:p>
        </p:txBody>
      </p:sp>
      <p:sp>
        <p:nvSpPr>
          <p:cNvPr id="6" name="Footer Placeholder 5">
            <a:extLst>
              <a:ext uri="{FF2B5EF4-FFF2-40B4-BE49-F238E27FC236}">
                <a16:creationId xmlns:a16="http://schemas.microsoft.com/office/drawing/2014/main" id="{9DE6ED35-EB47-4B57-AD13-D6B3774EA1C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A682CD14-53B9-4F1A-A53C-A5E8D046B1FD}"/>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1238526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D6700-A0CE-4465-89F5-BB16331E8D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A8104703-64CB-421F-8A38-17DB250414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21C4E586-E8A7-4AA0-8C1E-DD57C6E2D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259182-B1E7-4115-BC15-513023959780}"/>
              </a:ext>
            </a:extLst>
          </p:cNvPr>
          <p:cNvSpPr>
            <a:spLocks noGrp="1"/>
          </p:cNvSpPr>
          <p:nvPr>
            <p:ph type="dt" sz="half" idx="10"/>
          </p:nvPr>
        </p:nvSpPr>
        <p:spPr/>
        <p:txBody>
          <a:bodyPr/>
          <a:lstStyle/>
          <a:p>
            <a:fld id="{B7A3526D-28D8-440B-B245-10AFD32C2662}" type="datetimeFigureOut">
              <a:rPr lang="en-IE" smtClean="0"/>
              <a:t>30/01/2025</a:t>
            </a:fld>
            <a:endParaRPr lang="en-IE"/>
          </a:p>
        </p:txBody>
      </p:sp>
      <p:sp>
        <p:nvSpPr>
          <p:cNvPr id="6" name="Footer Placeholder 5">
            <a:extLst>
              <a:ext uri="{FF2B5EF4-FFF2-40B4-BE49-F238E27FC236}">
                <a16:creationId xmlns:a16="http://schemas.microsoft.com/office/drawing/2014/main" id="{2862B84A-EEA7-4A2F-8E8F-BC3568CBB5E5}"/>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74FBBAB7-81B6-4BE0-AEFA-514B27FC7C8C}"/>
              </a:ext>
            </a:extLst>
          </p:cNvPr>
          <p:cNvSpPr>
            <a:spLocks noGrp="1"/>
          </p:cNvSpPr>
          <p:nvPr>
            <p:ph type="sldNum" sz="quarter" idx="12"/>
          </p:nvPr>
        </p:nvSpPr>
        <p:spPr/>
        <p:txBody>
          <a:bodyPr/>
          <a:lstStyle/>
          <a:p>
            <a:fld id="{C77F20AF-78DE-4DF5-B4E8-95438411F22F}" type="slidenum">
              <a:rPr lang="en-IE" smtClean="0"/>
              <a:t>‹#›</a:t>
            </a:fld>
            <a:endParaRPr lang="en-IE"/>
          </a:p>
        </p:txBody>
      </p:sp>
    </p:spTree>
    <p:extLst>
      <p:ext uri="{BB962C8B-B14F-4D97-AF65-F5344CB8AC3E}">
        <p14:creationId xmlns:p14="http://schemas.microsoft.com/office/powerpoint/2010/main" val="1746601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7537ED-4C31-4DE5-ACC2-3CAA5A1671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EFE5A03A-D643-4ACB-8E5E-2118DF0A22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AB791DF1-D234-465D-8A34-64F3C787D7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A3526D-28D8-440B-B245-10AFD32C2662}" type="datetimeFigureOut">
              <a:rPr lang="en-IE" smtClean="0"/>
              <a:t>30/01/2025</a:t>
            </a:fld>
            <a:endParaRPr lang="en-IE"/>
          </a:p>
        </p:txBody>
      </p:sp>
      <p:sp>
        <p:nvSpPr>
          <p:cNvPr id="5" name="Footer Placeholder 4">
            <a:extLst>
              <a:ext uri="{FF2B5EF4-FFF2-40B4-BE49-F238E27FC236}">
                <a16:creationId xmlns:a16="http://schemas.microsoft.com/office/drawing/2014/main" id="{438B22C1-AC1F-4C20-BD29-6C437CAC79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F961E8CC-ADB3-44E7-9476-1E4A870B47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F20AF-78DE-4DF5-B4E8-95438411F22F}" type="slidenum">
              <a:rPr lang="en-IE" smtClean="0"/>
              <a:t>‹#›</a:t>
            </a:fld>
            <a:endParaRPr lang="en-IE"/>
          </a:p>
        </p:txBody>
      </p:sp>
    </p:spTree>
    <p:extLst>
      <p:ext uri="{BB962C8B-B14F-4D97-AF65-F5344CB8AC3E}">
        <p14:creationId xmlns:p14="http://schemas.microsoft.com/office/powerpoint/2010/main" val="705855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EAF8106-C503-423A-A9CE-576EA363EFDB}"/>
              </a:ext>
            </a:extLst>
          </p:cNvPr>
          <p:cNvSpPr>
            <a:spLocks noGrp="1"/>
          </p:cNvSpPr>
          <p:nvPr>
            <p:ph type="ctrTitle"/>
          </p:nvPr>
        </p:nvSpPr>
        <p:spPr>
          <a:xfrm>
            <a:off x="196217" y="2940672"/>
            <a:ext cx="3842387" cy="3071906"/>
          </a:xfrm>
        </p:spPr>
        <p:txBody>
          <a:bodyPr anchor="t">
            <a:normAutofit/>
          </a:bodyPr>
          <a:lstStyle/>
          <a:p>
            <a:pPr algn="l"/>
            <a:r>
              <a:rPr lang="en-IE" sz="4000" b="0" i="0" dirty="0">
                <a:solidFill>
                  <a:srgbClr val="FFFFFF"/>
                </a:solidFill>
                <a:effectLst/>
                <a:latin typeface="Segoe UI" panose="020B0502040204020203" pitchFamily="34" charset="0"/>
              </a:rPr>
              <a:t>Algorithms and Advanced Programming</a:t>
            </a:r>
            <a:endParaRPr lang="en-IE" sz="4000" dirty="0">
              <a:solidFill>
                <a:srgbClr val="FFFFFF"/>
              </a:solidFill>
            </a:endParaRPr>
          </a:p>
        </p:txBody>
      </p:sp>
      <p:sp>
        <p:nvSpPr>
          <p:cNvPr id="3" name="Subtitle 2">
            <a:extLst>
              <a:ext uri="{FF2B5EF4-FFF2-40B4-BE49-F238E27FC236}">
                <a16:creationId xmlns:a16="http://schemas.microsoft.com/office/drawing/2014/main" id="{83918E3B-4BAF-4A04-8962-90435DE3464C}"/>
              </a:ext>
            </a:extLst>
          </p:cNvPr>
          <p:cNvSpPr>
            <a:spLocks noGrp="1"/>
          </p:cNvSpPr>
          <p:nvPr>
            <p:ph type="subTitle" idx="1"/>
          </p:nvPr>
        </p:nvSpPr>
        <p:spPr>
          <a:xfrm>
            <a:off x="660042" y="806824"/>
            <a:ext cx="2919738" cy="1494117"/>
          </a:xfrm>
        </p:spPr>
        <p:txBody>
          <a:bodyPr anchor="b">
            <a:normAutofit/>
          </a:bodyPr>
          <a:lstStyle/>
          <a:p>
            <a:pPr algn="l"/>
            <a:r>
              <a:rPr lang="en-IE" sz="1700" dirty="0">
                <a:solidFill>
                  <a:srgbClr val="FFFFFF"/>
                </a:solidFill>
              </a:rPr>
              <a:t>Intro to Sorting</a:t>
            </a:r>
          </a:p>
          <a:p>
            <a:pPr algn="l"/>
            <a:r>
              <a:rPr lang="en-IE" sz="1700" dirty="0">
                <a:solidFill>
                  <a:srgbClr val="FFFFFF"/>
                </a:solidFill>
              </a:rPr>
              <a:t>Dr William Clifford</a:t>
            </a:r>
          </a:p>
          <a:p>
            <a:pPr algn="l"/>
            <a:r>
              <a:rPr lang="en-IE" sz="1700" dirty="0">
                <a:solidFill>
                  <a:srgbClr val="FFFFFF"/>
                </a:solidFill>
              </a:rPr>
              <a:t>William.clifford@ncirl.ie</a:t>
            </a:r>
          </a:p>
          <a:p>
            <a:pPr algn="l"/>
            <a:r>
              <a:rPr lang="en-IE" sz="1700" dirty="0">
                <a:solidFill>
                  <a:srgbClr val="FFFFFF"/>
                </a:solidFill>
              </a:rPr>
              <a:t>04/02/24</a:t>
            </a:r>
          </a:p>
        </p:txBody>
      </p:sp>
      <p:pic>
        <p:nvPicPr>
          <p:cNvPr id="6" name="Picture 5" descr="Chart, line chart&#10;&#10;Description automatically generated">
            <a:extLst>
              <a:ext uri="{FF2B5EF4-FFF2-40B4-BE49-F238E27FC236}">
                <a16:creationId xmlns:a16="http://schemas.microsoft.com/office/drawing/2014/main" id="{581AF0A0-162B-4342-BEF9-D67A3CDAD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0391" y="447916"/>
            <a:ext cx="5961737" cy="5961737"/>
          </a:xfrm>
          <a:prstGeom prst="rect">
            <a:avLst/>
          </a:prstGeom>
        </p:spPr>
      </p:pic>
    </p:spTree>
    <p:extLst>
      <p:ext uri="{BB962C8B-B14F-4D97-AF65-F5344CB8AC3E}">
        <p14:creationId xmlns:p14="http://schemas.microsoft.com/office/powerpoint/2010/main" val="2979674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4F4B-303A-4693-AB04-AD30A889DD9D}"/>
              </a:ext>
            </a:extLst>
          </p:cNvPr>
          <p:cNvSpPr>
            <a:spLocks noGrp="1"/>
          </p:cNvSpPr>
          <p:nvPr>
            <p:ph type="title"/>
          </p:nvPr>
        </p:nvSpPr>
        <p:spPr/>
        <p:txBody>
          <a:bodyPr/>
          <a:lstStyle/>
          <a:p>
            <a:r>
              <a:rPr lang="en-IE" dirty="0"/>
              <a:t>Selection Sort</a:t>
            </a:r>
          </a:p>
        </p:txBody>
      </p:sp>
      <p:pic>
        <p:nvPicPr>
          <p:cNvPr id="5" name="Picture 4" descr="A screenshot of a game&#10;&#10;Description automatically generated with medium confidence">
            <a:extLst>
              <a:ext uri="{FF2B5EF4-FFF2-40B4-BE49-F238E27FC236}">
                <a16:creationId xmlns:a16="http://schemas.microsoft.com/office/drawing/2014/main" id="{AD8F3134-E221-4D89-907C-6E2018547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371" y="1510568"/>
            <a:ext cx="10232571" cy="4982307"/>
          </a:xfrm>
          <a:prstGeom prst="rect">
            <a:avLst/>
          </a:prstGeom>
        </p:spPr>
      </p:pic>
    </p:spTree>
    <p:extLst>
      <p:ext uri="{BB962C8B-B14F-4D97-AF65-F5344CB8AC3E}">
        <p14:creationId xmlns:p14="http://schemas.microsoft.com/office/powerpoint/2010/main" val="2446813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74F4B-303A-4693-AB04-AD30A889DD9D}"/>
              </a:ext>
            </a:extLst>
          </p:cNvPr>
          <p:cNvSpPr>
            <a:spLocks noGrp="1"/>
          </p:cNvSpPr>
          <p:nvPr>
            <p:ph type="title"/>
          </p:nvPr>
        </p:nvSpPr>
        <p:spPr>
          <a:xfrm>
            <a:off x="630936" y="639520"/>
            <a:ext cx="3429000" cy="1719072"/>
          </a:xfrm>
        </p:spPr>
        <p:txBody>
          <a:bodyPr anchor="b">
            <a:normAutofit/>
          </a:bodyPr>
          <a:lstStyle/>
          <a:p>
            <a:r>
              <a:rPr lang="en-IE" sz="5400"/>
              <a:t>Selection Sort</a:t>
            </a:r>
          </a:p>
        </p:txBody>
      </p:sp>
      <p:sp>
        <p:nvSpPr>
          <p:cNvPr id="26"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D33C43-EA68-40D9-A097-44360CBB95C2}"/>
              </a:ext>
            </a:extLst>
          </p:cNvPr>
          <p:cNvSpPr>
            <a:spLocks noGrp="1"/>
          </p:cNvSpPr>
          <p:nvPr>
            <p:ph idx="1"/>
          </p:nvPr>
        </p:nvSpPr>
        <p:spPr>
          <a:xfrm>
            <a:off x="630936" y="2807208"/>
            <a:ext cx="3429000" cy="3410712"/>
          </a:xfrm>
        </p:spPr>
        <p:txBody>
          <a:bodyPr anchor="t">
            <a:normAutofit/>
          </a:bodyPr>
          <a:lstStyle/>
          <a:p>
            <a:r>
              <a:rPr lang="en-US" sz="1700"/>
              <a:t>The algorithm has the following steps:</a:t>
            </a:r>
          </a:p>
          <a:p>
            <a:pPr marL="800100" lvl="1" indent="-342900">
              <a:buFont typeface="+mj-lt"/>
              <a:buAutoNum type="arabicPeriod"/>
            </a:pPr>
            <a:r>
              <a:rPr lang="en-IE" sz="1700"/>
              <a:t>First find the smallest item in the array and exchange it with the first entry.</a:t>
            </a:r>
          </a:p>
          <a:p>
            <a:pPr marL="800100" lvl="1" indent="-342900">
              <a:buFont typeface="+mj-lt"/>
              <a:buAutoNum type="arabicPeriod"/>
            </a:pPr>
            <a:r>
              <a:rPr lang="en-IE" sz="1700"/>
              <a:t>The find the next smallest item and exchange it with the second entry.</a:t>
            </a:r>
          </a:p>
          <a:p>
            <a:pPr marL="800100" lvl="1" indent="-342900">
              <a:buFont typeface="+mj-lt"/>
              <a:buAutoNum type="arabicPeriod"/>
            </a:pPr>
            <a:r>
              <a:rPr lang="en-IE" sz="1700"/>
              <a:t>Continue with this logic until the entire array is sorted</a:t>
            </a:r>
          </a:p>
        </p:txBody>
      </p:sp>
      <p:pic>
        <p:nvPicPr>
          <p:cNvPr id="6" name="Picture 5" descr="Graphical user interface, text, application&#10;&#10;Description automatically generated">
            <a:extLst>
              <a:ext uri="{FF2B5EF4-FFF2-40B4-BE49-F238E27FC236}">
                <a16:creationId xmlns:a16="http://schemas.microsoft.com/office/drawing/2014/main" id="{8852A089-C813-5E69-BEAA-05F60E651558}"/>
              </a:ext>
            </a:extLst>
          </p:cNvPr>
          <p:cNvPicPr>
            <a:picLocks noChangeAspect="1"/>
          </p:cNvPicPr>
          <p:nvPr/>
        </p:nvPicPr>
        <p:blipFill rotWithShape="1">
          <a:blip r:embed="rId2">
            <a:extLst>
              <a:ext uri="{28A0092B-C50C-407E-A947-70E740481C1C}">
                <a14:useLocalDpi xmlns:a14="http://schemas.microsoft.com/office/drawing/2010/main" val="0"/>
              </a:ext>
            </a:extLst>
          </a:blip>
          <a:srcRect r="14000"/>
          <a:stretch/>
        </p:blipFill>
        <p:spPr>
          <a:xfrm>
            <a:off x="4172135" y="2358592"/>
            <a:ext cx="7919862" cy="2739712"/>
          </a:xfrm>
          <a:prstGeom prst="rect">
            <a:avLst/>
          </a:prstGeom>
        </p:spPr>
      </p:pic>
    </p:spTree>
    <p:extLst>
      <p:ext uri="{BB962C8B-B14F-4D97-AF65-F5344CB8AC3E}">
        <p14:creationId xmlns:p14="http://schemas.microsoft.com/office/powerpoint/2010/main" val="417943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4F4B-303A-4693-AB04-AD30A889DD9D}"/>
              </a:ext>
            </a:extLst>
          </p:cNvPr>
          <p:cNvSpPr>
            <a:spLocks noGrp="1"/>
          </p:cNvSpPr>
          <p:nvPr>
            <p:ph type="title"/>
          </p:nvPr>
        </p:nvSpPr>
        <p:spPr>
          <a:xfrm>
            <a:off x="838200" y="310697"/>
            <a:ext cx="10515600" cy="1325563"/>
          </a:xfrm>
        </p:spPr>
        <p:txBody>
          <a:bodyPr/>
          <a:lstStyle/>
          <a:p>
            <a:r>
              <a:rPr lang="en-IE" dirty="0"/>
              <a:t>Selection Sort – 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D33C43-EA68-40D9-A097-44360CBB95C2}"/>
                  </a:ext>
                </a:extLst>
              </p:cNvPr>
              <p:cNvSpPr>
                <a:spLocks noGrp="1"/>
              </p:cNvSpPr>
              <p:nvPr>
                <p:ph idx="1"/>
              </p:nvPr>
            </p:nvSpPr>
            <p:spPr>
              <a:xfrm>
                <a:off x="838200" y="1556084"/>
                <a:ext cx="10515600" cy="4936791"/>
              </a:xfrm>
            </p:spPr>
            <p:txBody>
              <a:bodyPr>
                <a:normAutofit/>
              </a:bodyPr>
              <a:lstStyle/>
              <a:p>
                <a:pPr algn="just"/>
                <a:r>
                  <a:rPr lang="en-US" sz="3400" dirty="0"/>
                  <a:t>O(</a:t>
                </a:r>
                <a14:m>
                  <m:oMath xmlns:m="http://schemas.openxmlformats.org/officeDocument/2006/math">
                    <m:sSup>
                      <m:sSupPr>
                        <m:ctrlPr>
                          <a:rPr lang="en-US" sz="3400" i="1" smtClean="0">
                            <a:latin typeface="Cambria Math" panose="02040503050406030204" pitchFamily="18" charset="0"/>
                          </a:rPr>
                        </m:ctrlPr>
                      </m:sSupPr>
                      <m:e>
                        <m:r>
                          <a:rPr lang="en-US" sz="3400" b="0" i="1" smtClean="0">
                            <a:latin typeface="Cambria Math" panose="02040503050406030204" pitchFamily="18" charset="0"/>
                          </a:rPr>
                          <m:t>𝑛</m:t>
                        </m:r>
                      </m:e>
                      <m:sup>
                        <m:r>
                          <a:rPr lang="en-US" sz="3400" b="0" i="1" smtClean="0">
                            <a:latin typeface="Cambria Math" panose="02040503050406030204" pitchFamily="18" charset="0"/>
                          </a:rPr>
                          <m:t>2</m:t>
                        </m:r>
                      </m:sup>
                    </m:sSup>
                  </m:oMath>
                </a14:m>
                <a:r>
                  <a:rPr lang="en-IE" sz="3400" dirty="0"/>
                  <a:t>) because it involves a loop within a loop over a space of size n.</a:t>
                </a:r>
              </a:p>
              <a:p>
                <a:pPr algn="just"/>
                <a:endParaRPr lang="en-IE" sz="3400" dirty="0"/>
              </a:p>
              <a:p>
                <a:pPr algn="just"/>
                <a:r>
                  <a:rPr lang="en-IE" sz="3400" dirty="0"/>
                  <a:t>Selection sort is not impacted in any way by the state of the data.</a:t>
                </a:r>
              </a:p>
              <a:p>
                <a:pPr algn="just"/>
                <a:endParaRPr lang="en-IE" sz="3400" dirty="0"/>
              </a:p>
              <a:p>
                <a:pPr algn="just"/>
                <a:r>
                  <a:rPr lang="en-IE" sz="3400" dirty="0"/>
                  <a:t>Therefore, the worst case and the best-case performs both at </a:t>
                </a:r>
                <a:r>
                  <a:rPr lang="en-US" sz="3400" dirty="0"/>
                  <a:t>O(</a:t>
                </a:r>
                <a14:m>
                  <m:oMath xmlns:m="http://schemas.openxmlformats.org/officeDocument/2006/math">
                    <m:sSup>
                      <m:sSupPr>
                        <m:ctrlPr>
                          <a:rPr lang="en-US" sz="3400" i="1" smtClean="0">
                            <a:latin typeface="Cambria Math" panose="02040503050406030204" pitchFamily="18" charset="0"/>
                          </a:rPr>
                        </m:ctrlPr>
                      </m:sSupPr>
                      <m:e>
                        <m:r>
                          <a:rPr lang="en-US" sz="3400" b="0" i="1" smtClean="0">
                            <a:latin typeface="Cambria Math" panose="02040503050406030204" pitchFamily="18" charset="0"/>
                          </a:rPr>
                          <m:t>𝑛</m:t>
                        </m:r>
                      </m:e>
                      <m:sup>
                        <m:r>
                          <a:rPr lang="en-US" sz="3400" b="0" i="1" smtClean="0">
                            <a:latin typeface="Cambria Math" panose="02040503050406030204" pitchFamily="18" charset="0"/>
                          </a:rPr>
                          <m:t>2</m:t>
                        </m:r>
                      </m:sup>
                    </m:sSup>
                  </m:oMath>
                </a14:m>
                <a:r>
                  <a:rPr lang="en-IE" sz="3400" dirty="0"/>
                  <a:t>). </a:t>
                </a:r>
              </a:p>
            </p:txBody>
          </p:sp>
        </mc:Choice>
        <mc:Fallback xmlns="">
          <p:sp>
            <p:nvSpPr>
              <p:cNvPr id="3" name="Content Placeholder 2">
                <a:extLst>
                  <a:ext uri="{FF2B5EF4-FFF2-40B4-BE49-F238E27FC236}">
                    <a16:creationId xmlns:a16="http://schemas.microsoft.com/office/drawing/2014/main" id="{C7D33C43-EA68-40D9-A097-44360CBB95C2}"/>
                  </a:ext>
                </a:extLst>
              </p:cNvPr>
              <p:cNvSpPr>
                <a:spLocks noGrp="1" noRot="1" noChangeAspect="1" noMove="1" noResize="1" noEditPoints="1" noAdjustHandles="1" noChangeArrowheads="1" noChangeShapeType="1" noTextEdit="1"/>
              </p:cNvSpPr>
              <p:nvPr>
                <p:ph idx="1"/>
              </p:nvPr>
            </p:nvSpPr>
            <p:spPr>
              <a:xfrm>
                <a:off x="838200" y="1556084"/>
                <a:ext cx="10515600" cy="4936791"/>
              </a:xfrm>
              <a:blipFill>
                <a:blip r:embed="rId2"/>
                <a:stretch>
                  <a:fillRect l="-1449" t="-2716" r="-1565"/>
                </a:stretch>
              </a:blipFill>
            </p:spPr>
            <p:txBody>
              <a:bodyPr/>
              <a:lstStyle/>
              <a:p>
                <a:r>
                  <a:rPr lang="en-IE">
                    <a:noFill/>
                  </a:rPr>
                  <a:t> </a:t>
                </a:r>
              </a:p>
            </p:txBody>
          </p:sp>
        </mc:Fallback>
      </mc:AlternateContent>
    </p:spTree>
    <p:extLst>
      <p:ext uri="{BB962C8B-B14F-4D97-AF65-F5344CB8AC3E}">
        <p14:creationId xmlns:p14="http://schemas.microsoft.com/office/powerpoint/2010/main" val="47692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4F4B-303A-4693-AB04-AD30A889DD9D}"/>
              </a:ext>
            </a:extLst>
          </p:cNvPr>
          <p:cNvSpPr>
            <a:spLocks noGrp="1"/>
          </p:cNvSpPr>
          <p:nvPr>
            <p:ph type="title"/>
          </p:nvPr>
        </p:nvSpPr>
        <p:spPr>
          <a:xfrm>
            <a:off x="838200" y="310697"/>
            <a:ext cx="10515600" cy="1325563"/>
          </a:xfrm>
        </p:spPr>
        <p:txBody>
          <a:bodyPr/>
          <a:lstStyle/>
          <a:p>
            <a:r>
              <a:rPr lang="en-IE" dirty="0"/>
              <a:t>Insertion Sort </a:t>
            </a:r>
          </a:p>
        </p:txBody>
      </p:sp>
      <p:sp>
        <p:nvSpPr>
          <p:cNvPr id="3" name="Content Placeholder 2">
            <a:extLst>
              <a:ext uri="{FF2B5EF4-FFF2-40B4-BE49-F238E27FC236}">
                <a16:creationId xmlns:a16="http://schemas.microsoft.com/office/drawing/2014/main" id="{C7D33C43-EA68-40D9-A097-44360CBB95C2}"/>
              </a:ext>
            </a:extLst>
          </p:cNvPr>
          <p:cNvSpPr>
            <a:spLocks noGrp="1"/>
          </p:cNvSpPr>
          <p:nvPr>
            <p:ph idx="1"/>
          </p:nvPr>
        </p:nvSpPr>
        <p:spPr>
          <a:xfrm>
            <a:off x="838200" y="1556084"/>
            <a:ext cx="10515600" cy="4936791"/>
          </a:xfrm>
        </p:spPr>
        <p:txBody>
          <a:bodyPr>
            <a:normAutofit lnSpcReduction="10000"/>
          </a:bodyPr>
          <a:lstStyle/>
          <a:p>
            <a:pPr algn="just"/>
            <a:r>
              <a:rPr lang="en-US" sz="3400" dirty="0"/>
              <a:t>The algorithm that is often used to sort a deck of cards. It considers then one at a time, inserting each into its proper place among those already considered (keeping them sorted).</a:t>
            </a:r>
          </a:p>
          <a:p>
            <a:pPr algn="just"/>
            <a:endParaRPr lang="en-US" sz="3400" dirty="0"/>
          </a:p>
          <a:p>
            <a:pPr algn="just"/>
            <a:r>
              <a:rPr lang="en-US" sz="3400" dirty="0"/>
              <a:t>The algorithm works as follows:</a:t>
            </a:r>
          </a:p>
          <a:p>
            <a:pPr marL="971550" lvl="1" indent="-514350" algn="just">
              <a:buFont typeface="+mj-lt"/>
              <a:buAutoNum type="arabicPeriod"/>
            </a:pPr>
            <a:r>
              <a:rPr lang="en-IE" sz="3000" dirty="0"/>
              <a:t>Iterate from the first element to the last.</a:t>
            </a:r>
          </a:p>
          <a:p>
            <a:pPr marL="971550" lvl="1" indent="-514350" algn="just">
              <a:buFont typeface="+mj-lt"/>
              <a:buAutoNum type="arabicPeriod"/>
            </a:pPr>
            <a:r>
              <a:rPr lang="en-IE" sz="3000" dirty="0"/>
              <a:t>Compare the current element to its predecessor.</a:t>
            </a:r>
          </a:p>
          <a:p>
            <a:pPr marL="971550" lvl="1" indent="-514350" algn="just">
              <a:buFont typeface="+mj-lt"/>
              <a:buAutoNum type="arabicPeriod"/>
            </a:pPr>
            <a:r>
              <a:rPr lang="en-IE" sz="3000" dirty="0"/>
              <a:t>If the element is smaller than its predecessor, compare it to the elements before. Move the greater elements one position up to make space for smaller elements.</a:t>
            </a:r>
          </a:p>
        </p:txBody>
      </p:sp>
    </p:spTree>
    <p:extLst>
      <p:ext uri="{BB962C8B-B14F-4D97-AF65-F5344CB8AC3E}">
        <p14:creationId xmlns:p14="http://schemas.microsoft.com/office/powerpoint/2010/main" val="4034448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4F4B-303A-4693-AB04-AD30A889DD9D}"/>
              </a:ext>
            </a:extLst>
          </p:cNvPr>
          <p:cNvSpPr>
            <a:spLocks noGrp="1"/>
          </p:cNvSpPr>
          <p:nvPr>
            <p:ph type="title"/>
          </p:nvPr>
        </p:nvSpPr>
        <p:spPr>
          <a:xfrm>
            <a:off x="838200" y="310697"/>
            <a:ext cx="10515600" cy="1325563"/>
          </a:xfrm>
        </p:spPr>
        <p:txBody>
          <a:bodyPr/>
          <a:lstStyle/>
          <a:p>
            <a:r>
              <a:rPr lang="en-IE" dirty="0"/>
              <a:t>Insertion Sort </a:t>
            </a:r>
          </a:p>
        </p:txBody>
      </p:sp>
      <p:pic>
        <p:nvPicPr>
          <p:cNvPr id="5" name="Picture 4" descr="A close-up of a calculator&#10;&#10;Description automatically generated with medium confidence">
            <a:extLst>
              <a:ext uri="{FF2B5EF4-FFF2-40B4-BE49-F238E27FC236}">
                <a16:creationId xmlns:a16="http://schemas.microsoft.com/office/drawing/2014/main" id="{D1EFE17E-CA99-472A-9242-0BAAE7A514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8028" y="1220286"/>
            <a:ext cx="7815943" cy="5327017"/>
          </a:xfrm>
          <a:prstGeom prst="rect">
            <a:avLst/>
          </a:prstGeom>
        </p:spPr>
      </p:pic>
    </p:spTree>
    <p:extLst>
      <p:ext uri="{BB962C8B-B14F-4D97-AF65-F5344CB8AC3E}">
        <p14:creationId xmlns:p14="http://schemas.microsoft.com/office/powerpoint/2010/main" val="3043201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D74F4B-303A-4693-AB04-AD30A889DD9D}"/>
              </a:ext>
            </a:extLst>
          </p:cNvPr>
          <p:cNvSpPr>
            <a:spLocks noGrp="1"/>
          </p:cNvSpPr>
          <p:nvPr>
            <p:ph type="title"/>
          </p:nvPr>
        </p:nvSpPr>
        <p:spPr>
          <a:xfrm>
            <a:off x="630936" y="639520"/>
            <a:ext cx="3429000" cy="1719072"/>
          </a:xfrm>
        </p:spPr>
        <p:txBody>
          <a:bodyPr anchor="b">
            <a:normAutofit/>
          </a:bodyPr>
          <a:lstStyle/>
          <a:p>
            <a:r>
              <a:rPr lang="en-IE" sz="5400"/>
              <a:t>Insertion Sort </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7D33C43-EA68-40D9-A097-44360CBB95C2}"/>
              </a:ext>
            </a:extLst>
          </p:cNvPr>
          <p:cNvSpPr>
            <a:spLocks noGrp="1"/>
          </p:cNvSpPr>
          <p:nvPr>
            <p:ph idx="1"/>
          </p:nvPr>
        </p:nvSpPr>
        <p:spPr>
          <a:xfrm>
            <a:off x="630936" y="2807208"/>
            <a:ext cx="3429000" cy="3410712"/>
          </a:xfrm>
        </p:spPr>
        <p:txBody>
          <a:bodyPr anchor="t">
            <a:normAutofit/>
          </a:bodyPr>
          <a:lstStyle/>
          <a:p>
            <a:r>
              <a:rPr lang="en-US" sz="1500"/>
              <a:t>The algorithm works as follows:</a:t>
            </a:r>
          </a:p>
          <a:p>
            <a:pPr marL="971550" lvl="1" indent="-514350">
              <a:buFont typeface="+mj-lt"/>
              <a:buAutoNum type="arabicPeriod"/>
            </a:pPr>
            <a:r>
              <a:rPr lang="en-IE" sz="1500"/>
              <a:t>Iterate from the first element to the last.</a:t>
            </a:r>
          </a:p>
          <a:p>
            <a:pPr marL="971550" lvl="1" indent="-514350">
              <a:buFont typeface="+mj-lt"/>
              <a:buAutoNum type="arabicPeriod"/>
            </a:pPr>
            <a:r>
              <a:rPr lang="en-IE" sz="1500"/>
              <a:t>Compare the current element to it predecessor.</a:t>
            </a:r>
          </a:p>
          <a:p>
            <a:pPr marL="971550" lvl="1" indent="-514350">
              <a:buFont typeface="+mj-lt"/>
              <a:buAutoNum type="arabicPeriod"/>
            </a:pPr>
            <a:r>
              <a:rPr lang="en-IE" sz="1500"/>
              <a:t>If the element is smaller than its predecessor, compare it to the elements before. Move the greater elements one position up to make space for smaller elements.</a:t>
            </a:r>
          </a:p>
        </p:txBody>
      </p:sp>
      <p:pic>
        <p:nvPicPr>
          <p:cNvPr id="6" name="Picture 5" descr="Graphical user interface, text&#10;&#10;Description automatically generated">
            <a:extLst>
              <a:ext uri="{FF2B5EF4-FFF2-40B4-BE49-F238E27FC236}">
                <a16:creationId xmlns:a16="http://schemas.microsoft.com/office/drawing/2014/main" id="{7B6BC0F7-4591-61A9-D05D-28E746D09B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0670" y="2411570"/>
            <a:ext cx="7781330" cy="2712574"/>
          </a:xfrm>
          <a:prstGeom prst="rect">
            <a:avLst/>
          </a:prstGeom>
        </p:spPr>
      </p:pic>
    </p:spTree>
    <p:extLst>
      <p:ext uri="{BB962C8B-B14F-4D97-AF65-F5344CB8AC3E}">
        <p14:creationId xmlns:p14="http://schemas.microsoft.com/office/powerpoint/2010/main" val="3060357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4F4B-303A-4693-AB04-AD30A889DD9D}"/>
              </a:ext>
            </a:extLst>
          </p:cNvPr>
          <p:cNvSpPr>
            <a:spLocks noGrp="1"/>
          </p:cNvSpPr>
          <p:nvPr>
            <p:ph type="title"/>
          </p:nvPr>
        </p:nvSpPr>
        <p:spPr>
          <a:xfrm>
            <a:off x="838200" y="310697"/>
            <a:ext cx="10515600" cy="1325563"/>
          </a:xfrm>
        </p:spPr>
        <p:txBody>
          <a:bodyPr/>
          <a:lstStyle/>
          <a:p>
            <a:r>
              <a:rPr lang="en-IE" dirty="0"/>
              <a:t>Insertion Sort – Time Complexity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D33C43-EA68-40D9-A097-44360CBB95C2}"/>
                  </a:ext>
                </a:extLst>
              </p:cNvPr>
              <p:cNvSpPr>
                <a:spLocks noGrp="1"/>
              </p:cNvSpPr>
              <p:nvPr>
                <p:ph idx="1"/>
              </p:nvPr>
            </p:nvSpPr>
            <p:spPr>
              <a:xfrm>
                <a:off x="838200" y="1556084"/>
                <a:ext cx="10515600" cy="4936791"/>
              </a:xfrm>
            </p:spPr>
            <p:txBody>
              <a:bodyPr>
                <a:normAutofit/>
              </a:bodyPr>
              <a:lstStyle/>
              <a:p>
                <a:pPr algn="just"/>
                <a:r>
                  <a:rPr lang="en-US" sz="3400" dirty="0"/>
                  <a:t>Unlike selection sort, the running time of insertion sort depends on the initial order of the items.</a:t>
                </a:r>
              </a:p>
              <a:p>
                <a:pPr algn="just"/>
                <a:endParaRPr lang="en-US" sz="3400" dirty="0"/>
              </a:p>
              <a:p>
                <a:pPr algn="just"/>
                <a:r>
                  <a:rPr lang="en-US" sz="3400" dirty="0"/>
                  <a:t>Worst-case performance if data is sorted inversely, giving O(</a:t>
                </a:r>
                <a14:m>
                  <m:oMath xmlns:m="http://schemas.openxmlformats.org/officeDocument/2006/math">
                    <m:sSup>
                      <m:sSupPr>
                        <m:ctrlPr>
                          <a:rPr lang="en-US" sz="3400" i="1" smtClean="0">
                            <a:latin typeface="Cambria Math" panose="02040503050406030204" pitchFamily="18" charset="0"/>
                          </a:rPr>
                        </m:ctrlPr>
                      </m:sSupPr>
                      <m:e>
                        <m:r>
                          <a:rPr lang="en-US" sz="3400" b="0" i="1" smtClean="0">
                            <a:latin typeface="Cambria Math" panose="02040503050406030204" pitchFamily="18" charset="0"/>
                          </a:rPr>
                          <m:t>𝑛</m:t>
                        </m:r>
                      </m:e>
                      <m:sup>
                        <m:r>
                          <a:rPr lang="en-US" sz="3400" b="0" i="1" smtClean="0">
                            <a:latin typeface="Cambria Math" panose="02040503050406030204" pitchFamily="18" charset="0"/>
                          </a:rPr>
                          <m:t>2</m:t>
                        </m:r>
                      </m:sup>
                    </m:sSup>
                  </m:oMath>
                </a14:m>
                <a:r>
                  <a:rPr lang="en-IE" sz="3400" dirty="0"/>
                  <a:t>).</a:t>
                </a:r>
              </a:p>
              <a:p>
                <a:pPr algn="just"/>
                <a:endParaRPr lang="en-IE" sz="3400" dirty="0"/>
              </a:p>
              <a:p>
                <a:pPr algn="just"/>
                <a:r>
                  <a:rPr lang="en-IE" sz="3400" dirty="0"/>
                  <a:t>Inner loop never executes if data is sorted, giving</a:t>
                </a:r>
                <a:r>
                  <a:rPr lang="en-US" sz="3400" dirty="0"/>
                  <a:t> O(n).</a:t>
                </a:r>
              </a:p>
            </p:txBody>
          </p:sp>
        </mc:Choice>
        <mc:Fallback xmlns="">
          <p:sp>
            <p:nvSpPr>
              <p:cNvPr id="3" name="Content Placeholder 2">
                <a:extLst>
                  <a:ext uri="{FF2B5EF4-FFF2-40B4-BE49-F238E27FC236}">
                    <a16:creationId xmlns:a16="http://schemas.microsoft.com/office/drawing/2014/main" id="{C7D33C43-EA68-40D9-A097-44360CBB95C2}"/>
                  </a:ext>
                </a:extLst>
              </p:cNvPr>
              <p:cNvSpPr>
                <a:spLocks noGrp="1" noRot="1" noChangeAspect="1" noMove="1" noResize="1" noEditPoints="1" noAdjustHandles="1" noChangeArrowheads="1" noChangeShapeType="1" noTextEdit="1"/>
              </p:cNvSpPr>
              <p:nvPr>
                <p:ph idx="1"/>
              </p:nvPr>
            </p:nvSpPr>
            <p:spPr>
              <a:xfrm>
                <a:off x="838200" y="1556084"/>
                <a:ext cx="10515600" cy="4936791"/>
              </a:xfrm>
              <a:blipFill>
                <a:blip r:embed="rId2"/>
                <a:stretch>
                  <a:fillRect l="-1449" t="-2716" r="-1565"/>
                </a:stretch>
              </a:blipFill>
            </p:spPr>
            <p:txBody>
              <a:bodyPr/>
              <a:lstStyle/>
              <a:p>
                <a:r>
                  <a:rPr lang="en-IE">
                    <a:noFill/>
                  </a:rPr>
                  <a:t> </a:t>
                </a:r>
              </a:p>
            </p:txBody>
          </p:sp>
        </mc:Fallback>
      </mc:AlternateContent>
    </p:spTree>
    <p:extLst>
      <p:ext uri="{BB962C8B-B14F-4D97-AF65-F5344CB8AC3E}">
        <p14:creationId xmlns:p14="http://schemas.microsoft.com/office/powerpoint/2010/main" val="2904055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0ADF8-0C8E-3B48-91BA-DFC07ADAFCA9}"/>
              </a:ext>
            </a:extLst>
          </p:cNvPr>
          <p:cNvSpPr>
            <a:spLocks noGrp="1"/>
          </p:cNvSpPr>
          <p:nvPr>
            <p:ph type="title"/>
          </p:nvPr>
        </p:nvSpPr>
        <p:spPr/>
        <p:txBody>
          <a:bodyPr/>
          <a:lstStyle/>
          <a:p>
            <a:r>
              <a:rPr lang="en-IE" dirty="0"/>
              <a:t>Let’s spend the rest of the lecture focusing on programming problems using sorting</a:t>
            </a:r>
          </a:p>
        </p:txBody>
      </p:sp>
      <p:sp>
        <p:nvSpPr>
          <p:cNvPr id="3" name="Content Placeholder 2">
            <a:extLst>
              <a:ext uri="{FF2B5EF4-FFF2-40B4-BE49-F238E27FC236}">
                <a16:creationId xmlns:a16="http://schemas.microsoft.com/office/drawing/2014/main" id="{8B55D73F-8B74-F1F3-7299-A1257ACCDDC7}"/>
              </a:ext>
            </a:extLst>
          </p:cNvPr>
          <p:cNvSpPr>
            <a:spLocks noGrp="1"/>
          </p:cNvSpPr>
          <p:nvPr>
            <p:ph idx="1"/>
          </p:nvPr>
        </p:nvSpPr>
        <p:spPr/>
        <p:txBody>
          <a:bodyPr>
            <a:normAutofit/>
          </a:bodyPr>
          <a:lstStyle/>
          <a:p>
            <a:r>
              <a:rPr lang="en-IE" dirty="0"/>
              <a:t>Create an application that accepts a single integer to state how many integers will be contained within an array. The application then accepts an array of integers. Sort these integers using each of the sorting algorithms covered in this lecture. Note: you may only use the basic array, </a:t>
            </a:r>
            <a:r>
              <a:rPr lang="en-IE" b="1" dirty="0"/>
              <a:t>not </a:t>
            </a:r>
            <a:r>
              <a:rPr lang="en-IE" dirty="0"/>
              <a:t>an </a:t>
            </a:r>
            <a:r>
              <a:rPr lang="en-IE" dirty="0" err="1"/>
              <a:t>ArrayList</a:t>
            </a:r>
            <a:r>
              <a:rPr lang="en-IE" dirty="0"/>
              <a:t> or any other data structure that has a method called .sort(). </a:t>
            </a:r>
          </a:p>
          <a:p>
            <a:r>
              <a:rPr lang="en-IE" dirty="0"/>
              <a:t>Rework the above example such that the array contains Strings instead (this time sorting alphabetically).</a:t>
            </a:r>
          </a:p>
          <a:p>
            <a:endParaRPr lang="en-IE" dirty="0"/>
          </a:p>
        </p:txBody>
      </p:sp>
    </p:spTree>
    <p:extLst>
      <p:ext uri="{BB962C8B-B14F-4D97-AF65-F5344CB8AC3E}">
        <p14:creationId xmlns:p14="http://schemas.microsoft.com/office/powerpoint/2010/main" val="2115616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7A349-2FB6-8145-D767-7675C8C218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94CAAD-D821-8440-5AF0-02E69E768446}"/>
              </a:ext>
            </a:extLst>
          </p:cNvPr>
          <p:cNvSpPr>
            <a:spLocks noGrp="1"/>
          </p:cNvSpPr>
          <p:nvPr>
            <p:ph type="title"/>
          </p:nvPr>
        </p:nvSpPr>
        <p:spPr/>
        <p:txBody>
          <a:bodyPr/>
          <a:lstStyle/>
          <a:p>
            <a:r>
              <a:rPr lang="en-IE" dirty="0"/>
              <a:t>Let’s spend the rest of the lecture focusing on programming problems using sorting</a:t>
            </a:r>
          </a:p>
        </p:txBody>
      </p:sp>
      <p:sp>
        <p:nvSpPr>
          <p:cNvPr id="3" name="Content Placeholder 2">
            <a:extLst>
              <a:ext uri="{FF2B5EF4-FFF2-40B4-BE49-F238E27FC236}">
                <a16:creationId xmlns:a16="http://schemas.microsoft.com/office/drawing/2014/main" id="{DF3870A7-1B2F-45F9-35B3-661D64634667}"/>
              </a:ext>
            </a:extLst>
          </p:cNvPr>
          <p:cNvSpPr>
            <a:spLocks noGrp="1"/>
          </p:cNvSpPr>
          <p:nvPr>
            <p:ph idx="1"/>
          </p:nvPr>
        </p:nvSpPr>
        <p:spPr>
          <a:xfrm>
            <a:off x="838200" y="1825625"/>
            <a:ext cx="10515600" cy="2497897"/>
          </a:xfrm>
        </p:spPr>
        <p:txBody>
          <a:bodyPr>
            <a:normAutofit fontScale="85000" lnSpcReduction="10000"/>
          </a:bodyPr>
          <a:lstStyle/>
          <a:p>
            <a:r>
              <a:rPr lang="en-IE" dirty="0"/>
              <a:t>Finally, let’s try use some OOP. Create an object called grade. A grade object should contain the name of the subject, and the numeric grade value. Give the user the option of sorting alphabetically or numerically for each grade. Print the final results to the screen. </a:t>
            </a:r>
          </a:p>
          <a:p>
            <a:pPr lvl="1"/>
            <a:r>
              <a:rPr lang="en-IE" dirty="0"/>
              <a:t>Inputs: </a:t>
            </a:r>
          </a:p>
          <a:p>
            <a:pPr lvl="2"/>
            <a:r>
              <a:rPr lang="en-IE" dirty="0"/>
              <a:t>int n –the number of grades</a:t>
            </a:r>
          </a:p>
          <a:p>
            <a:pPr lvl="2"/>
            <a:r>
              <a:rPr lang="en-IE" dirty="0"/>
              <a:t>Each String representing the name of the subject followed by the grade (this is repeated n times)</a:t>
            </a:r>
          </a:p>
          <a:p>
            <a:pPr lvl="2"/>
            <a:r>
              <a:rPr lang="en-IE" dirty="0"/>
              <a:t>A 1 or 0 representing if the user wanted it sorted alphabetically (1) or numerically (0).</a:t>
            </a:r>
          </a:p>
          <a:p>
            <a:endParaRPr lang="en-IE" dirty="0"/>
          </a:p>
        </p:txBody>
      </p:sp>
      <p:sp>
        <p:nvSpPr>
          <p:cNvPr id="4" name="TextBox 3">
            <a:extLst>
              <a:ext uri="{FF2B5EF4-FFF2-40B4-BE49-F238E27FC236}">
                <a16:creationId xmlns:a16="http://schemas.microsoft.com/office/drawing/2014/main" id="{79DFA9DA-51AA-AEC6-4950-DE6BD7EB9A4E}"/>
              </a:ext>
            </a:extLst>
          </p:cNvPr>
          <p:cNvSpPr txBox="1"/>
          <p:nvPr/>
        </p:nvSpPr>
        <p:spPr>
          <a:xfrm>
            <a:off x="914400" y="4194313"/>
            <a:ext cx="4933122" cy="2585323"/>
          </a:xfrm>
          <a:prstGeom prst="rect">
            <a:avLst/>
          </a:prstGeom>
          <a:noFill/>
        </p:spPr>
        <p:txBody>
          <a:bodyPr wrap="square" rtlCol="0">
            <a:spAutoFit/>
          </a:bodyPr>
          <a:lstStyle/>
          <a:p>
            <a:pPr lvl="1"/>
            <a:r>
              <a:rPr lang="en-IE" b="1" dirty="0"/>
              <a:t>Example Input:</a:t>
            </a:r>
          </a:p>
          <a:p>
            <a:pPr marL="914400" lvl="2" indent="0">
              <a:buNone/>
            </a:pPr>
            <a:r>
              <a:rPr lang="en-IE" dirty="0"/>
              <a:t>3</a:t>
            </a:r>
          </a:p>
          <a:p>
            <a:pPr marL="914400" lvl="2" indent="0">
              <a:buNone/>
            </a:pPr>
            <a:r>
              <a:rPr lang="en-IE" dirty="0"/>
              <a:t>English</a:t>
            </a:r>
          </a:p>
          <a:p>
            <a:pPr marL="914400" lvl="2" indent="0">
              <a:buNone/>
            </a:pPr>
            <a:r>
              <a:rPr lang="en-IE" dirty="0"/>
              <a:t>50</a:t>
            </a:r>
          </a:p>
          <a:p>
            <a:pPr marL="914400" lvl="2" indent="0">
              <a:buNone/>
            </a:pPr>
            <a:r>
              <a:rPr lang="en-IE" dirty="0"/>
              <a:t>Irish</a:t>
            </a:r>
          </a:p>
          <a:p>
            <a:pPr marL="914400" lvl="2" indent="0">
              <a:buNone/>
            </a:pPr>
            <a:r>
              <a:rPr lang="en-IE" dirty="0"/>
              <a:t>10</a:t>
            </a:r>
          </a:p>
          <a:p>
            <a:pPr marL="914400" lvl="2" indent="0">
              <a:buNone/>
            </a:pPr>
            <a:r>
              <a:rPr lang="en-IE" dirty="0"/>
              <a:t>Maths</a:t>
            </a:r>
          </a:p>
          <a:p>
            <a:pPr marL="914400" lvl="2" indent="0">
              <a:buNone/>
            </a:pPr>
            <a:r>
              <a:rPr lang="en-IE" dirty="0"/>
              <a:t>100</a:t>
            </a:r>
          </a:p>
          <a:p>
            <a:pPr marL="914400" lvl="2" indent="0">
              <a:buNone/>
            </a:pPr>
            <a:r>
              <a:rPr lang="en-IE" dirty="0"/>
              <a:t>0</a:t>
            </a:r>
          </a:p>
        </p:txBody>
      </p:sp>
      <p:sp>
        <p:nvSpPr>
          <p:cNvPr id="5" name="TextBox 4">
            <a:extLst>
              <a:ext uri="{FF2B5EF4-FFF2-40B4-BE49-F238E27FC236}">
                <a16:creationId xmlns:a16="http://schemas.microsoft.com/office/drawing/2014/main" id="{10CB6F17-3D89-E986-D39C-8DCF88FB787A}"/>
              </a:ext>
            </a:extLst>
          </p:cNvPr>
          <p:cNvSpPr txBox="1"/>
          <p:nvPr/>
        </p:nvSpPr>
        <p:spPr>
          <a:xfrm>
            <a:off x="6457122" y="4194312"/>
            <a:ext cx="4933122" cy="1200329"/>
          </a:xfrm>
          <a:prstGeom prst="rect">
            <a:avLst/>
          </a:prstGeom>
          <a:noFill/>
        </p:spPr>
        <p:txBody>
          <a:bodyPr wrap="square" rtlCol="0">
            <a:spAutoFit/>
          </a:bodyPr>
          <a:lstStyle/>
          <a:p>
            <a:pPr lvl="1"/>
            <a:r>
              <a:rPr lang="en-IE" b="1" dirty="0"/>
              <a:t>Example Output:</a:t>
            </a:r>
          </a:p>
          <a:p>
            <a:pPr marL="914400" lvl="2" indent="0">
              <a:buNone/>
            </a:pPr>
            <a:r>
              <a:rPr lang="en-IE" dirty="0"/>
              <a:t>Irish: 10</a:t>
            </a:r>
          </a:p>
          <a:p>
            <a:pPr marL="914400" lvl="2" indent="0">
              <a:buNone/>
            </a:pPr>
            <a:r>
              <a:rPr lang="en-IE" dirty="0"/>
              <a:t>English: 50</a:t>
            </a:r>
          </a:p>
          <a:p>
            <a:pPr marL="914400" lvl="2" indent="0">
              <a:buNone/>
            </a:pPr>
            <a:r>
              <a:rPr lang="en-IE" dirty="0"/>
              <a:t>Maths: 100</a:t>
            </a:r>
          </a:p>
        </p:txBody>
      </p:sp>
    </p:spTree>
    <p:extLst>
      <p:ext uri="{BB962C8B-B14F-4D97-AF65-F5344CB8AC3E}">
        <p14:creationId xmlns:p14="http://schemas.microsoft.com/office/powerpoint/2010/main" val="1341007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4F4B-303A-4693-AB04-AD30A889DD9D}"/>
              </a:ext>
            </a:extLst>
          </p:cNvPr>
          <p:cNvSpPr>
            <a:spLocks noGrp="1"/>
          </p:cNvSpPr>
          <p:nvPr>
            <p:ph type="title"/>
          </p:nvPr>
        </p:nvSpPr>
        <p:spPr/>
        <p:txBody>
          <a:bodyPr/>
          <a:lstStyle/>
          <a:p>
            <a:r>
              <a:rPr lang="en-IE" dirty="0"/>
              <a:t>What we’ll cover today</a:t>
            </a:r>
          </a:p>
        </p:txBody>
      </p:sp>
      <p:sp>
        <p:nvSpPr>
          <p:cNvPr id="3" name="Content Placeholder 2">
            <a:extLst>
              <a:ext uri="{FF2B5EF4-FFF2-40B4-BE49-F238E27FC236}">
                <a16:creationId xmlns:a16="http://schemas.microsoft.com/office/drawing/2014/main" id="{C7D33C43-EA68-40D9-A097-44360CBB95C2}"/>
              </a:ext>
            </a:extLst>
          </p:cNvPr>
          <p:cNvSpPr>
            <a:spLocks noGrp="1"/>
          </p:cNvSpPr>
          <p:nvPr>
            <p:ph idx="1"/>
          </p:nvPr>
        </p:nvSpPr>
        <p:spPr>
          <a:xfrm>
            <a:off x="838200" y="1556084"/>
            <a:ext cx="10515600" cy="4936791"/>
          </a:xfrm>
        </p:spPr>
        <p:txBody>
          <a:bodyPr>
            <a:normAutofit/>
          </a:bodyPr>
          <a:lstStyle/>
          <a:p>
            <a:pPr algn="just"/>
            <a:r>
              <a:rPr lang="en-US" sz="3000" dirty="0"/>
              <a:t>Sorting Algorithms</a:t>
            </a:r>
          </a:p>
          <a:p>
            <a:pPr lvl="1" algn="just"/>
            <a:r>
              <a:rPr lang="en-US" sz="2600" dirty="0"/>
              <a:t>Bubble Sort</a:t>
            </a:r>
          </a:p>
          <a:p>
            <a:pPr lvl="1" algn="just"/>
            <a:r>
              <a:rPr lang="en-US" sz="2600" dirty="0"/>
              <a:t>Selection Sort</a:t>
            </a:r>
          </a:p>
          <a:p>
            <a:pPr lvl="1" algn="just"/>
            <a:r>
              <a:rPr lang="en-US" sz="2600" dirty="0"/>
              <a:t>Insertion Sort</a:t>
            </a:r>
          </a:p>
          <a:p>
            <a:pPr algn="just"/>
            <a:endParaRPr lang="en-IE" sz="3000" dirty="0"/>
          </a:p>
        </p:txBody>
      </p:sp>
    </p:spTree>
    <p:extLst>
      <p:ext uri="{BB962C8B-B14F-4D97-AF65-F5344CB8AC3E}">
        <p14:creationId xmlns:p14="http://schemas.microsoft.com/office/powerpoint/2010/main" val="851479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4F4B-303A-4693-AB04-AD30A889DD9D}"/>
              </a:ext>
            </a:extLst>
          </p:cNvPr>
          <p:cNvSpPr>
            <a:spLocks noGrp="1"/>
          </p:cNvSpPr>
          <p:nvPr>
            <p:ph type="title"/>
          </p:nvPr>
        </p:nvSpPr>
        <p:spPr/>
        <p:txBody>
          <a:bodyPr/>
          <a:lstStyle/>
          <a:p>
            <a:r>
              <a:rPr lang="en-IE" dirty="0"/>
              <a:t>Sorting an Array</a:t>
            </a:r>
          </a:p>
        </p:txBody>
      </p:sp>
      <p:sp>
        <p:nvSpPr>
          <p:cNvPr id="3" name="Content Placeholder 2">
            <a:extLst>
              <a:ext uri="{FF2B5EF4-FFF2-40B4-BE49-F238E27FC236}">
                <a16:creationId xmlns:a16="http://schemas.microsoft.com/office/drawing/2014/main" id="{C7D33C43-EA68-40D9-A097-44360CBB95C2}"/>
              </a:ext>
            </a:extLst>
          </p:cNvPr>
          <p:cNvSpPr>
            <a:spLocks noGrp="1"/>
          </p:cNvSpPr>
          <p:nvPr>
            <p:ph idx="1"/>
          </p:nvPr>
        </p:nvSpPr>
        <p:spPr>
          <a:xfrm>
            <a:off x="838200" y="1556084"/>
            <a:ext cx="3126377" cy="4936791"/>
          </a:xfrm>
        </p:spPr>
        <p:txBody>
          <a:bodyPr>
            <a:normAutofit fontScale="77500" lnSpcReduction="20000"/>
          </a:bodyPr>
          <a:lstStyle/>
          <a:p>
            <a:pPr algn="just"/>
            <a:r>
              <a:rPr lang="en-US" sz="3000" dirty="0"/>
              <a:t>A basic task that you need to perform when you work with data is to sort values in different ways. For example:</a:t>
            </a:r>
          </a:p>
          <a:p>
            <a:pPr lvl="1" algn="just"/>
            <a:r>
              <a:rPr lang="en-US" sz="2600" dirty="0"/>
              <a:t>Arrange names/words in alphabetical order</a:t>
            </a:r>
          </a:p>
          <a:p>
            <a:pPr lvl="1" algn="just"/>
            <a:r>
              <a:rPr lang="en-US" sz="2600" dirty="0"/>
              <a:t>Students by grade</a:t>
            </a:r>
          </a:p>
          <a:p>
            <a:pPr lvl="1" algn="just"/>
            <a:r>
              <a:rPr lang="en-US" sz="2600" dirty="0"/>
              <a:t>Home sales by prices</a:t>
            </a:r>
          </a:p>
          <a:p>
            <a:pPr lvl="1" algn="just"/>
            <a:r>
              <a:rPr lang="en-US" sz="2600" dirty="0"/>
              <a:t>Cities in order of increasing population</a:t>
            </a:r>
          </a:p>
          <a:p>
            <a:pPr lvl="1" algn="just"/>
            <a:r>
              <a:rPr lang="en-US" sz="2600" dirty="0"/>
              <a:t>Countries by GDP, or land size, etc.</a:t>
            </a:r>
          </a:p>
        </p:txBody>
      </p:sp>
      <p:graphicFrame>
        <p:nvGraphicFramePr>
          <p:cNvPr id="4" name="Table 3">
            <a:extLst>
              <a:ext uri="{FF2B5EF4-FFF2-40B4-BE49-F238E27FC236}">
                <a16:creationId xmlns:a16="http://schemas.microsoft.com/office/drawing/2014/main" id="{D7EE196F-AEBC-44BA-AAD6-C8843DD8D295}"/>
              </a:ext>
            </a:extLst>
          </p:cNvPr>
          <p:cNvGraphicFramePr>
            <a:graphicFrameLocks noGrp="1"/>
          </p:cNvGraphicFramePr>
          <p:nvPr>
            <p:extLst>
              <p:ext uri="{D42A27DB-BD31-4B8C-83A1-F6EECF244321}">
                <p14:modId xmlns:p14="http://schemas.microsoft.com/office/powerpoint/2010/main" val="598479578"/>
              </p:ext>
            </p:extLst>
          </p:nvPr>
        </p:nvGraphicFramePr>
        <p:xfrm>
          <a:off x="5887453" y="1907089"/>
          <a:ext cx="6096000" cy="37084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363738">
                  <a:extLst>
                    <a:ext uri="{9D8B030D-6E8A-4147-A177-3AD203B41FA5}">
                      <a16:colId xmlns:a16="http://schemas.microsoft.com/office/drawing/2014/main" val="20003"/>
                    </a:ext>
                  </a:extLst>
                </a:gridCol>
                <a:gridCol w="1074662">
                  <a:extLst>
                    <a:ext uri="{9D8B030D-6E8A-4147-A177-3AD203B41FA5}">
                      <a16:colId xmlns:a16="http://schemas.microsoft.com/office/drawing/2014/main" val="20004"/>
                    </a:ext>
                  </a:extLst>
                </a:gridCol>
              </a:tblGrid>
              <a:tr h="370840">
                <a:tc>
                  <a:txBody>
                    <a:bodyPr/>
                    <a:lstStyle/>
                    <a:p>
                      <a:r>
                        <a:rPr lang="en-IE" dirty="0"/>
                        <a:t>Sno</a:t>
                      </a:r>
                    </a:p>
                  </a:txBody>
                  <a:tcPr/>
                </a:tc>
                <a:tc>
                  <a:txBody>
                    <a:bodyPr/>
                    <a:lstStyle/>
                    <a:p>
                      <a:r>
                        <a:rPr lang="en-IE" dirty="0" err="1"/>
                        <a:t>Lname</a:t>
                      </a:r>
                      <a:endParaRPr lang="en-IE" dirty="0"/>
                    </a:p>
                  </a:txBody>
                  <a:tcPr/>
                </a:tc>
                <a:tc>
                  <a:txBody>
                    <a:bodyPr/>
                    <a:lstStyle/>
                    <a:p>
                      <a:r>
                        <a:rPr lang="en-IE" dirty="0"/>
                        <a:t>Position</a:t>
                      </a:r>
                    </a:p>
                  </a:txBody>
                  <a:tcPr/>
                </a:tc>
                <a:tc>
                  <a:txBody>
                    <a:bodyPr/>
                    <a:lstStyle/>
                    <a:p>
                      <a:r>
                        <a:rPr lang="en-IE" dirty="0"/>
                        <a:t>NIN</a:t>
                      </a:r>
                    </a:p>
                  </a:txBody>
                  <a:tcPr/>
                </a:tc>
                <a:tc>
                  <a:txBody>
                    <a:bodyPr/>
                    <a:lstStyle/>
                    <a:p>
                      <a:r>
                        <a:rPr lang="en-IE" dirty="0" err="1"/>
                        <a:t>Bno</a:t>
                      </a:r>
                      <a:endParaRPr lang="en-IE" dirty="0"/>
                    </a:p>
                  </a:txBody>
                  <a:tcPr/>
                </a:tc>
                <a:extLst>
                  <a:ext uri="{0D108BD9-81ED-4DB2-BD59-A6C34878D82A}">
                    <a16:rowId xmlns:a16="http://schemas.microsoft.com/office/drawing/2014/main" val="10000"/>
                  </a:ext>
                </a:extLst>
              </a:tr>
              <a:tr h="370840">
                <a:tc>
                  <a:txBody>
                    <a:bodyPr/>
                    <a:lstStyle/>
                    <a:p>
                      <a:r>
                        <a:rPr lang="en-IE" dirty="0"/>
                        <a:t>SG14</a:t>
                      </a:r>
                    </a:p>
                  </a:txBody>
                  <a:tcPr/>
                </a:tc>
                <a:tc>
                  <a:txBody>
                    <a:bodyPr/>
                    <a:lstStyle/>
                    <a:p>
                      <a:r>
                        <a:rPr lang="en-IE" dirty="0"/>
                        <a:t>White</a:t>
                      </a:r>
                    </a:p>
                  </a:txBody>
                  <a:tcPr/>
                </a:tc>
                <a:tc>
                  <a:txBody>
                    <a:bodyPr/>
                    <a:lstStyle/>
                    <a:p>
                      <a:r>
                        <a:rPr lang="en-IE" dirty="0"/>
                        <a:t>Manager</a:t>
                      </a:r>
                    </a:p>
                  </a:txBody>
                  <a:tcPr/>
                </a:tc>
                <a:tc>
                  <a:txBody>
                    <a:bodyPr/>
                    <a:lstStyle/>
                    <a:p>
                      <a:r>
                        <a:rPr lang="en-IE" dirty="0"/>
                        <a:t>WK4416</a:t>
                      </a:r>
                    </a:p>
                  </a:txBody>
                  <a:tcPr/>
                </a:tc>
                <a:tc>
                  <a:txBody>
                    <a:bodyPr/>
                    <a:lstStyle/>
                    <a:p>
                      <a:r>
                        <a:rPr lang="en-IE" dirty="0"/>
                        <a:t>B5</a:t>
                      </a:r>
                    </a:p>
                  </a:txBody>
                  <a:tcPr/>
                </a:tc>
                <a:extLst>
                  <a:ext uri="{0D108BD9-81ED-4DB2-BD59-A6C34878D82A}">
                    <a16:rowId xmlns:a16="http://schemas.microsoft.com/office/drawing/2014/main" val="10001"/>
                  </a:ext>
                </a:extLst>
              </a:tr>
              <a:tr h="370840">
                <a:tc>
                  <a:txBody>
                    <a:bodyPr/>
                    <a:lstStyle/>
                    <a:p>
                      <a:r>
                        <a:rPr lang="en-IE" dirty="0"/>
                        <a:t>SG21</a:t>
                      </a:r>
                    </a:p>
                  </a:txBody>
                  <a:tcPr/>
                </a:tc>
                <a:tc>
                  <a:txBody>
                    <a:bodyPr/>
                    <a:lstStyle/>
                    <a:p>
                      <a:r>
                        <a:rPr lang="en-IE" dirty="0"/>
                        <a:t>Beech</a:t>
                      </a:r>
                    </a:p>
                  </a:txBody>
                  <a:tcPr/>
                </a:tc>
                <a:tc>
                  <a:txBody>
                    <a:bodyPr/>
                    <a:lstStyle/>
                    <a:p>
                      <a:r>
                        <a:rPr lang="en-IE" dirty="0"/>
                        <a:t>Snr Asst</a:t>
                      </a:r>
                    </a:p>
                  </a:txBody>
                  <a:tcPr/>
                </a:tc>
                <a:tc>
                  <a:txBody>
                    <a:bodyPr/>
                    <a:lstStyle/>
                    <a:p>
                      <a:r>
                        <a:rPr lang="en-IE" dirty="0"/>
                        <a:t>WL7868</a:t>
                      </a:r>
                    </a:p>
                  </a:txBody>
                  <a:tcPr/>
                </a:tc>
                <a:tc>
                  <a:txBody>
                    <a:bodyPr/>
                    <a:lstStyle/>
                    <a:p>
                      <a:r>
                        <a:rPr lang="en-IE" dirty="0"/>
                        <a:t>B3</a:t>
                      </a:r>
                    </a:p>
                  </a:txBody>
                  <a:tcPr/>
                </a:tc>
                <a:extLst>
                  <a:ext uri="{0D108BD9-81ED-4DB2-BD59-A6C34878D82A}">
                    <a16:rowId xmlns:a16="http://schemas.microsoft.com/office/drawing/2014/main" val="10002"/>
                  </a:ext>
                </a:extLst>
              </a:tr>
              <a:tr h="370840">
                <a:tc>
                  <a:txBody>
                    <a:bodyPr/>
                    <a:lstStyle/>
                    <a:p>
                      <a:r>
                        <a:rPr lang="en-IE" dirty="0"/>
                        <a:t>SG24</a:t>
                      </a:r>
                    </a:p>
                  </a:txBody>
                  <a:tcPr/>
                </a:tc>
                <a:tc>
                  <a:txBody>
                    <a:bodyPr/>
                    <a:lstStyle/>
                    <a:p>
                      <a:r>
                        <a:rPr lang="en-IE" dirty="0"/>
                        <a:t>Ford</a:t>
                      </a:r>
                    </a:p>
                  </a:txBody>
                  <a:tcPr/>
                </a:tc>
                <a:tc>
                  <a:txBody>
                    <a:bodyPr/>
                    <a:lstStyle/>
                    <a:p>
                      <a:r>
                        <a:rPr lang="en-IE" dirty="0"/>
                        <a:t>Deputy</a:t>
                      </a:r>
                    </a:p>
                  </a:txBody>
                  <a:tcPr/>
                </a:tc>
                <a:tc>
                  <a:txBody>
                    <a:bodyPr/>
                    <a:lstStyle/>
                    <a:p>
                      <a:r>
                        <a:rPr lang="en-IE" dirty="0"/>
                        <a:t>WL87678</a:t>
                      </a:r>
                    </a:p>
                  </a:txBody>
                  <a:tcPr/>
                </a:tc>
                <a:tc>
                  <a:txBody>
                    <a:bodyPr/>
                    <a:lstStyle/>
                    <a:p>
                      <a:r>
                        <a:rPr lang="en-IE" dirty="0"/>
                        <a:t>B3</a:t>
                      </a:r>
                    </a:p>
                  </a:txBody>
                  <a:tcPr/>
                </a:tc>
                <a:extLst>
                  <a:ext uri="{0D108BD9-81ED-4DB2-BD59-A6C34878D82A}">
                    <a16:rowId xmlns:a16="http://schemas.microsoft.com/office/drawing/2014/main" val="10003"/>
                  </a:ext>
                </a:extLst>
              </a:tr>
              <a:tr h="370840">
                <a:tc>
                  <a:txBody>
                    <a:bodyPr/>
                    <a:lstStyle/>
                    <a:p>
                      <a:r>
                        <a:rPr lang="en-IE" dirty="0"/>
                        <a:t>SG36</a:t>
                      </a:r>
                    </a:p>
                  </a:txBody>
                  <a:tcPr/>
                </a:tc>
                <a:tc>
                  <a:txBody>
                    <a:bodyPr/>
                    <a:lstStyle/>
                    <a:p>
                      <a:r>
                        <a:rPr lang="en-IE" dirty="0"/>
                        <a:t>Brown</a:t>
                      </a:r>
                    </a:p>
                  </a:txBody>
                  <a:tcPr/>
                </a:tc>
                <a:tc>
                  <a:txBody>
                    <a:bodyPr/>
                    <a:lstStyle/>
                    <a:p>
                      <a:r>
                        <a:rPr lang="en-IE" dirty="0"/>
                        <a:t>Assistant</a:t>
                      </a:r>
                    </a:p>
                  </a:txBody>
                  <a:tcPr/>
                </a:tc>
                <a:tc>
                  <a:txBody>
                    <a:bodyPr/>
                    <a:lstStyle/>
                    <a:p>
                      <a:r>
                        <a:rPr lang="en-IE" dirty="0"/>
                        <a:t>WF765675</a:t>
                      </a:r>
                    </a:p>
                  </a:txBody>
                  <a:tcPr/>
                </a:tc>
                <a:tc>
                  <a:txBody>
                    <a:bodyPr/>
                    <a:lstStyle/>
                    <a:p>
                      <a:r>
                        <a:rPr lang="en-IE" dirty="0"/>
                        <a:t>B4</a:t>
                      </a:r>
                    </a:p>
                  </a:txBody>
                  <a:tcPr/>
                </a:tc>
                <a:extLst>
                  <a:ext uri="{0D108BD9-81ED-4DB2-BD59-A6C34878D82A}">
                    <a16:rowId xmlns:a16="http://schemas.microsoft.com/office/drawing/2014/main" val="10004"/>
                  </a:ext>
                </a:extLst>
              </a:tr>
              <a:tr h="370840">
                <a:tc>
                  <a:txBody>
                    <a:bodyPr/>
                    <a:lstStyle/>
                    <a:p>
                      <a:r>
                        <a:rPr lang="en-IE" dirty="0"/>
                        <a:t>SG37</a:t>
                      </a:r>
                    </a:p>
                  </a:txBody>
                  <a:tcPr/>
                </a:tc>
                <a:tc>
                  <a:txBody>
                    <a:bodyPr/>
                    <a:lstStyle/>
                    <a:p>
                      <a:r>
                        <a:rPr lang="en-IE" dirty="0"/>
                        <a:t>Black</a:t>
                      </a:r>
                    </a:p>
                  </a:txBody>
                  <a:tcPr/>
                </a:tc>
                <a:tc>
                  <a:txBody>
                    <a:bodyPr/>
                    <a:lstStyle/>
                    <a:p>
                      <a:r>
                        <a:rPr lang="en-IE" dirty="0"/>
                        <a:t>Assistant</a:t>
                      </a:r>
                    </a:p>
                  </a:txBody>
                  <a:tcPr/>
                </a:tc>
                <a:tc>
                  <a:txBody>
                    <a:bodyPr/>
                    <a:lstStyle/>
                    <a:p>
                      <a:r>
                        <a:rPr lang="en-IE" dirty="0"/>
                        <a:t>WD7867</a:t>
                      </a:r>
                    </a:p>
                  </a:txBody>
                  <a:tcPr/>
                </a:tc>
                <a:tc>
                  <a:txBody>
                    <a:bodyPr/>
                    <a:lstStyle/>
                    <a:p>
                      <a:r>
                        <a:rPr lang="en-IE" dirty="0"/>
                        <a:t>B4</a:t>
                      </a:r>
                    </a:p>
                  </a:txBody>
                  <a:tcPr/>
                </a:tc>
                <a:extLst>
                  <a:ext uri="{0D108BD9-81ED-4DB2-BD59-A6C34878D82A}">
                    <a16:rowId xmlns:a16="http://schemas.microsoft.com/office/drawing/2014/main" val="10005"/>
                  </a:ext>
                </a:extLst>
              </a:tr>
              <a:tr h="370840">
                <a:tc>
                  <a:txBody>
                    <a:bodyPr/>
                    <a:lstStyle/>
                    <a:p>
                      <a:r>
                        <a:rPr lang="en-IE" dirty="0"/>
                        <a:t>SL20</a:t>
                      </a:r>
                    </a:p>
                  </a:txBody>
                  <a:tcPr/>
                </a:tc>
                <a:tc>
                  <a:txBody>
                    <a:bodyPr/>
                    <a:lstStyle/>
                    <a:p>
                      <a:r>
                        <a:rPr lang="en-IE" dirty="0"/>
                        <a:t>Red</a:t>
                      </a:r>
                    </a:p>
                  </a:txBody>
                  <a:tcPr/>
                </a:tc>
                <a:tc>
                  <a:txBody>
                    <a:bodyPr/>
                    <a:lstStyle/>
                    <a:p>
                      <a:r>
                        <a:rPr lang="en-IE" dirty="0"/>
                        <a:t>Manager</a:t>
                      </a:r>
                    </a:p>
                  </a:txBody>
                  <a:tcPr/>
                </a:tc>
                <a:tc>
                  <a:txBody>
                    <a:bodyPr/>
                    <a:lstStyle/>
                    <a:p>
                      <a:r>
                        <a:rPr lang="en-IE" dirty="0"/>
                        <a:t>WG786</a:t>
                      </a:r>
                    </a:p>
                  </a:txBody>
                  <a:tcPr/>
                </a:tc>
                <a:tc>
                  <a:txBody>
                    <a:bodyPr/>
                    <a:lstStyle/>
                    <a:p>
                      <a:r>
                        <a:rPr lang="en-IE" dirty="0"/>
                        <a:t>B5</a:t>
                      </a:r>
                    </a:p>
                  </a:txBody>
                  <a:tcPr/>
                </a:tc>
                <a:extLst>
                  <a:ext uri="{0D108BD9-81ED-4DB2-BD59-A6C34878D82A}">
                    <a16:rowId xmlns:a16="http://schemas.microsoft.com/office/drawing/2014/main" val="10006"/>
                  </a:ext>
                </a:extLst>
              </a:tr>
              <a:tr h="370840">
                <a:tc>
                  <a:txBody>
                    <a:bodyPr/>
                    <a:lstStyle/>
                    <a:p>
                      <a:r>
                        <a:rPr lang="en-IE" dirty="0"/>
                        <a:t>SL21</a:t>
                      </a:r>
                    </a:p>
                  </a:txBody>
                  <a:tcPr/>
                </a:tc>
                <a:tc>
                  <a:txBody>
                    <a:bodyPr/>
                    <a:lstStyle/>
                    <a:p>
                      <a:r>
                        <a:rPr lang="en-IE" dirty="0"/>
                        <a:t>Murphy</a:t>
                      </a:r>
                    </a:p>
                  </a:txBody>
                  <a:tcPr/>
                </a:tc>
                <a:tc>
                  <a:txBody>
                    <a:bodyPr/>
                    <a:lstStyle/>
                    <a:p>
                      <a:r>
                        <a:rPr lang="en-IE" dirty="0"/>
                        <a:t>Assistant</a:t>
                      </a:r>
                    </a:p>
                  </a:txBody>
                  <a:tcPr/>
                </a:tc>
                <a:tc>
                  <a:txBody>
                    <a:bodyPr/>
                    <a:lstStyle/>
                    <a:p>
                      <a:r>
                        <a:rPr lang="en-IE" dirty="0"/>
                        <a:t>WF766675</a:t>
                      </a:r>
                    </a:p>
                  </a:txBody>
                  <a:tcPr/>
                </a:tc>
                <a:tc>
                  <a:txBody>
                    <a:bodyPr/>
                    <a:lstStyle/>
                    <a:p>
                      <a:r>
                        <a:rPr lang="en-IE" dirty="0"/>
                        <a:t>B4</a:t>
                      </a:r>
                    </a:p>
                  </a:txBody>
                  <a:tcPr/>
                </a:tc>
                <a:extLst>
                  <a:ext uri="{0D108BD9-81ED-4DB2-BD59-A6C34878D82A}">
                    <a16:rowId xmlns:a16="http://schemas.microsoft.com/office/drawing/2014/main" val="10007"/>
                  </a:ext>
                </a:extLst>
              </a:tr>
              <a:tr h="370840">
                <a:tc>
                  <a:txBody>
                    <a:bodyPr/>
                    <a:lstStyle/>
                    <a:p>
                      <a:r>
                        <a:rPr lang="en-IE" dirty="0"/>
                        <a:t>SL37</a:t>
                      </a:r>
                    </a:p>
                  </a:txBody>
                  <a:tcPr/>
                </a:tc>
                <a:tc>
                  <a:txBody>
                    <a:bodyPr/>
                    <a:lstStyle/>
                    <a:p>
                      <a:r>
                        <a:rPr lang="en-IE" dirty="0"/>
                        <a:t>Whyte</a:t>
                      </a:r>
                    </a:p>
                  </a:txBody>
                  <a:tcPr/>
                </a:tc>
                <a:tc>
                  <a:txBody>
                    <a:bodyPr/>
                    <a:lstStyle/>
                    <a:p>
                      <a:r>
                        <a:rPr lang="en-IE" dirty="0"/>
                        <a:t>Deputy</a:t>
                      </a:r>
                    </a:p>
                  </a:txBody>
                  <a:tcPr/>
                </a:tc>
                <a:tc>
                  <a:txBody>
                    <a:bodyPr/>
                    <a:lstStyle/>
                    <a:p>
                      <a:r>
                        <a:rPr lang="en-IE" dirty="0"/>
                        <a:t>WD78167</a:t>
                      </a:r>
                    </a:p>
                  </a:txBody>
                  <a:tcPr/>
                </a:tc>
                <a:tc>
                  <a:txBody>
                    <a:bodyPr/>
                    <a:lstStyle/>
                    <a:p>
                      <a:r>
                        <a:rPr lang="en-IE" dirty="0"/>
                        <a:t>B3</a:t>
                      </a:r>
                    </a:p>
                  </a:txBody>
                  <a:tcPr/>
                </a:tc>
                <a:extLst>
                  <a:ext uri="{0D108BD9-81ED-4DB2-BD59-A6C34878D82A}">
                    <a16:rowId xmlns:a16="http://schemas.microsoft.com/office/drawing/2014/main" val="10008"/>
                  </a:ext>
                </a:extLst>
              </a:tr>
              <a:tr h="370840">
                <a:tc>
                  <a:txBody>
                    <a:bodyPr/>
                    <a:lstStyle/>
                    <a:p>
                      <a:r>
                        <a:rPr lang="en-IE" dirty="0"/>
                        <a:t>SL66</a:t>
                      </a:r>
                    </a:p>
                  </a:txBody>
                  <a:tcPr/>
                </a:tc>
                <a:tc>
                  <a:txBody>
                    <a:bodyPr/>
                    <a:lstStyle/>
                    <a:p>
                      <a:r>
                        <a:rPr lang="en-IE" dirty="0"/>
                        <a:t>Blue</a:t>
                      </a:r>
                    </a:p>
                  </a:txBody>
                  <a:tcPr/>
                </a:tc>
                <a:tc>
                  <a:txBody>
                    <a:bodyPr/>
                    <a:lstStyle/>
                    <a:p>
                      <a:r>
                        <a:rPr lang="en-IE" dirty="0"/>
                        <a:t>Manager</a:t>
                      </a:r>
                    </a:p>
                  </a:txBody>
                  <a:tcPr/>
                </a:tc>
                <a:tc>
                  <a:txBody>
                    <a:bodyPr/>
                    <a:lstStyle/>
                    <a:p>
                      <a:r>
                        <a:rPr lang="en-IE" dirty="0"/>
                        <a:t>WG7816</a:t>
                      </a:r>
                    </a:p>
                  </a:txBody>
                  <a:tcPr/>
                </a:tc>
                <a:tc>
                  <a:txBody>
                    <a:bodyPr/>
                    <a:lstStyle/>
                    <a:p>
                      <a:r>
                        <a:rPr lang="en-IE" dirty="0"/>
                        <a:t>B5</a:t>
                      </a:r>
                    </a:p>
                  </a:txBody>
                  <a:tcPr/>
                </a:tc>
                <a:extLst>
                  <a:ext uri="{0D108BD9-81ED-4DB2-BD59-A6C34878D82A}">
                    <a16:rowId xmlns:a16="http://schemas.microsoft.com/office/drawing/2014/main" val="10009"/>
                  </a:ext>
                </a:extLst>
              </a:tr>
            </a:tbl>
          </a:graphicData>
        </a:graphic>
      </p:graphicFrame>
      <p:sp>
        <p:nvSpPr>
          <p:cNvPr id="5" name="Left Brace 4">
            <a:extLst>
              <a:ext uri="{FF2B5EF4-FFF2-40B4-BE49-F238E27FC236}">
                <a16:creationId xmlns:a16="http://schemas.microsoft.com/office/drawing/2014/main" id="{E6A342D2-C6C1-40DD-A501-995F8E52BFD3}"/>
              </a:ext>
            </a:extLst>
          </p:cNvPr>
          <p:cNvSpPr/>
          <p:nvPr/>
        </p:nvSpPr>
        <p:spPr>
          <a:xfrm>
            <a:off x="5383397" y="2267129"/>
            <a:ext cx="432048" cy="3886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
        <p:nvSpPr>
          <p:cNvPr id="6" name="Left Brace 5">
            <a:extLst>
              <a:ext uri="{FF2B5EF4-FFF2-40B4-BE49-F238E27FC236}">
                <a16:creationId xmlns:a16="http://schemas.microsoft.com/office/drawing/2014/main" id="{3CE30683-9697-46FF-B80B-60273CA83853}"/>
              </a:ext>
            </a:extLst>
          </p:cNvPr>
          <p:cNvSpPr/>
          <p:nvPr/>
        </p:nvSpPr>
        <p:spPr>
          <a:xfrm>
            <a:off x="5408965" y="2689919"/>
            <a:ext cx="406480" cy="3451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
        <p:nvSpPr>
          <p:cNvPr id="7" name="TextBox 6">
            <a:extLst>
              <a:ext uri="{FF2B5EF4-FFF2-40B4-BE49-F238E27FC236}">
                <a16:creationId xmlns:a16="http://schemas.microsoft.com/office/drawing/2014/main" id="{84A37A84-20C8-4CE6-B45B-ED7FFF11C7E5}"/>
              </a:ext>
            </a:extLst>
          </p:cNvPr>
          <p:cNvSpPr txBox="1"/>
          <p:nvPr/>
        </p:nvSpPr>
        <p:spPr>
          <a:xfrm>
            <a:off x="4267781" y="2286448"/>
            <a:ext cx="1115616" cy="369332"/>
          </a:xfrm>
          <a:prstGeom prst="rect">
            <a:avLst/>
          </a:prstGeom>
          <a:noFill/>
        </p:spPr>
        <p:txBody>
          <a:bodyPr wrap="square" rtlCol="0">
            <a:spAutoFit/>
          </a:bodyPr>
          <a:lstStyle/>
          <a:p>
            <a:r>
              <a:rPr lang="en-IE" dirty="0"/>
              <a:t>Block 1</a:t>
            </a:r>
          </a:p>
        </p:txBody>
      </p:sp>
      <p:sp>
        <p:nvSpPr>
          <p:cNvPr id="8" name="TextBox 7">
            <a:extLst>
              <a:ext uri="{FF2B5EF4-FFF2-40B4-BE49-F238E27FC236}">
                <a16:creationId xmlns:a16="http://schemas.microsoft.com/office/drawing/2014/main" id="{FDCC65F9-D3AB-4CEC-8286-DCDB8DD42DF7}"/>
              </a:ext>
            </a:extLst>
          </p:cNvPr>
          <p:cNvSpPr txBox="1"/>
          <p:nvPr/>
        </p:nvSpPr>
        <p:spPr>
          <a:xfrm>
            <a:off x="4286070" y="2665721"/>
            <a:ext cx="1115616" cy="369332"/>
          </a:xfrm>
          <a:prstGeom prst="rect">
            <a:avLst/>
          </a:prstGeom>
          <a:noFill/>
        </p:spPr>
        <p:txBody>
          <a:bodyPr wrap="square" rtlCol="0">
            <a:spAutoFit/>
          </a:bodyPr>
          <a:lstStyle/>
          <a:p>
            <a:r>
              <a:rPr lang="en-IE" dirty="0"/>
              <a:t>Block 2</a:t>
            </a:r>
          </a:p>
        </p:txBody>
      </p:sp>
      <p:sp>
        <p:nvSpPr>
          <p:cNvPr id="9" name="Left Brace 8">
            <a:extLst>
              <a:ext uri="{FF2B5EF4-FFF2-40B4-BE49-F238E27FC236}">
                <a16:creationId xmlns:a16="http://schemas.microsoft.com/office/drawing/2014/main" id="{43BD746D-795D-428D-BC0B-96CB1D1CDE0C}"/>
              </a:ext>
            </a:extLst>
          </p:cNvPr>
          <p:cNvSpPr/>
          <p:nvPr/>
        </p:nvSpPr>
        <p:spPr>
          <a:xfrm>
            <a:off x="5407882" y="5244278"/>
            <a:ext cx="450337" cy="3553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
        <p:nvSpPr>
          <p:cNvPr id="10" name="TextBox 9">
            <a:extLst>
              <a:ext uri="{FF2B5EF4-FFF2-40B4-BE49-F238E27FC236}">
                <a16:creationId xmlns:a16="http://schemas.microsoft.com/office/drawing/2014/main" id="{66BE1D78-1846-4924-B9D3-9D0916045265}"/>
              </a:ext>
            </a:extLst>
          </p:cNvPr>
          <p:cNvSpPr txBox="1"/>
          <p:nvPr/>
        </p:nvSpPr>
        <p:spPr>
          <a:xfrm>
            <a:off x="4310555" y="5230340"/>
            <a:ext cx="1115616" cy="369332"/>
          </a:xfrm>
          <a:prstGeom prst="rect">
            <a:avLst/>
          </a:prstGeom>
          <a:noFill/>
        </p:spPr>
        <p:txBody>
          <a:bodyPr wrap="square" rtlCol="0">
            <a:spAutoFit/>
          </a:bodyPr>
          <a:lstStyle/>
          <a:p>
            <a:r>
              <a:rPr lang="en-IE" dirty="0"/>
              <a:t>Block 9</a:t>
            </a:r>
          </a:p>
        </p:txBody>
      </p:sp>
      <p:sp>
        <p:nvSpPr>
          <p:cNvPr id="11" name="TextBox 10">
            <a:extLst>
              <a:ext uri="{FF2B5EF4-FFF2-40B4-BE49-F238E27FC236}">
                <a16:creationId xmlns:a16="http://schemas.microsoft.com/office/drawing/2014/main" id="{AEC6E8D3-5828-4A76-911A-2CBCC1ACF9FB}"/>
              </a:ext>
            </a:extLst>
          </p:cNvPr>
          <p:cNvSpPr txBox="1"/>
          <p:nvPr/>
        </p:nvSpPr>
        <p:spPr>
          <a:xfrm>
            <a:off x="4449131" y="3355199"/>
            <a:ext cx="501061" cy="1200329"/>
          </a:xfrm>
          <a:prstGeom prst="rect">
            <a:avLst/>
          </a:prstGeom>
          <a:noFill/>
        </p:spPr>
        <p:txBody>
          <a:bodyPr wrap="square" rtlCol="0">
            <a:spAutoFit/>
          </a:bodyPr>
          <a:lstStyle/>
          <a:p>
            <a:r>
              <a:rPr lang="en-IE" sz="2400" b="1" dirty="0"/>
              <a:t>.</a:t>
            </a:r>
          </a:p>
          <a:p>
            <a:r>
              <a:rPr lang="en-IE" sz="2400" b="1" dirty="0"/>
              <a:t>.</a:t>
            </a:r>
          </a:p>
          <a:p>
            <a:r>
              <a:rPr lang="en-IE" sz="2400" b="1" dirty="0"/>
              <a:t>.</a:t>
            </a:r>
          </a:p>
        </p:txBody>
      </p:sp>
      <p:sp>
        <p:nvSpPr>
          <p:cNvPr id="12" name="TextBox 11">
            <a:extLst>
              <a:ext uri="{FF2B5EF4-FFF2-40B4-BE49-F238E27FC236}">
                <a16:creationId xmlns:a16="http://schemas.microsoft.com/office/drawing/2014/main" id="{C61BD3AA-0AF6-4AED-9493-3A7F602B4C71}"/>
              </a:ext>
            </a:extLst>
          </p:cNvPr>
          <p:cNvSpPr txBox="1"/>
          <p:nvPr/>
        </p:nvSpPr>
        <p:spPr>
          <a:xfrm>
            <a:off x="5296170" y="3355198"/>
            <a:ext cx="501061" cy="1200329"/>
          </a:xfrm>
          <a:prstGeom prst="rect">
            <a:avLst/>
          </a:prstGeom>
          <a:noFill/>
        </p:spPr>
        <p:txBody>
          <a:bodyPr wrap="square" rtlCol="0">
            <a:spAutoFit/>
          </a:bodyPr>
          <a:lstStyle/>
          <a:p>
            <a:r>
              <a:rPr lang="en-IE" sz="2400" b="1" dirty="0"/>
              <a:t>.</a:t>
            </a:r>
          </a:p>
          <a:p>
            <a:r>
              <a:rPr lang="en-IE" sz="2400" b="1" dirty="0"/>
              <a:t>.</a:t>
            </a:r>
          </a:p>
          <a:p>
            <a:r>
              <a:rPr lang="en-IE" sz="2400" b="1" dirty="0"/>
              <a:t>.</a:t>
            </a:r>
          </a:p>
        </p:txBody>
      </p:sp>
    </p:spTree>
    <p:extLst>
      <p:ext uri="{BB962C8B-B14F-4D97-AF65-F5344CB8AC3E}">
        <p14:creationId xmlns:p14="http://schemas.microsoft.com/office/powerpoint/2010/main" val="916202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4F4B-303A-4693-AB04-AD30A889DD9D}"/>
              </a:ext>
            </a:extLst>
          </p:cNvPr>
          <p:cNvSpPr>
            <a:spLocks noGrp="1"/>
          </p:cNvSpPr>
          <p:nvPr>
            <p:ph type="title"/>
          </p:nvPr>
        </p:nvSpPr>
        <p:spPr/>
        <p:txBody>
          <a:bodyPr/>
          <a:lstStyle/>
          <a:p>
            <a:r>
              <a:rPr lang="en-IE" dirty="0"/>
              <a:t>Sorting an Array</a:t>
            </a:r>
          </a:p>
        </p:txBody>
      </p:sp>
      <p:sp>
        <p:nvSpPr>
          <p:cNvPr id="3" name="Content Placeholder 2">
            <a:extLst>
              <a:ext uri="{FF2B5EF4-FFF2-40B4-BE49-F238E27FC236}">
                <a16:creationId xmlns:a16="http://schemas.microsoft.com/office/drawing/2014/main" id="{C7D33C43-EA68-40D9-A097-44360CBB95C2}"/>
              </a:ext>
            </a:extLst>
          </p:cNvPr>
          <p:cNvSpPr>
            <a:spLocks noGrp="1"/>
          </p:cNvSpPr>
          <p:nvPr>
            <p:ph idx="1"/>
          </p:nvPr>
        </p:nvSpPr>
        <p:spPr>
          <a:xfrm>
            <a:off x="838200" y="1556084"/>
            <a:ext cx="3126377" cy="2999443"/>
          </a:xfrm>
        </p:spPr>
        <p:txBody>
          <a:bodyPr>
            <a:normAutofit fontScale="77500" lnSpcReduction="20000"/>
          </a:bodyPr>
          <a:lstStyle/>
          <a:p>
            <a:pPr algn="just"/>
            <a:r>
              <a:rPr lang="en-US" sz="3000" dirty="0"/>
              <a:t>Sorting is important and potentially time consuming.</a:t>
            </a:r>
          </a:p>
          <a:p>
            <a:pPr algn="just"/>
            <a:r>
              <a:rPr lang="en-US" sz="3000" dirty="0"/>
              <a:t>It has been subject to extensive research in computer science, and some very sophisticated methods have been developed.</a:t>
            </a:r>
          </a:p>
        </p:txBody>
      </p:sp>
      <p:graphicFrame>
        <p:nvGraphicFramePr>
          <p:cNvPr id="4" name="Table 3">
            <a:extLst>
              <a:ext uri="{FF2B5EF4-FFF2-40B4-BE49-F238E27FC236}">
                <a16:creationId xmlns:a16="http://schemas.microsoft.com/office/drawing/2014/main" id="{D7EE196F-AEBC-44BA-AAD6-C8843DD8D295}"/>
              </a:ext>
            </a:extLst>
          </p:cNvPr>
          <p:cNvGraphicFramePr>
            <a:graphicFrameLocks noGrp="1"/>
          </p:cNvGraphicFramePr>
          <p:nvPr/>
        </p:nvGraphicFramePr>
        <p:xfrm>
          <a:off x="5887453" y="1907089"/>
          <a:ext cx="6096000" cy="370840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363738">
                  <a:extLst>
                    <a:ext uri="{9D8B030D-6E8A-4147-A177-3AD203B41FA5}">
                      <a16:colId xmlns:a16="http://schemas.microsoft.com/office/drawing/2014/main" val="20003"/>
                    </a:ext>
                  </a:extLst>
                </a:gridCol>
                <a:gridCol w="1074662">
                  <a:extLst>
                    <a:ext uri="{9D8B030D-6E8A-4147-A177-3AD203B41FA5}">
                      <a16:colId xmlns:a16="http://schemas.microsoft.com/office/drawing/2014/main" val="20004"/>
                    </a:ext>
                  </a:extLst>
                </a:gridCol>
              </a:tblGrid>
              <a:tr h="370840">
                <a:tc>
                  <a:txBody>
                    <a:bodyPr/>
                    <a:lstStyle/>
                    <a:p>
                      <a:r>
                        <a:rPr lang="en-IE" dirty="0"/>
                        <a:t>Sno</a:t>
                      </a:r>
                    </a:p>
                  </a:txBody>
                  <a:tcPr/>
                </a:tc>
                <a:tc>
                  <a:txBody>
                    <a:bodyPr/>
                    <a:lstStyle/>
                    <a:p>
                      <a:r>
                        <a:rPr lang="en-IE" dirty="0" err="1"/>
                        <a:t>Lname</a:t>
                      </a:r>
                      <a:endParaRPr lang="en-IE" dirty="0"/>
                    </a:p>
                  </a:txBody>
                  <a:tcPr/>
                </a:tc>
                <a:tc>
                  <a:txBody>
                    <a:bodyPr/>
                    <a:lstStyle/>
                    <a:p>
                      <a:r>
                        <a:rPr lang="en-IE" dirty="0"/>
                        <a:t>Position</a:t>
                      </a:r>
                    </a:p>
                  </a:txBody>
                  <a:tcPr/>
                </a:tc>
                <a:tc>
                  <a:txBody>
                    <a:bodyPr/>
                    <a:lstStyle/>
                    <a:p>
                      <a:r>
                        <a:rPr lang="en-IE" dirty="0"/>
                        <a:t>NIN</a:t>
                      </a:r>
                    </a:p>
                  </a:txBody>
                  <a:tcPr/>
                </a:tc>
                <a:tc>
                  <a:txBody>
                    <a:bodyPr/>
                    <a:lstStyle/>
                    <a:p>
                      <a:r>
                        <a:rPr lang="en-IE" dirty="0" err="1"/>
                        <a:t>Bno</a:t>
                      </a:r>
                      <a:endParaRPr lang="en-IE" dirty="0"/>
                    </a:p>
                  </a:txBody>
                  <a:tcPr/>
                </a:tc>
                <a:extLst>
                  <a:ext uri="{0D108BD9-81ED-4DB2-BD59-A6C34878D82A}">
                    <a16:rowId xmlns:a16="http://schemas.microsoft.com/office/drawing/2014/main" val="10000"/>
                  </a:ext>
                </a:extLst>
              </a:tr>
              <a:tr h="370840">
                <a:tc>
                  <a:txBody>
                    <a:bodyPr/>
                    <a:lstStyle/>
                    <a:p>
                      <a:r>
                        <a:rPr lang="en-IE" dirty="0"/>
                        <a:t>SG14</a:t>
                      </a:r>
                    </a:p>
                  </a:txBody>
                  <a:tcPr/>
                </a:tc>
                <a:tc>
                  <a:txBody>
                    <a:bodyPr/>
                    <a:lstStyle/>
                    <a:p>
                      <a:r>
                        <a:rPr lang="en-IE" dirty="0"/>
                        <a:t>White</a:t>
                      </a:r>
                    </a:p>
                  </a:txBody>
                  <a:tcPr/>
                </a:tc>
                <a:tc>
                  <a:txBody>
                    <a:bodyPr/>
                    <a:lstStyle/>
                    <a:p>
                      <a:r>
                        <a:rPr lang="en-IE" dirty="0"/>
                        <a:t>Manager</a:t>
                      </a:r>
                    </a:p>
                  </a:txBody>
                  <a:tcPr/>
                </a:tc>
                <a:tc>
                  <a:txBody>
                    <a:bodyPr/>
                    <a:lstStyle/>
                    <a:p>
                      <a:r>
                        <a:rPr lang="en-IE" dirty="0"/>
                        <a:t>WK4416</a:t>
                      </a:r>
                    </a:p>
                  </a:txBody>
                  <a:tcPr/>
                </a:tc>
                <a:tc>
                  <a:txBody>
                    <a:bodyPr/>
                    <a:lstStyle/>
                    <a:p>
                      <a:r>
                        <a:rPr lang="en-IE" dirty="0"/>
                        <a:t>B5</a:t>
                      </a:r>
                    </a:p>
                  </a:txBody>
                  <a:tcPr/>
                </a:tc>
                <a:extLst>
                  <a:ext uri="{0D108BD9-81ED-4DB2-BD59-A6C34878D82A}">
                    <a16:rowId xmlns:a16="http://schemas.microsoft.com/office/drawing/2014/main" val="10001"/>
                  </a:ext>
                </a:extLst>
              </a:tr>
              <a:tr h="370840">
                <a:tc>
                  <a:txBody>
                    <a:bodyPr/>
                    <a:lstStyle/>
                    <a:p>
                      <a:r>
                        <a:rPr lang="en-IE" dirty="0"/>
                        <a:t>SG21</a:t>
                      </a:r>
                    </a:p>
                  </a:txBody>
                  <a:tcPr/>
                </a:tc>
                <a:tc>
                  <a:txBody>
                    <a:bodyPr/>
                    <a:lstStyle/>
                    <a:p>
                      <a:r>
                        <a:rPr lang="en-IE" dirty="0"/>
                        <a:t>Beech</a:t>
                      </a:r>
                    </a:p>
                  </a:txBody>
                  <a:tcPr/>
                </a:tc>
                <a:tc>
                  <a:txBody>
                    <a:bodyPr/>
                    <a:lstStyle/>
                    <a:p>
                      <a:r>
                        <a:rPr lang="en-IE" dirty="0"/>
                        <a:t>Snr Asst</a:t>
                      </a:r>
                    </a:p>
                  </a:txBody>
                  <a:tcPr/>
                </a:tc>
                <a:tc>
                  <a:txBody>
                    <a:bodyPr/>
                    <a:lstStyle/>
                    <a:p>
                      <a:r>
                        <a:rPr lang="en-IE" dirty="0"/>
                        <a:t>WL7868</a:t>
                      </a:r>
                    </a:p>
                  </a:txBody>
                  <a:tcPr/>
                </a:tc>
                <a:tc>
                  <a:txBody>
                    <a:bodyPr/>
                    <a:lstStyle/>
                    <a:p>
                      <a:r>
                        <a:rPr lang="en-IE" dirty="0"/>
                        <a:t>B3</a:t>
                      </a:r>
                    </a:p>
                  </a:txBody>
                  <a:tcPr/>
                </a:tc>
                <a:extLst>
                  <a:ext uri="{0D108BD9-81ED-4DB2-BD59-A6C34878D82A}">
                    <a16:rowId xmlns:a16="http://schemas.microsoft.com/office/drawing/2014/main" val="10002"/>
                  </a:ext>
                </a:extLst>
              </a:tr>
              <a:tr h="370840">
                <a:tc>
                  <a:txBody>
                    <a:bodyPr/>
                    <a:lstStyle/>
                    <a:p>
                      <a:r>
                        <a:rPr lang="en-IE" dirty="0"/>
                        <a:t>SG24</a:t>
                      </a:r>
                    </a:p>
                  </a:txBody>
                  <a:tcPr/>
                </a:tc>
                <a:tc>
                  <a:txBody>
                    <a:bodyPr/>
                    <a:lstStyle/>
                    <a:p>
                      <a:r>
                        <a:rPr lang="en-IE" dirty="0"/>
                        <a:t>Ford</a:t>
                      </a:r>
                    </a:p>
                  </a:txBody>
                  <a:tcPr/>
                </a:tc>
                <a:tc>
                  <a:txBody>
                    <a:bodyPr/>
                    <a:lstStyle/>
                    <a:p>
                      <a:r>
                        <a:rPr lang="en-IE" dirty="0"/>
                        <a:t>Deputy</a:t>
                      </a:r>
                    </a:p>
                  </a:txBody>
                  <a:tcPr/>
                </a:tc>
                <a:tc>
                  <a:txBody>
                    <a:bodyPr/>
                    <a:lstStyle/>
                    <a:p>
                      <a:r>
                        <a:rPr lang="en-IE" dirty="0"/>
                        <a:t>WL87678</a:t>
                      </a:r>
                    </a:p>
                  </a:txBody>
                  <a:tcPr/>
                </a:tc>
                <a:tc>
                  <a:txBody>
                    <a:bodyPr/>
                    <a:lstStyle/>
                    <a:p>
                      <a:r>
                        <a:rPr lang="en-IE" dirty="0"/>
                        <a:t>B3</a:t>
                      </a:r>
                    </a:p>
                  </a:txBody>
                  <a:tcPr/>
                </a:tc>
                <a:extLst>
                  <a:ext uri="{0D108BD9-81ED-4DB2-BD59-A6C34878D82A}">
                    <a16:rowId xmlns:a16="http://schemas.microsoft.com/office/drawing/2014/main" val="10003"/>
                  </a:ext>
                </a:extLst>
              </a:tr>
              <a:tr h="370840">
                <a:tc>
                  <a:txBody>
                    <a:bodyPr/>
                    <a:lstStyle/>
                    <a:p>
                      <a:r>
                        <a:rPr lang="en-IE" dirty="0"/>
                        <a:t>SG36</a:t>
                      </a:r>
                    </a:p>
                  </a:txBody>
                  <a:tcPr/>
                </a:tc>
                <a:tc>
                  <a:txBody>
                    <a:bodyPr/>
                    <a:lstStyle/>
                    <a:p>
                      <a:r>
                        <a:rPr lang="en-IE" dirty="0"/>
                        <a:t>Brown</a:t>
                      </a:r>
                    </a:p>
                  </a:txBody>
                  <a:tcPr/>
                </a:tc>
                <a:tc>
                  <a:txBody>
                    <a:bodyPr/>
                    <a:lstStyle/>
                    <a:p>
                      <a:r>
                        <a:rPr lang="en-IE" dirty="0"/>
                        <a:t>Assistant</a:t>
                      </a:r>
                    </a:p>
                  </a:txBody>
                  <a:tcPr/>
                </a:tc>
                <a:tc>
                  <a:txBody>
                    <a:bodyPr/>
                    <a:lstStyle/>
                    <a:p>
                      <a:r>
                        <a:rPr lang="en-IE" dirty="0"/>
                        <a:t>WF765675</a:t>
                      </a:r>
                    </a:p>
                  </a:txBody>
                  <a:tcPr/>
                </a:tc>
                <a:tc>
                  <a:txBody>
                    <a:bodyPr/>
                    <a:lstStyle/>
                    <a:p>
                      <a:r>
                        <a:rPr lang="en-IE" dirty="0"/>
                        <a:t>B4</a:t>
                      </a:r>
                    </a:p>
                  </a:txBody>
                  <a:tcPr/>
                </a:tc>
                <a:extLst>
                  <a:ext uri="{0D108BD9-81ED-4DB2-BD59-A6C34878D82A}">
                    <a16:rowId xmlns:a16="http://schemas.microsoft.com/office/drawing/2014/main" val="10004"/>
                  </a:ext>
                </a:extLst>
              </a:tr>
              <a:tr h="370840">
                <a:tc>
                  <a:txBody>
                    <a:bodyPr/>
                    <a:lstStyle/>
                    <a:p>
                      <a:r>
                        <a:rPr lang="en-IE" dirty="0"/>
                        <a:t>SG37</a:t>
                      </a:r>
                    </a:p>
                  </a:txBody>
                  <a:tcPr/>
                </a:tc>
                <a:tc>
                  <a:txBody>
                    <a:bodyPr/>
                    <a:lstStyle/>
                    <a:p>
                      <a:r>
                        <a:rPr lang="en-IE" dirty="0"/>
                        <a:t>Black</a:t>
                      </a:r>
                    </a:p>
                  </a:txBody>
                  <a:tcPr/>
                </a:tc>
                <a:tc>
                  <a:txBody>
                    <a:bodyPr/>
                    <a:lstStyle/>
                    <a:p>
                      <a:r>
                        <a:rPr lang="en-IE" dirty="0"/>
                        <a:t>Assistant</a:t>
                      </a:r>
                    </a:p>
                  </a:txBody>
                  <a:tcPr/>
                </a:tc>
                <a:tc>
                  <a:txBody>
                    <a:bodyPr/>
                    <a:lstStyle/>
                    <a:p>
                      <a:r>
                        <a:rPr lang="en-IE" dirty="0"/>
                        <a:t>WD7867</a:t>
                      </a:r>
                    </a:p>
                  </a:txBody>
                  <a:tcPr/>
                </a:tc>
                <a:tc>
                  <a:txBody>
                    <a:bodyPr/>
                    <a:lstStyle/>
                    <a:p>
                      <a:r>
                        <a:rPr lang="en-IE" dirty="0"/>
                        <a:t>B4</a:t>
                      </a:r>
                    </a:p>
                  </a:txBody>
                  <a:tcPr/>
                </a:tc>
                <a:extLst>
                  <a:ext uri="{0D108BD9-81ED-4DB2-BD59-A6C34878D82A}">
                    <a16:rowId xmlns:a16="http://schemas.microsoft.com/office/drawing/2014/main" val="10005"/>
                  </a:ext>
                </a:extLst>
              </a:tr>
              <a:tr h="370840">
                <a:tc>
                  <a:txBody>
                    <a:bodyPr/>
                    <a:lstStyle/>
                    <a:p>
                      <a:r>
                        <a:rPr lang="en-IE" dirty="0"/>
                        <a:t>SL20</a:t>
                      </a:r>
                    </a:p>
                  </a:txBody>
                  <a:tcPr/>
                </a:tc>
                <a:tc>
                  <a:txBody>
                    <a:bodyPr/>
                    <a:lstStyle/>
                    <a:p>
                      <a:r>
                        <a:rPr lang="en-IE" dirty="0"/>
                        <a:t>Red</a:t>
                      </a:r>
                    </a:p>
                  </a:txBody>
                  <a:tcPr/>
                </a:tc>
                <a:tc>
                  <a:txBody>
                    <a:bodyPr/>
                    <a:lstStyle/>
                    <a:p>
                      <a:r>
                        <a:rPr lang="en-IE" dirty="0"/>
                        <a:t>Manager</a:t>
                      </a:r>
                    </a:p>
                  </a:txBody>
                  <a:tcPr/>
                </a:tc>
                <a:tc>
                  <a:txBody>
                    <a:bodyPr/>
                    <a:lstStyle/>
                    <a:p>
                      <a:r>
                        <a:rPr lang="en-IE" dirty="0"/>
                        <a:t>WG786</a:t>
                      </a:r>
                    </a:p>
                  </a:txBody>
                  <a:tcPr/>
                </a:tc>
                <a:tc>
                  <a:txBody>
                    <a:bodyPr/>
                    <a:lstStyle/>
                    <a:p>
                      <a:r>
                        <a:rPr lang="en-IE" dirty="0"/>
                        <a:t>B5</a:t>
                      </a:r>
                    </a:p>
                  </a:txBody>
                  <a:tcPr/>
                </a:tc>
                <a:extLst>
                  <a:ext uri="{0D108BD9-81ED-4DB2-BD59-A6C34878D82A}">
                    <a16:rowId xmlns:a16="http://schemas.microsoft.com/office/drawing/2014/main" val="10006"/>
                  </a:ext>
                </a:extLst>
              </a:tr>
              <a:tr h="370840">
                <a:tc>
                  <a:txBody>
                    <a:bodyPr/>
                    <a:lstStyle/>
                    <a:p>
                      <a:r>
                        <a:rPr lang="en-IE" dirty="0"/>
                        <a:t>SL21</a:t>
                      </a:r>
                    </a:p>
                  </a:txBody>
                  <a:tcPr/>
                </a:tc>
                <a:tc>
                  <a:txBody>
                    <a:bodyPr/>
                    <a:lstStyle/>
                    <a:p>
                      <a:r>
                        <a:rPr lang="en-IE" dirty="0"/>
                        <a:t>Murphy</a:t>
                      </a:r>
                    </a:p>
                  </a:txBody>
                  <a:tcPr/>
                </a:tc>
                <a:tc>
                  <a:txBody>
                    <a:bodyPr/>
                    <a:lstStyle/>
                    <a:p>
                      <a:r>
                        <a:rPr lang="en-IE" dirty="0"/>
                        <a:t>Assistant</a:t>
                      </a:r>
                    </a:p>
                  </a:txBody>
                  <a:tcPr/>
                </a:tc>
                <a:tc>
                  <a:txBody>
                    <a:bodyPr/>
                    <a:lstStyle/>
                    <a:p>
                      <a:r>
                        <a:rPr lang="en-IE" dirty="0"/>
                        <a:t>WF766675</a:t>
                      </a:r>
                    </a:p>
                  </a:txBody>
                  <a:tcPr/>
                </a:tc>
                <a:tc>
                  <a:txBody>
                    <a:bodyPr/>
                    <a:lstStyle/>
                    <a:p>
                      <a:r>
                        <a:rPr lang="en-IE" dirty="0"/>
                        <a:t>B4</a:t>
                      </a:r>
                    </a:p>
                  </a:txBody>
                  <a:tcPr/>
                </a:tc>
                <a:extLst>
                  <a:ext uri="{0D108BD9-81ED-4DB2-BD59-A6C34878D82A}">
                    <a16:rowId xmlns:a16="http://schemas.microsoft.com/office/drawing/2014/main" val="10007"/>
                  </a:ext>
                </a:extLst>
              </a:tr>
              <a:tr h="370840">
                <a:tc>
                  <a:txBody>
                    <a:bodyPr/>
                    <a:lstStyle/>
                    <a:p>
                      <a:r>
                        <a:rPr lang="en-IE" dirty="0"/>
                        <a:t>SL37</a:t>
                      </a:r>
                    </a:p>
                  </a:txBody>
                  <a:tcPr/>
                </a:tc>
                <a:tc>
                  <a:txBody>
                    <a:bodyPr/>
                    <a:lstStyle/>
                    <a:p>
                      <a:r>
                        <a:rPr lang="en-IE" dirty="0"/>
                        <a:t>Whyte</a:t>
                      </a:r>
                    </a:p>
                  </a:txBody>
                  <a:tcPr/>
                </a:tc>
                <a:tc>
                  <a:txBody>
                    <a:bodyPr/>
                    <a:lstStyle/>
                    <a:p>
                      <a:r>
                        <a:rPr lang="en-IE" dirty="0"/>
                        <a:t>Deputy</a:t>
                      </a:r>
                    </a:p>
                  </a:txBody>
                  <a:tcPr/>
                </a:tc>
                <a:tc>
                  <a:txBody>
                    <a:bodyPr/>
                    <a:lstStyle/>
                    <a:p>
                      <a:r>
                        <a:rPr lang="en-IE" dirty="0"/>
                        <a:t>WD78167</a:t>
                      </a:r>
                    </a:p>
                  </a:txBody>
                  <a:tcPr/>
                </a:tc>
                <a:tc>
                  <a:txBody>
                    <a:bodyPr/>
                    <a:lstStyle/>
                    <a:p>
                      <a:r>
                        <a:rPr lang="en-IE" dirty="0"/>
                        <a:t>B3</a:t>
                      </a:r>
                    </a:p>
                  </a:txBody>
                  <a:tcPr/>
                </a:tc>
                <a:extLst>
                  <a:ext uri="{0D108BD9-81ED-4DB2-BD59-A6C34878D82A}">
                    <a16:rowId xmlns:a16="http://schemas.microsoft.com/office/drawing/2014/main" val="10008"/>
                  </a:ext>
                </a:extLst>
              </a:tr>
              <a:tr h="370840">
                <a:tc>
                  <a:txBody>
                    <a:bodyPr/>
                    <a:lstStyle/>
                    <a:p>
                      <a:r>
                        <a:rPr lang="en-IE" dirty="0"/>
                        <a:t>SL66</a:t>
                      </a:r>
                    </a:p>
                  </a:txBody>
                  <a:tcPr/>
                </a:tc>
                <a:tc>
                  <a:txBody>
                    <a:bodyPr/>
                    <a:lstStyle/>
                    <a:p>
                      <a:r>
                        <a:rPr lang="en-IE" dirty="0"/>
                        <a:t>Blue</a:t>
                      </a:r>
                    </a:p>
                  </a:txBody>
                  <a:tcPr/>
                </a:tc>
                <a:tc>
                  <a:txBody>
                    <a:bodyPr/>
                    <a:lstStyle/>
                    <a:p>
                      <a:r>
                        <a:rPr lang="en-IE" dirty="0"/>
                        <a:t>Manager</a:t>
                      </a:r>
                    </a:p>
                  </a:txBody>
                  <a:tcPr/>
                </a:tc>
                <a:tc>
                  <a:txBody>
                    <a:bodyPr/>
                    <a:lstStyle/>
                    <a:p>
                      <a:r>
                        <a:rPr lang="en-IE" dirty="0"/>
                        <a:t>WG7816</a:t>
                      </a:r>
                    </a:p>
                  </a:txBody>
                  <a:tcPr/>
                </a:tc>
                <a:tc>
                  <a:txBody>
                    <a:bodyPr/>
                    <a:lstStyle/>
                    <a:p>
                      <a:r>
                        <a:rPr lang="en-IE" dirty="0"/>
                        <a:t>B5</a:t>
                      </a:r>
                    </a:p>
                  </a:txBody>
                  <a:tcPr/>
                </a:tc>
                <a:extLst>
                  <a:ext uri="{0D108BD9-81ED-4DB2-BD59-A6C34878D82A}">
                    <a16:rowId xmlns:a16="http://schemas.microsoft.com/office/drawing/2014/main" val="10009"/>
                  </a:ext>
                </a:extLst>
              </a:tr>
            </a:tbl>
          </a:graphicData>
        </a:graphic>
      </p:graphicFrame>
      <p:sp>
        <p:nvSpPr>
          <p:cNvPr id="5" name="Left Brace 4">
            <a:extLst>
              <a:ext uri="{FF2B5EF4-FFF2-40B4-BE49-F238E27FC236}">
                <a16:creationId xmlns:a16="http://schemas.microsoft.com/office/drawing/2014/main" id="{E6A342D2-C6C1-40DD-A501-995F8E52BFD3}"/>
              </a:ext>
            </a:extLst>
          </p:cNvPr>
          <p:cNvSpPr/>
          <p:nvPr/>
        </p:nvSpPr>
        <p:spPr>
          <a:xfrm>
            <a:off x="5383397" y="2267129"/>
            <a:ext cx="432048" cy="3886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
        <p:nvSpPr>
          <p:cNvPr id="6" name="Left Brace 5">
            <a:extLst>
              <a:ext uri="{FF2B5EF4-FFF2-40B4-BE49-F238E27FC236}">
                <a16:creationId xmlns:a16="http://schemas.microsoft.com/office/drawing/2014/main" id="{3CE30683-9697-46FF-B80B-60273CA83853}"/>
              </a:ext>
            </a:extLst>
          </p:cNvPr>
          <p:cNvSpPr/>
          <p:nvPr/>
        </p:nvSpPr>
        <p:spPr>
          <a:xfrm>
            <a:off x="5408965" y="2689919"/>
            <a:ext cx="406480" cy="3451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
        <p:nvSpPr>
          <p:cNvPr id="7" name="TextBox 6">
            <a:extLst>
              <a:ext uri="{FF2B5EF4-FFF2-40B4-BE49-F238E27FC236}">
                <a16:creationId xmlns:a16="http://schemas.microsoft.com/office/drawing/2014/main" id="{84A37A84-20C8-4CE6-B45B-ED7FFF11C7E5}"/>
              </a:ext>
            </a:extLst>
          </p:cNvPr>
          <p:cNvSpPr txBox="1"/>
          <p:nvPr/>
        </p:nvSpPr>
        <p:spPr>
          <a:xfrm>
            <a:off x="4267781" y="2286448"/>
            <a:ext cx="1115616" cy="369332"/>
          </a:xfrm>
          <a:prstGeom prst="rect">
            <a:avLst/>
          </a:prstGeom>
          <a:noFill/>
        </p:spPr>
        <p:txBody>
          <a:bodyPr wrap="square" rtlCol="0">
            <a:spAutoFit/>
          </a:bodyPr>
          <a:lstStyle/>
          <a:p>
            <a:r>
              <a:rPr lang="en-IE" dirty="0"/>
              <a:t>Block 1</a:t>
            </a:r>
          </a:p>
        </p:txBody>
      </p:sp>
      <p:sp>
        <p:nvSpPr>
          <p:cNvPr id="8" name="TextBox 7">
            <a:extLst>
              <a:ext uri="{FF2B5EF4-FFF2-40B4-BE49-F238E27FC236}">
                <a16:creationId xmlns:a16="http://schemas.microsoft.com/office/drawing/2014/main" id="{FDCC65F9-D3AB-4CEC-8286-DCDB8DD42DF7}"/>
              </a:ext>
            </a:extLst>
          </p:cNvPr>
          <p:cNvSpPr txBox="1"/>
          <p:nvPr/>
        </p:nvSpPr>
        <p:spPr>
          <a:xfrm>
            <a:off x="4286070" y="2665721"/>
            <a:ext cx="1115616" cy="369332"/>
          </a:xfrm>
          <a:prstGeom prst="rect">
            <a:avLst/>
          </a:prstGeom>
          <a:noFill/>
        </p:spPr>
        <p:txBody>
          <a:bodyPr wrap="square" rtlCol="0">
            <a:spAutoFit/>
          </a:bodyPr>
          <a:lstStyle/>
          <a:p>
            <a:r>
              <a:rPr lang="en-IE" dirty="0"/>
              <a:t>Block 2</a:t>
            </a:r>
          </a:p>
        </p:txBody>
      </p:sp>
      <p:sp>
        <p:nvSpPr>
          <p:cNvPr id="9" name="Left Brace 8">
            <a:extLst>
              <a:ext uri="{FF2B5EF4-FFF2-40B4-BE49-F238E27FC236}">
                <a16:creationId xmlns:a16="http://schemas.microsoft.com/office/drawing/2014/main" id="{43BD746D-795D-428D-BC0B-96CB1D1CDE0C}"/>
              </a:ext>
            </a:extLst>
          </p:cNvPr>
          <p:cNvSpPr/>
          <p:nvPr/>
        </p:nvSpPr>
        <p:spPr>
          <a:xfrm>
            <a:off x="5407882" y="5244278"/>
            <a:ext cx="450337" cy="35539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E"/>
          </a:p>
        </p:txBody>
      </p:sp>
      <p:sp>
        <p:nvSpPr>
          <p:cNvPr id="10" name="TextBox 9">
            <a:extLst>
              <a:ext uri="{FF2B5EF4-FFF2-40B4-BE49-F238E27FC236}">
                <a16:creationId xmlns:a16="http://schemas.microsoft.com/office/drawing/2014/main" id="{66BE1D78-1846-4924-B9D3-9D0916045265}"/>
              </a:ext>
            </a:extLst>
          </p:cNvPr>
          <p:cNvSpPr txBox="1"/>
          <p:nvPr/>
        </p:nvSpPr>
        <p:spPr>
          <a:xfrm>
            <a:off x="4310555" y="5230340"/>
            <a:ext cx="1115616" cy="369332"/>
          </a:xfrm>
          <a:prstGeom prst="rect">
            <a:avLst/>
          </a:prstGeom>
          <a:noFill/>
        </p:spPr>
        <p:txBody>
          <a:bodyPr wrap="square" rtlCol="0">
            <a:spAutoFit/>
          </a:bodyPr>
          <a:lstStyle/>
          <a:p>
            <a:r>
              <a:rPr lang="en-IE" dirty="0"/>
              <a:t>Block 9</a:t>
            </a:r>
          </a:p>
        </p:txBody>
      </p:sp>
      <p:sp>
        <p:nvSpPr>
          <p:cNvPr id="11" name="TextBox 10">
            <a:extLst>
              <a:ext uri="{FF2B5EF4-FFF2-40B4-BE49-F238E27FC236}">
                <a16:creationId xmlns:a16="http://schemas.microsoft.com/office/drawing/2014/main" id="{AEC6E8D3-5828-4A76-911A-2CBCC1ACF9FB}"/>
              </a:ext>
            </a:extLst>
          </p:cNvPr>
          <p:cNvSpPr txBox="1"/>
          <p:nvPr/>
        </p:nvSpPr>
        <p:spPr>
          <a:xfrm>
            <a:off x="4449131" y="3355199"/>
            <a:ext cx="501061" cy="1200329"/>
          </a:xfrm>
          <a:prstGeom prst="rect">
            <a:avLst/>
          </a:prstGeom>
          <a:noFill/>
        </p:spPr>
        <p:txBody>
          <a:bodyPr wrap="square" rtlCol="0">
            <a:spAutoFit/>
          </a:bodyPr>
          <a:lstStyle/>
          <a:p>
            <a:r>
              <a:rPr lang="en-IE" sz="2400" b="1" dirty="0"/>
              <a:t>.</a:t>
            </a:r>
          </a:p>
          <a:p>
            <a:r>
              <a:rPr lang="en-IE" sz="2400" b="1" dirty="0"/>
              <a:t>.</a:t>
            </a:r>
          </a:p>
          <a:p>
            <a:r>
              <a:rPr lang="en-IE" sz="2400" b="1" dirty="0"/>
              <a:t>.</a:t>
            </a:r>
          </a:p>
        </p:txBody>
      </p:sp>
      <p:sp>
        <p:nvSpPr>
          <p:cNvPr id="12" name="TextBox 11">
            <a:extLst>
              <a:ext uri="{FF2B5EF4-FFF2-40B4-BE49-F238E27FC236}">
                <a16:creationId xmlns:a16="http://schemas.microsoft.com/office/drawing/2014/main" id="{C61BD3AA-0AF6-4AED-9493-3A7F602B4C71}"/>
              </a:ext>
            </a:extLst>
          </p:cNvPr>
          <p:cNvSpPr txBox="1"/>
          <p:nvPr/>
        </p:nvSpPr>
        <p:spPr>
          <a:xfrm>
            <a:off x="5296170" y="3355198"/>
            <a:ext cx="501061" cy="1200329"/>
          </a:xfrm>
          <a:prstGeom prst="rect">
            <a:avLst/>
          </a:prstGeom>
          <a:noFill/>
        </p:spPr>
        <p:txBody>
          <a:bodyPr wrap="square" rtlCol="0">
            <a:spAutoFit/>
          </a:bodyPr>
          <a:lstStyle/>
          <a:p>
            <a:r>
              <a:rPr lang="en-IE" sz="2400" b="1" dirty="0"/>
              <a:t>.</a:t>
            </a:r>
          </a:p>
          <a:p>
            <a:r>
              <a:rPr lang="en-IE" sz="2400" b="1" dirty="0"/>
              <a:t>.</a:t>
            </a:r>
          </a:p>
          <a:p>
            <a:r>
              <a:rPr lang="en-IE" sz="2400" b="1" dirty="0"/>
              <a:t>.</a:t>
            </a:r>
          </a:p>
        </p:txBody>
      </p:sp>
    </p:spTree>
    <p:extLst>
      <p:ext uri="{BB962C8B-B14F-4D97-AF65-F5344CB8AC3E}">
        <p14:creationId xmlns:p14="http://schemas.microsoft.com/office/powerpoint/2010/main" val="3911155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4F4B-303A-4693-AB04-AD30A889DD9D}"/>
              </a:ext>
            </a:extLst>
          </p:cNvPr>
          <p:cNvSpPr>
            <a:spLocks noGrp="1"/>
          </p:cNvSpPr>
          <p:nvPr>
            <p:ph type="title"/>
          </p:nvPr>
        </p:nvSpPr>
        <p:spPr/>
        <p:txBody>
          <a:bodyPr/>
          <a:lstStyle/>
          <a:p>
            <a:r>
              <a:rPr lang="en-IE" dirty="0"/>
              <a:t>Bubble Sort</a:t>
            </a:r>
          </a:p>
        </p:txBody>
      </p:sp>
      <p:sp>
        <p:nvSpPr>
          <p:cNvPr id="3" name="Content Placeholder 2">
            <a:extLst>
              <a:ext uri="{FF2B5EF4-FFF2-40B4-BE49-F238E27FC236}">
                <a16:creationId xmlns:a16="http://schemas.microsoft.com/office/drawing/2014/main" id="{C7D33C43-EA68-40D9-A097-44360CBB95C2}"/>
              </a:ext>
            </a:extLst>
          </p:cNvPr>
          <p:cNvSpPr>
            <a:spLocks noGrp="1"/>
          </p:cNvSpPr>
          <p:nvPr>
            <p:ph idx="1"/>
          </p:nvPr>
        </p:nvSpPr>
        <p:spPr>
          <a:xfrm>
            <a:off x="838200" y="1556084"/>
            <a:ext cx="10515600" cy="4936791"/>
          </a:xfrm>
        </p:spPr>
        <p:txBody>
          <a:bodyPr>
            <a:normAutofit/>
          </a:bodyPr>
          <a:lstStyle/>
          <a:p>
            <a:pPr algn="just"/>
            <a:r>
              <a:rPr lang="en-US" sz="3000" dirty="0"/>
              <a:t>Bubble sort is slow, but conceptually the simplest of the sorting algorithms.</a:t>
            </a:r>
          </a:p>
          <a:p>
            <a:pPr lvl="1" algn="just"/>
            <a:r>
              <a:rPr lang="en-US" sz="2600" dirty="0"/>
              <a:t>It’s a good beginning to explore the sorting techniques.</a:t>
            </a:r>
          </a:p>
          <a:p>
            <a:pPr lvl="1" algn="just"/>
            <a:endParaRPr lang="en-US" sz="2600" dirty="0"/>
          </a:p>
          <a:p>
            <a:pPr algn="just"/>
            <a:r>
              <a:rPr lang="en-US" sz="3000" dirty="0"/>
              <a:t>The algorithms has the following steps:</a:t>
            </a:r>
          </a:p>
          <a:p>
            <a:pPr marL="971550" lvl="1" indent="-514350" algn="just">
              <a:buFont typeface="+mj-lt"/>
              <a:buAutoNum type="arabicPeriod"/>
            </a:pPr>
            <a:r>
              <a:rPr lang="en-IE" sz="2600" dirty="0"/>
              <a:t>Start from the  beginning of the array;</a:t>
            </a:r>
          </a:p>
          <a:p>
            <a:pPr marL="971550" lvl="1" indent="-514350" algn="just">
              <a:buFont typeface="+mj-lt"/>
              <a:buAutoNum type="arabicPeriod"/>
            </a:pPr>
            <a:r>
              <a:rPr lang="en-IE" sz="2600" dirty="0"/>
              <a:t>Compare every adjacent pair, swap their position if they are in the wrong order (item on right smaller than the left).</a:t>
            </a:r>
          </a:p>
          <a:p>
            <a:pPr marL="971550" lvl="1" indent="-514350" algn="just">
              <a:buFont typeface="+mj-lt"/>
              <a:buAutoNum type="arabicPeriod"/>
            </a:pPr>
            <a:r>
              <a:rPr lang="en-IE" sz="2600" dirty="0"/>
              <a:t>After each iteration, one less element (the last element) is needed to be compared until there are no more elements left to be compared.</a:t>
            </a:r>
          </a:p>
        </p:txBody>
      </p:sp>
    </p:spTree>
    <p:extLst>
      <p:ext uri="{BB962C8B-B14F-4D97-AF65-F5344CB8AC3E}">
        <p14:creationId xmlns:p14="http://schemas.microsoft.com/office/powerpoint/2010/main" val="2634491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4F4B-303A-4693-AB04-AD30A889DD9D}"/>
              </a:ext>
            </a:extLst>
          </p:cNvPr>
          <p:cNvSpPr>
            <a:spLocks noGrp="1"/>
          </p:cNvSpPr>
          <p:nvPr>
            <p:ph type="title"/>
          </p:nvPr>
        </p:nvSpPr>
        <p:spPr/>
        <p:txBody>
          <a:bodyPr/>
          <a:lstStyle/>
          <a:p>
            <a:r>
              <a:rPr lang="en-IE" dirty="0"/>
              <a:t>Bubble Sort</a:t>
            </a:r>
          </a:p>
        </p:txBody>
      </p:sp>
      <p:pic>
        <p:nvPicPr>
          <p:cNvPr id="7" name="Picture 6" descr="A screenshot of a game&#10;&#10;Description automatically generated with medium confidence">
            <a:extLst>
              <a:ext uri="{FF2B5EF4-FFF2-40B4-BE49-F238E27FC236}">
                <a16:creationId xmlns:a16="http://schemas.microsoft.com/office/drawing/2014/main" id="{D84E00AF-6E1D-48FA-9462-35EB314D67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14376"/>
            <a:ext cx="10515600" cy="4934558"/>
          </a:xfrm>
          <a:prstGeom prst="rect">
            <a:avLst/>
          </a:prstGeom>
        </p:spPr>
      </p:pic>
    </p:spTree>
    <p:extLst>
      <p:ext uri="{BB962C8B-B14F-4D97-AF65-F5344CB8AC3E}">
        <p14:creationId xmlns:p14="http://schemas.microsoft.com/office/powerpoint/2010/main" val="2092688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4F4B-303A-4693-AB04-AD30A889DD9D}"/>
              </a:ext>
            </a:extLst>
          </p:cNvPr>
          <p:cNvSpPr>
            <a:spLocks noGrp="1"/>
          </p:cNvSpPr>
          <p:nvPr>
            <p:ph type="title"/>
          </p:nvPr>
        </p:nvSpPr>
        <p:spPr>
          <a:xfrm>
            <a:off x="648929" y="629266"/>
            <a:ext cx="3505495" cy="1622321"/>
          </a:xfrm>
        </p:spPr>
        <p:txBody>
          <a:bodyPr>
            <a:normAutofit/>
          </a:bodyPr>
          <a:lstStyle/>
          <a:p>
            <a:r>
              <a:rPr lang="en-IE"/>
              <a:t>Bubble Sort</a:t>
            </a:r>
            <a:endParaRPr lang="en-IE" dirty="0"/>
          </a:p>
        </p:txBody>
      </p:sp>
      <p:sp>
        <p:nvSpPr>
          <p:cNvPr id="3" name="Content Placeholder 2">
            <a:extLst>
              <a:ext uri="{FF2B5EF4-FFF2-40B4-BE49-F238E27FC236}">
                <a16:creationId xmlns:a16="http://schemas.microsoft.com/office/drawing/2014/main" id="{C7D33C43-EA68-40D9-A097-44360CBB95C2}"/>
              </a:ext>
            </a:extLst>
          </p:cNvPr>
          <p:cNvSpPr>
            <a:spLocks noGrp="1"/>
          </p:cNvSpPr>
          <p:nvPr>
            <p:ph idx="1"/>
          </p:nvPr>
        </p:nvSpPr>
        <p:spPr>
          <a:xfrm>
            <a:off x="648931" y="2438400"/>
            <a:ext cx="3505494" cy="3785419"/>
          </a:xfrm>
        </p:spPr>
        <p:txBody>
          <a:bodyPr>
            <a:normAutofit/>
          </a:bodyPr>
          <a:lstStyle/>
          <a:p>
            <a:r>
              <a:rPr lang="en-US" sz="1600" dirty="0"/>
              <a:t>The algorithms has the following steps:</a:t>
            </a:r>
          </a:p>
          <a:p>
            <a:pPr marL="971550" lvl="1" indent="-514350">
              <a:buFont typeface="+mj-lt"/>
              <a:buAutoNum type="arabicPeriod"/>
            </a:pPr>
            <a:r>
              <a:rPr lang="en-IE" sz="1600" dirty="0"/>
              <a:t>Start from the  beginning of the array;</a:t>
            </a:r>
          </a:p>
          <a:p>
            <a:pPr marL="971550" lvl="1" indent="-514350">
              <a:buFont typeface="+mj-lt"/>
              <a:buAutoNum type="arabicPeriod"/>
            </a:pPr>
            <a:r>
              <a:rPr lang="en-IE" sz="1600" dirty="0"/>
              <a:t>Compare every adjacent pair, swap their position if they are in the wrong order (item on right smaller than the left).</a:t>
            </a:r>
          </a:p>
          <a:p>
            <a:pPr marL="971550" lvl="1" indent="-514350">
              <a:buFont typeface="+mj-lt"/>
              <a:buAutoNum type="arabicPeriod"/>
            </a:pPr>
            <a:r>
              <a:rPr lang="en-IE" sz="1600" dirty="0"/>
              <a:t>After each iteration, one less element (the last element) is needed to be compared until there are no more elements left to be compared.</a:t>
            </a:r>
          </a:p>
        </p:txBody>
      </p:sp>
      <p:sp>
        <p:nvSpPr>
          <p:cNvPr id="13" name="Rectangle 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5CA7AF6D-E634-497A-B164-3383EB4AAB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5261" y="807593"/>
            <a:ext cx="4980533" cy="5239568"/>
          </a:xfrm>
          <a:prstGeom prst="rect">
            <a:avLst/>
          </a:prstGeom>
          <a:effectLst/>
        </p:spPr>
      </p:pic>
    </p:spTree>
    <p:extLst>
      <p:ext uri="{BB962C8B-B14F-4D97-AF65-F5344CB8AC3E}">
        <p14:creationId xmlns:p14="http://schemas.microsoft.com/office/powerpoint/2010/main" val="2464306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4F4B-303A-4693-AB04-AD30A889DD9D}"/>
              </a:ext>
            </a:extLst>
          </p:cNvPr>
          <p:cNvSpPr>
            <a:spLocks noGrp="1"/>
          </p:cNvSpPr>
          <p:nvPr>
            <p:ph type="title"/>
          </p:nvPr>
        </p:nvSpPr>
        <p:spPr/>
        <p:txBody>
          <a:bodyPr/>
          <a:lstStyle/>
          <a:p>
            <a:r>
              <a:rPr lang="en-IE" dirty="0"/>
              <a:t>Bubble Sort – 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D33C43-EA68-40D9-A097-44360CBB95C2}"/>
                  </a:ext>
                </a:extLst>
              </p:cNvPr>
              <p:cNvSpPr>
                <a:spLocks noGrp="1"/>
              </p:cNvSpPr>
              <p:nvPr>
                <p:ph idx="1"/>
              </p:nvPr>
            </p:nvSpPr>
            <p:spPr>
              <a:xfrm>
                <a:off x="838200" y="1556084"/>
                <a:ext cx="10515600" cy="4936791"/>
              </a:xfrm>
            </p:spPr>
            <p:txBody>
              <a:bodyPr>
                <a:normAutofit lnSpcReduction="10000"/>
              </a:bodyPr>
              <a:lstStyle/>
              <a:p>
                <a:pPr algn="just"/>
                <a:r>
                  <a:rPr lang="en-US" sz="3000" dirty="0"/>
                  <a:t>To calculate the complexity of bubble sort algorithm, it is useful to determine how many comparisons each loop performs.</a:t>
                </a:r>
              </a:p>
              <a:p>
                <a:pPr algn="just"/>
                <a:endParaRPr lang="en-US" sz="3000" dirty="0"/>
              </a:p>
              <a:p>
                <a:pPr algn="just"/>
                <a:r>
                  <a:rPr lang="en-US" sz="3000" dirty="0"/>
                  <a:t>For each element in the array, bubble sort does n-1 comparisons.</a:t>
                </a:r>
              </a:p>
              <a:p>
                <a:pPr lvl="1" algn="just"/>
                <a:r>
                  <a:rPr lang="en-US" sz="2200" dirty="0"/>
                  <a:t>Because the array contains n elements, it has an O(n) number of elements</a:t>
                </a:r>
              </a:p>
              <a:p>
                <a:pPr lvl="1" algn="just"/>
                <a:r>
                  <a:rPr lang="en-US" sz="2200" dirty="0"/>
                  <a:t>Bubble sort perform O(n) operations on an O(n) number of elements.</a:t>
                </a:r>
              </a:p>
              <a:p>
                <a:pPr lvl="1" algn="just"/>
                <a:endParaRPr lang="en-US" sz="2200" dirty="0"/>
              </a:p>
              <a:p>
                <a:pPr algn="just"/>
                <a:r>
                  <a:rPr lang="en-US" sz="2600" dirty="0"/>
                  <a:t>Hence bubble sort has a worst-case &amp; average complexity of O(</a:t>
                </a:r>
                <a14:m>
                  <m:oMath xmlns:m="http://schemas.openxmlformats.org/officeDocument/2006/math">
                    <m:sSup>
                      <m:sSupPr>
                        <m:ctrlPr>
                          <a:rPr lang="en-US" sz="2600" i="1" smtClean="0">
                            <a:latin typeface="Cambria Math" panose="02040503050406030204" pitchFamily="18" charset="0"/>
                          </a:rPr>
                        </m:ctrlPr>
                      </m:sSupPr>
                      <m:e>
                        <m:r>
                          <a:rPr lang="en-US" sz="2600" b="0" i="1" smtClean="0">
                            <a:latin typeface="Cambria Math" panose="02040503050406030204" pitchFamily="18" charset="0"/>
                          </a:rPr>
                          <m:t>𝑛</m:t>
                        </m:r>
                      </m:e>
                      <m:sup>
                        <m:r>
                          <a:rPr lang="en-US" sz="2600" b="0" i="1" smtClean="0">
                            <a:latin typeface="Cambria Math" panose="02040503050406030204" pitchFamily="18" charset="0"/>
                          </a:rPr>
                          <m:t>2</m:t>
                        </m:r>
                      </m:sup>
                    </m:sSup>
                  </m:oMath>
                </a14:m>
                <a:r>
                  <a:rPr lang="en-IE" sz="2600" dirty="0"/>
                  <a:t>). </a:t>
                </a:r>
              </a:p>
              <a:p>
                <a:pPr lvl="1" algn="just"/>
                <a:r>
                  <a:rPr lang="en-IE" sz="2200" dirty="0"/>
                  <a:t>Where n is the number of items to be sorted.</a:t>
                </a:r>
              </a:p>
              <a:p>
                <a:pPr algn="just"/>
                <a:endParaRPr lang="en-IE" sz="2600" dirty="0"/>
              </a:p>
              <a:p>
                <a:pPr algn="just"/>
                <a:r>
                  <a:rPr lang="en-IE" sz="2600" dirty="0"/>
                  <a:t>O(n) is the best-case running time for bubble sort.</a:t>
                </a:r>
              </a:p>
              <a:p>
                <a:pPr lvl="1" algn="just"/>
                <a:r>
                  <a:rPr lang="en-IE" sz="2200" dirty="0"/>
                  <a:t>On a list already sorted. </a:t>
                </a:r>
              </a:p>
            </p:txBody>
          </p:sp>
        </mc:Choice>
        <mc:Fallback xmlns="">
          <p:sp>
            <p:nvSpPr>
              <p:cNvPr id="3" name="Content Placeholder 2">
                <a:extLst>
                  <a:ext uri="{FF2B5EF4-FFF2-40B4-BE49-F238E27FC236}">
                    <a16:creationId xmlns:a16="http://schemas.microsoft.com/office/drawing/2014/main" id="{C7D33C43-EA68-40D9-A097-44360CBB95C2}"/>
                  </a:ext>
                </a:extLst>
              </p:cNvPr>
              <p:cNvSpPr>
                <a:spLocks noGrp="1" noRot="1" noChangeAspect="1" noMove="1" noResize="1" noEditPoints="1" noAdjustHandles="1" noChangeArrowheads="1" noChangeShapeType="1" noTextEdit="1"/>
              </p:cNvSpPr>
              <p:nvPr>
                <p:ph idx="1"/>
              </p:nvPr>
            </p:nvSpPr>
            <p:spPr>
              <a:xfrm>
                <a:off x="838200" y="1556084"/>
                <a:ext cx="10515600" cy="4936791"/>
              </a:xfrm>
              <a:blipFill>
                <a:blip r:embed="rId2"/>
                <a:stretch>
                  <a:fillRect l="-1217" t="-3210" r="-1333"/>
                </a:stretch>
              </a:blipFill>
            </p:spPr>
            <p:txBody>
              <a:bodyPr/>
              <a:lstStyle/>
              <a:p>
                <a:r>
                  <a:rPr lang="en-IE">
                    <a:noFill/>
                  </a:rPr>
                  <a:t> </a:t>
                </a:r>
              </a:p>
            </p:txBody>
          </p:sp>
        </mc:Fallback>
      </mc:AlternateContent>
    </p:spTree>
    <p:extLst>
      <p:ext uri="{BB962C8B-B14F-4D97-AF65-F5344CB8AC3E}">
        <p14:creationId xmlns:p14="http://schemas.microsoft.com/office/powerpoint/2010/main" val="2070185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74F4B-303A-4693-AB04-AD30A889DD9D}"/>
              </a:ext>
            </a:extLst>
          </p:cNvPr>
          <p:cNvSpPr>
            <a:spLocks noGrp="1"/>
          </p:cNvSpPr>
          <p:nvPr>
            <p:ph type="title"/>
          </p:nvPr>
        </p:nvSpPr>
        <p:spPr/>
        <p:txBody>
          <a:bodyPr/>
          <a:lstStyle/>
          <a:p>
            <a:r>
              <a:rPr lang="en-IE" dirty="0"/>
              <a:t>Selection Sort</a:t>
            </a:r>
          </a:p>
        </p:txBody>
      </p:sp>
      <p:sp>
        <p:nvSpPr>
          <p:cNvPr id="3" name="Content Placeholder 2">
            <a:extLst>
              <a:ext uri="{FF2B5EF4-FFF2-40B4-BE49-F238E27FC236}">
                <a16:creationId xmlns:a16="http://schemas.microsoft.com/office/drawing/2014/main" id="{C7D33C43-EA68-40D9-A097-44360CBB95C2}"/>
              </a:ext>
            </a:extLst>
          </p:cNvPr>
          <p:cNvSpPr>
            <a:spLocks noGrp="1"/>
          </p:cNvSpPr>
          <p:nvPr>
            <p:ph idx="1"/>
          </p:nvPr>
        </p:nvSpPr>
        <p:spPr>
          <a:xfrm>
            <a:off x="838200" y="1556084"/>
            <a:ext cx="10515600" cy="4936791"/>
          </a:xfrm>
        </p:spPr>
        <p:txBody>
          <a:bodyPr>
            <a:normAutofit lnSpcReduction="10000"/>
          </a:bodyPr>
          <a:lstStyle/>
          <a:p>
            <a:pPr algn="just"/>
            <a:r>
              <a:rPr lang="en-US" sz="3400" dirty="0"/>
              <a:t>One of the simplest and elementary sorting algorithms.</a:t>
            </a:r>
          </a:p>
          <a:p>
            <a:pPr algn="just"/>
            <a:endParaRPr lang="en-US" sz="3400" dirty="0"/>
          </a:p>
          <a:p>
            <a:pPr algn="just"/>
            <a:r>
              <a:rPr lang="en-US" sz="3400" dirty="0"/>
              <a:t>This is called selection sort because it works by repeatedly selecting the smallest item in the array.</a:t>
            </a:r>
          </a:p>
          <a:p>
            <a:pPr algn="just"/>
            <a:endParaRPr lang="en-US" sz="3400" dirty="0"/>
          </a:p>
          <a:p>
            <a:pPr algn="just"/>
            <a:r>
              <a:rPr lang="en-US" sz="3400" dirty="0"/>
              <a:t>The algorithm has the following steps:</a:t>
            </a:r>
          </a:p>
          <a:p>
            <a:pPr marL="800100" lvl="1" indent="-342900" algn="just">
              <a:buFont typeface="+mj-lt"/>
              <a:buAutoNum type="arabicPeriod"/>
            </a:pPr>
            <a:r>
              <a:rPr lang="en-IE" sz="2500" dirty="0"/>
              <a:t>First find the smallest item in the array and exchange it with the first entry.</a:t>
            </a:r>
          </a:p>
          <a:p>
            <a:pPr marL="800100" lvl="1" indent="-342900" algn="just">
              <a:buFont typeface="+mj-lt"/>
              <a:buAutoNum type="arabicPeriod"/>
            </a:pPr>
            <a:r>
              <a:rPr lang="en-IE" sz="2500" dirty="0"/>
              <a:t>Find the next smallest item and exchange it with the second entry.</a:t>
            </a:r>
          </a:p>
          <a:p>
            <a:pPr marL="800100" lvl="1" indent="-342900" algn="just">
              <a:buFont typeface="+mj-lt"/>
              <a:buAutoNum type="arabicPeriod"/>
            </a:pPr>
            <a:r>
              <a:rPr lang="en-IE" sz="2500" dirty="0"/>
              <a:t>Continue with this logic until the entire array is sorted</a:t>
            </a:r>
          </a:p>
        </p:txBody>
      </p:sp>
    </p:spTree>
    <p:extLst>
      <p:ext uri="{BB962C8B-B14F-4D97-AF65-F5344CB8AC3E}">
        <p14:creationId xmlns:p14="http://schemas.microsoft.com/office/powerpoint/2010/main" val="1799913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1356</TotalTime>
  <Words>1142</Words>
  <Application>Microsoft Office PowerPoint</Application>
  <PresentationFormat>Widescreen</PresentationFormat>
  <Paragraphs>227</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Segoe UI</vt:lpstr>
      <vt:lpstr>Office Theme</vt:lpstr>
      <vt:lpstr>Algorithms and Advanced Programming</vt:lpstr>
      <vt:lpstr>What we’ll cover today</vt:lpstr>
      <vt:lpstr>Sorting an Array</vt:lpstr>
      <vt:lpstr>Sorting an Array</vt:lpstr>
      <vt:lpstr>Bubble Sort</vt:lpstr>
      <vt:lpstr>Bubble Sort</vt:lpstr>
      <vt:lpstr>Bubble Sort</vt:lpstr>
      <vt:lpstr>Bubble Sort – Time Complexity</vt:lpstr>
      <vt:lpstr>Selection Sort</vt:lpstr>
      <vt:lpstr>Selection Sort</vt:lpstr>
      <vt:lpstr>Selection Sort</vt:lpstr>
      <vt:lpstr>Selection Sort – Time Complexity</vt:lpstr>
      <vt:lpstr>Insertion Sort </vt:lpstr>
      <vt:lpstr>Insertion Sort </vt:lpstr>
      <vt:lpstr>Insertion Sort </vt:lpstr>
      <vt:lpstr>Insertion Sort – Time Complexity </vt:lpstr>
      <vt:lpstr>Let’s spend the rest of the lecture focusing on programming problems using sorting</vt:lpstr>
      <vt:lpstr>Let’s spend the rest of the lecture focusing on programming problems using sorting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Module that you would like to Teach</dc:title>
  <dc:creator>William Clifford</dc:creator>
  <cp:lastModifiedBy>William Clifford</cp:lastModifiedBy>
  <cp:revision>43</cp:revision>
  <dcterms:created xsi:type="dcterms:W3CDTF">2021-06-19T18:27:58Z</dcterms:created>
  <dcterms:modified xsi:type="dcterms:W3CDTF">2025-01-30T11:24:48Z</dcterms:modified>
</cp:coreProperties>
</file>