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5" r:id="rId3"/>
    <p:sldId id="266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324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F520E-5F00-4068-979D-1D394F6029AE}" type="datetimeFigureOut">
              <a:rPr lang="en-IE" smtClean="0"/>
              <a:t>25/02/2025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70A62-F8D9-4F6E-A39B-0E3935BE54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9831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70A62-F8D9-4F6E-A39B-0E3935BE54C8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75032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70A62-F8D9-4F6E-A39B-0E3935BE54C8}" type="slidenum">
              <a:rPr lang="en-IE" smtClean="0"/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88421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70A62-F8D9-4F6E-A39B-0E3935BE54C8}" type="slidenum">
              <a:rPr lang="en-IE" smtClean="0"/>
              <a:t>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63696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283DE-3C4F-4BD5-B6D3-C27233962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1A1A19-128F-4614-B612-2F870FC85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1AA56-32FD-461A-B05E-A1DC06A31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526D-28D8-440B-B245-10AFD32C2662}" type="datetimeFigureOut">
              <a:rPr lang="en-IE" smtClean="0"/>
              <a:t>25/02/2025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3AD23-9211-405C-8E4E-9BBE93C79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61EBB-5C65-473A-8D3E-DD2373511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746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E63BD-A578-4C86-AD9C-6C5444EC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98C13-BDFE-44E4-A801-3B7D636FB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33B8D-A773-4496-A859-170E72D09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526D-28D8-440B-B245-10AFD32C2662}" type="datetimeFigureOut">
              <a:rPr lang="en-IE" smtClean="0"/>
              <a:t>25/02/2025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7196F-0776-4D87-9624-AB19C6675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43E3E-B570-4D48-9E92-7EDAD6CB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46568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784AFF-05C2-4AB2-8F4C-C757AF9EE8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0AF57F-9926-4285-A026-7723B6289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8ADB2-02ED-4A71-A77D-B7B0884D3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526D-28D8-440B-B245-10AFD32C2662}" type="datetimeFigureOut">
              <a:rPr lang="en-IE" smtClean="0"/>
              <a:t>25/02/2025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6935A-E6BE-43A0-BA2E-8F12AE5A0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6ACF7-FDC3-4CEE-86F8-1428E2554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22169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BDE5-3549-4C05-912B-7D05E03A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3777A-48AB-4775-9B0C-07A71A40D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89F22-6B6C-40A2-BD0B-6D8C8C613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526D-28D8-440B-B245-10AFD32C2662}" type="datetimeFigureOut">
              <a:rPr lang="en-IE" smtClean="0"/>
              <a:t>25/02/2025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D607A-DBCF-4CA5-872A-C930E28FA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D6F66-4614-42B1-B14E-B08CC7386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2743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0F374-B7D7-4E78-8C14-51E5D50B3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9EFBF-ED75-4196-8913-04D1BE846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9799A-643F-4D32-9E96-480414889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526D-28D8-440B-B245-10AFD32C2662}" type="datetimeFigureOut">
              <a:rPr lang="en-IE" smtClean="0"/>
              <a:t>25/02/2025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2A3D6-DC0D-4C06-B83A-43B20D3CB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6D34D-F92B-40F4-88E9-004FE17C7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238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F76C-243D-4B54-B47F-439E3A837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9C9AD-59C4-416D-A137-546508765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B0455-87E8-42F5-9B97-A78F74937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0F222-E3FC-4032-ACBE-C8C40B618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526D-28D8-440B-B245-10AFD32C2662}" type="datetimeFigureOut">
              <a:rPr lang="en-IE" smtClean="0"/>
              <a:t>25/02/2025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64FBC-092B-4E0D-A53A-118267ED4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4BF2F-4D32-419B-82BA-2A51717A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78326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1392B-A1B9-477B-B83B-C9225ACCD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F47AC-98D3-4DC6-BAB3-FC8EA6D11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903C7-3E82-484F-BA58-29422B3F1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05FBD-1E62-4DDC-9DF0-870D05B1DF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70704C-85AB-4AA6-B2D0-C14F992F5A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112864-391B-4C1E-A88F-D7488BC9C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526D-28D8-440B-B245-10AFD32C2662}" type="datetimeFigureOut">
              <a:rPr lang="en-IE" smtClean="0"/>
              <a:t>25/02/2025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F942FB-3E66-4FDB-9312-075A0C173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BF1ACE-87CD-49A6-8006-7DD7227F8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99354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4A49A-511F-4AB9-BD0A-6B48F014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BD6C0B-8CF8-4A45-B9E1-E66C7EF9E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526D-28D8-440B-B245-10AFD32C2662}" type="datetimeFigureOut">
              <a:rPr lang="en-IE" smtClean="0"/>
              <a:t>25/02/2025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23D97-2FE0-435C-8B1C-C18B953DC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E08F51-C619-4898-8698-4C9B7004E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6876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46FA0B-2422-4110-AE03-916A79881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526D-28D8-440B-B245-10AFD32C2662}" type="datetimeFigureOut">
              <a:rPr lang="en-IE" smtClean="0"/>
              <a:t>25/02/2025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0C2D42-AE12-4DF9-8E0E-A535AEFF2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96208-FC54-4B24-9C51-84206A2D9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3121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5937C-CAA1-4E2E-8CDC-401A6E1A5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136DD-FAEA-4B83-A229-41AF0930A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E02458-88C6-4A54-A53B-2955B85BD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4A949-F127-436A-828A-AAFEE2969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526D-28D8-440B-B245-10AFD32C2662}" type="datetimeFigureOut">
              <a:rPr lang="en-IE" smtClean="0"/>
              <a:t>25/02/2025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6ED35-EB47-4B57-AD13-D6B3774EA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2CD14-53B9-4F1A-A53C-A5E8D046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38526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D6700-A0CE-4465-89F5-BB16331E8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104703-64CB-421F-8A38-17DB250414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4E586-E8A7-4AA0-8C1E-DD57C6E2D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59182-B1E7-4115-BC15-513023959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526D-28D8-440B-B245-10AFD32C2662}" type="datetimeFigureOut">
              <a:rPr lang="en-IE" smtClean="0"/>
              <a:t>25/02/2025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2B84A-EEA7-4A2F-8E8F-BC3568CBB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BBAB7-81B6-4BE0-AEFA-514B27FC7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660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7537ED-4C31-4DE5-ACC2-3CAA5A167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5A03A-D643-4ACB-8E5E-2118DF0A2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91DF1-D234-465D-8A34-64F3C787D7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3526D-28D8-440B-B245-10AFD32C2662}" type="datetimeFigureOut">
              <a:rPr lang="en-IE" smtClean="0"/>
              <a:t>25/02/2025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B22C1-AC1F-4C20-BD29-6C437CAC79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1E8CC-ADB3-44E7-9476-1E4A870B4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05855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AF8106-C503-423A-A9CE-576EA363E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217" y="2940672"/>
            <a:ext cx="3842387" cy="3071906"/>
          </a:xfrm>
        </p:spPr>
        <p:txBody>
          <a:bodyPr anchor="t">
            <a:normAutofit/>
          </a:bodyPr>
          <a:lstStyle/>
          <a:p>
            <a:pPr algn="l"/>
            <a:r>
              <a:rPr lang="en-IE" sz="40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Algorithms and Advanced Programming</a:t>
            </a:r>
            <a:endParaRPr lang="en-IE" sz="4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918E3B-4BAF-4A04-8962-90435DE34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42" y="806824"/>
            <a:ext cx="2919738" cy="1494117"/>
          </a:xfrm>
        </p:spPr>
        <p:txBody>
          <a:bodyPr anchor="b">
            <a:normAutofit/>
          </a:bodyPr>
          <a:lstStyle/>
          <a:p>
            <a:pPr algn="l"/>
            <a:r>
              <a:rPr lang="en-IE" sz="1700" dirty="0">
                <a:solidFill>
                  <a:srgbClr val="FFFFFF"/>
                </a:solidFill>
              </a:rPr>
              <a:t>Sorting part II</a:t>
            </a:r>
          </a:p>
          <a:p>
            <a:pPr algn="l"/>
            <a:r>
              <a:rPr lang="en-IE" sz="1700" dirty="0">
                <a:solidFill>
                  <a:srgbClr val="FFFFFF"/>
                </a:solidFill>
              </a:rPr>
              <a:t>William Clifford</a:t>
            </a:r>
          </a:p>
          <a:p>
            <a:pPr algn="l"/>
            <a:r>
              <a:rPr lang="en-IE" sz="1700" dirty="0">
                <a:solidFill>
                  <a:srgbClr val="FFFFFF"/>
                </a:solidFill>
              </a:rPr>
              <a:t>William.clifford@ncirl.ie</a:t>
            </a:r>
          </a:p>
          <a:p>
            <a:pPr algn="l"/>
            <a:r>
              <a:rPr lang="en-IE" sz="1700" dirty="0">
                <a:solidFill>
                  <a:srgbClr val="FFFFFF"/>
                </a:solidFill>
              </a:rPr>
              <a:t>25/02/25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581AF0A0-162B-4342-BEF9-D67A3CDAD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391" y="447916"/>
            <a:ext cx="5961737" cy="596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74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IE" dirty="0" err="1"/>
              <a:t>Mergesort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3C43-EA68-40D9-A097-44360CBB9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Always O(N*</a:t>
            </a:r>
            <a:r>
              <a:rPr lang="en-US" sz="2000" dirty="0" err="1"/>
              <a:t>logN</a:t>
            </a:r>
            <a:r>
              <a:rPr lang="en-US" sz="2000" dirty="0"/>
              <a:t>) because merge is O(N), and the division part is O(</a:t>
            </a:r>
            <a:r>
              <a:rPr lang="en-US" sz="2000" dirty="0" err="1"/>
              <a:t>logN</a:t>
            </a:r>
            <a:r>
              <a:rPr lang="en-US" sz="2000" dirty="0"/>
              <a:t>).</a:t>
            </a:r>
          </a:p>
          <a:p>
            <a:endParaRPr lang="en-US" sz="2000" dirty="0"/>
          </a:p>
          <a:p>
            <a:r>
              <a:rPr lang="en-US" sz="2000" dirty="0"/>
              <a:t>Overhead of creating temp array and copying data.</a:t>
            </a:r>
          </a:p>
          <a:p>
            <a:endParaRPr lang="en-US" sz="2000" dirty="0"/>
          </a:p>
          <a:p>
            <a:r>
              <a:rPr lang="en-US" sz="2000" dirty="0"/>
              <a:t>For large dataset Quicksort outperforms </a:t>
            </a:r>
            <a:r>
              <a:rPr lang="en-US" sz="2000" dirty="0" err="1"/>
              <a:t>mergesort</a:t>
            </a:r>
            <a:r>
              <a:rPr lang="en-US" sz="2000" dirty="0"/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4F149D2-4148-40D6-A7EF-A91BC1368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1892447"/>
            <a:ext cx="6019331" cy="306985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245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Quicksort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3C43-EA68-40D9-A097-44360CBB9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084"/>
            <a:ext cx="10515600" cy="4936791"/>
          </a:xfrm>
        </p:spPr>
        <p:txBody>
          <a:bodyPr>
            <a:normAutofit/>
          </a:bodyPr>
          <a:lstStyle/>
          <a:p>
            <a:pPr algn="just"/>
            <a:r>
              <a:rPr lang="en-US" sz="2600" dirty="0"/>
              <a:t>Like merge-sort, Quicksort algorithm is also based on divide-and-conquer paradigm.</a:t>
            </a:r>
          </a:p>
          <a:p>
            <a:pPr algn="just"/>
            <a:r>
              <a:rPr lang="en-US" sz="2600" dirty="0"/>
              <a:t>It has the following steps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600" dirty="0"/>
              <a:t>Divide: if S has at least two elements (nothing needs to be done if S has zero or one elements), select a specific element x from S, called a pivot. As is common in practice, choose the pivot to be the last element in S. Remove all elements from S and put them into two sequences: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200" dirty="0"/>
              <a:t>L, storing the elements in S less than or equal to x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200" dirty="0"/>
              <a:t>G, storing the elements in S greater that x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600" dirty="0"/>
              <a:t>Conquer: Recursively sort sequences L and G.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600" dirty="0"/>
              <a:t>Combine: put back the elements in sorted order by first inserting the elements of L, and then those of 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62ADBF-566F-4D7F-A85A-6CA8DDF481ED}"/>
              </a:ext>
            </a:extLst>
          </p:cNvPr>
          <p:cNvSpPr/>
          <p:nvPr/>
        </p:nvSpPr>
        <p:spPr>
          <a:xfrm>
            <a:off x="731921" y="2727158"/>
            <a:ext cx="10728158" cy="376571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26070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IE" dirty="0"/>
              <a:t>Quicksort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3C43-EA68-40D9-A097-44360CBB9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1700"/>
              <a:t>Pick one element to use as pivot.</a:t>
            </a:r>
          </a:p>
          <a:p>
            <a:endParaRPr lang="en-US" sz="1700"/>
          </a:p>
          <a:p>
            <a:r>
              <a:rPr lang="en-US" sz="1700"/>
              <a:t>Partition elements into two sub-arrays:</a:t>
            </a:r>
          </a:p>
          <a:p>
            <a:pPr lvl="1"/>
            <a:r>
              <a:rPr lang="en-US" sz="1700"/>
              <a:t>Elements less than or equal to the pivot</a:t>
            </a:r>
          </a:p>
          <a:p>
            <a:pPr lvl="1"/>
            <a:r>
              <a:rPr lang="en-US" sz="1700"/>
              <a:t>Elements greater than the pivot</a:t>
            </a:r>
          </a:p>
          <a:p>
            <a:pPr lvl="1"/>
            <a:endParaRPr lang="en-US" sz="1700"/>
          </a:p>
          <a:p>
            <a:r>
              <a:rPr lang="en-US" sz="1700"/>
              <a:t>Recursively sort the two sub-arrays</a:t>
            </a:r>
          </a:p>
          <a:p>
            <a:endParaRPr lang="en-US" sz="1700"/>
          </a:p>
          <a:p>
            <a:r>
              <a:rPr lang="en-US" sz="1700"/>
              <a:t>Return the combined 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E37C1234-CB36-4F2B-A787-8CBBB6915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206" y="807593"/>
            <a:ext cx="4322643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804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286934"/>
            <a:ext cx="9618132" cy="79014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IE" sz="3200">
                <a:solidFill>
                  <a:schemeClr val="bg1"/>
                </a:solidFill>
              </a:rPr>
              <a:t>Quicksort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3C43-EA68-40D9-A097-44360CBB9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4" y="2361478"/>
            <a:ext cx="9618132" cy="3076795"/>
          </a:xfrm>
        </p:spPr>
        <p:txBody>
          <a:bodyPr>
            <a:noAutofit/>
          </a:bodyPr>
          <a:lstStyle/>
          <a:p>
            <a:r>
              <a:rPr lang="en-US" dirty="0"/>
              <a:t>There are a number of ways to pick the pivot. In these examples we will be using the last element in the array.</a:t>
            </a:r>
          </a:p>
          <a:p>
            <a:endParaRPr lang="en-US" dirty="0"/>
          </a:p>
          <a:p>
            <a:r>
              <a:rPr lang="en-US" dirty="0"/>
              <a:t>Given a pivot, partition the elements of the array such that the resulting array consists of:</a:t>
            </a:r>
          </a:p>
          <a:p>
            <a:pPr lvl="1"/>
            <a:r>
              <a:rPr lang="en-US" sz="2800" dirty="0"/>
              <a:t>Elements &gt; pivot on the right side of array</a:t>
            </a:r>
          </a:p>
          <a:p>
            <a:pPr lvl="1"/>
            <a:r>
              <a:rPr lang="en-US" sz="2800" dirty="0"/>
              <a:t>Elements &lt;= pivot on the left side of the array</a:t>
            </a:r>
          </a:p>
          <a:p>
            <a:pPr lvl="1"/>
            <a:endParaRPr lang="en-US" sz="2800" dirty="0"/>
          </a:p>
          <a:p>
            <a:r>
              <a:rPr lang="en-US" dirty="0"/>
              <a:t>Swap the pivot with element at the partition index.</a:t>
            </a:r>
          </a:p>
        </p:txBody>
      </p:sp>
      <p:pic>
        <p:nvPicPr>
          <p:cNvPr id="5" name="Picture 4" descr="A picture containing text, player, screenshot&#10;&#10;Description automatically generated">
            <a:extLst>
              <a:ext uri="{FF2B5EF4-FFF2-40B4-BE49-F238E27FC236}">
                <a16:creationId xmlns:a16="http://schemas.microsoft.com/office/drawing/2014/main" id="{15C13B88-0738-48DF-A9BB-B3A0DF127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21" y="3156425"/>
            <a:ext cx="5906300" cy="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403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IE" dirty="0"/>
              <a:t>Quicksort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3C43-EA68-40D9-A097-44360CBB9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/>
              <a:t>Example - An execution of the Quicksort algorithm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BD82BB49-43DE-4CCE-878B-21C0A428A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2381519"/>
            <a:ext cx="6019331" cy="209171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87424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IE" dirty="0"/>
              <a:t>Quicksort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3C43-EA68-40D9-A097-44360CBB9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Quicksort algorithm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AE8F0613-A9FA-4E39-92AD-DC078731F5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2125697"/>
            <a:ext cx="6019331" cy="260335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57263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IE" dirty="0"/>
              <a:t>Quicksort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3C43-EA68-40D9-A097-44360CBB9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Quicksort algorithm - partition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B7BDDC31-4238-486E-BB14-2CDA2DAB12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2005310"/>
            <a:ext cx="6019331" cy="284413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66358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Quicksort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D33C43-EA68-40D9-A097-44360CBB95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6084"/>
                <a:ext cx="10515600" cy="4936791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000" dirty="0"/>
                  <a:t>A common method for analyzing quicksort is to assume the pivot will always divide the sequence into a reasonably balanced manner.</a:t>
                </a:r>
              </a:p>
              <a:p>
                <a:pPr algn="just"/>
                <a:endParaRPr lang="en-US" sz="3000" dirty="0"/>
              </a:p>
              <a:p>
                <a:pPr algn="just"/>
                <a:r>
                  <a:rPr lang="en-US" sz="3000" dirty="0"/>
                  <a:t>Best: O(N*</a:t>
                </a:r>
                <a:r>
                  <a:rPr lang="en-US" sz="3000" dirty="0" err="1"/>
                  <a:t>logN</a:t>
                </a:r>
                <a:r>
                  <a:rPr lang="en-US" sz="3000" dirty="0"/>
                  <a:t>)</a:t>
                </a:r>
              </a:p>
              <a:p>
                <a:pPr lvl="1" algn="just"/>
                <a:r>
                  <a:rPr lang="en-US" sz="2200" dirty="0"/>
                  <a:t>The way to get close to the best-case running time, is for the pivot to divide the input sequence S almost equally.</a:t>
                </a:r>
              </a:p>
              <a:p>
                <a:pPr lvl="1" algn="just"/>
                <a:endParaRPr lang="en-US" sz="2200" dirty="0"/>
              </a:p>
              <a:p>
                <a:pPr algn="just"/>
                <a:r>
                  <a:rPr lang="en-US" sz="2600" dirty="0"/>
                  <a:t>Worst-case: is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600" dirty="0"/>
                  <a:t>) why?</a:t>
                </a:r>
              </a:p>
              <a:p>
                <a:pPr lvl="1" algn="just"/>
                <a:r>
                  <a:rPr lang="en-US" sz="2200" dirty="0"/>
                  <a:t>Pick the worst possible pivot, so that one of the partitions has only a single element (the array is sorted in reverse order).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D33C43-EA68-40D9-A097-44360CBB95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6084"/>
                <a:ext cx="10515600" cy="4936791"/>
              </a:xfrm>
              <a:blipFill>
                <a:blip r:embed="rId2"/>
                <a:stretch>
                  <a:fillRect l="-1217" t="-2469" r="-1333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7239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3C43-EA68-40D9-A097-44360CBB9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084"/>
            <a:ext cx="10515600" cy="4936791"/>
          </a:xfrm>
        </p:spPr>
        <p:txBody>
          <a:bodyPr>
            <a:normAutofit/>
          </a:bodyPr>
          <a:lstStyle/>
          <a:p>
            <a:pPr algn="just"/>
            <a:r>
              <a:rPr lang="en-US" sz="3000" dirty="0"/>
              <a:t>Today we covered recursion! A useful approach to solving problems where the code is typically shorter but often more complex in terms of understanding.</a:t>
            </a:r>
          </a:p>
          <a:p>
            <a:pPr algn="just"/>
            <a:endParaRPr lang="en-US" sz="3000" dirty="0"/>
          </a:p>
          <a:p>
            <a:pPr algn="just"/>
            <a:r>
              <a:rPr lang="en-US" sz="3000" dirty="0"/>
              <a:t>We covered divide-and-conquer algorithms!</a:t>
            </a:r>
          </a:p>
          <a:p>
            <a:pPr algn="just"/>
            <a:endParaRPr lang="en-US" sz="3000" dirty="0"/>
          </a:p>
          <a:p>
            <a:pPr algn="just"/>
            <a:r>
              <a:rPr lang="en-US" sz="3000" dirty="0"/>
              <a:t>We then used the techniques to establish new sorting methods, </a:t>
            </a:r>
            <a:r>
              <a:rPr lang="en-US" sz="3000" dirty="0" err="1"/>
              <a:t>Mergesort</a:t>
            </a:r>
            <a:r>
              <a:rPr lang="en-US" sz="3000" dirty="0"/>
              <a:t> and Quicksort.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11063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we’ll cover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3C43-EA68-40D9-A097-44360CBB9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084"/>
            <a:ext cx="10515600" cy="4936791"/>
          </a:xfrm>
        </p:spPr>
        <p:txBody>
          <a:bodyPr>
            <a:normAutofit/>
          </a:bodyPr>
          <a:lstStyle/>
          <a:p>
            <a:pPr algn="just"/>
            <a:r>
              <a:rPr lang="en-US" sz="3000" dirty="0"/>
              <a:t>Divide-and-conquer</a:t>
            </a:r>
          </a:p>
          <a:p>
            <a:pPr algn="just"/>
            <a:r>
              <a:rPr lang="en-US" sz="3000" dirty="0"/>
              <a:t>Sorting Algorithms</a:t>
            </a:r>
          </a:p>
          <a:p>
            <a:pPr lvl="1" algn="just"/>
            <a:r>
              <a:rPr lang="en-US" sz="2600" dirty="0"/>
              <a:t>Merge Sort</a:t>
            </a:r>
          </a:p>
          <a:p>
            <a:pPr lvl="1" algn="just"/>
            <a:r>
              <a:rPr lang="en-US" sz="2600" dirty="0"/>
              <a:t>Quick sort</a:t>
            </a:r>
            <a:endParaRPr lang="en-IE" sz="3000" dirty="0"/>
          </a:p>
        </p:txBody>
      </p:sp>
    </p:spTree>
    <p:extLst>
      <p:ext uri="{BB962C8B-B14F-4D97-AF65-F5344CB8AC3E}">
        <p14:creationId xmlns:p14="http://schemas.microsoft.com/office/powerpoint/2010/main" val="851479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Divide-and-Conquer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3C43-EA68-40D9-A097-44360CBB9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084"/>
            <a:ext cx="10515600" cy="4936791"/>
          </a:xfrm>
        </p:spPr>
        <p:txBody>
          <a:bodyPr>
            <a:normAutofit/>
          </a:bodyPr>
          <a:lstStyle/>
          <a:p>
            <a:pPr algn="just"/>
            <a:r>
              <a:rPr lang="en-US" sz="3000" dirty="0"/>
              <a:t>The two algorithms </a:t>
            </a:r>
            <a:r>
              <a:rPr lang="en-US" sz="3000" b="1" dirty="0"/>
              <a:t>Merge-Sort</a:t>
            </a:r>
            <a:r>
              <a:rPr lang="en-US" sz="3000" dirty="0"/>
              <a:t> and </a:t>
            </a:r>
            <a:r>
              <a:rPr lang="en-US" sz="3000" b="1" dirty="0"/>
              <a:t>Quick-Sort, </a:t>
            </a:r>
            <a:r>
              <a:rPr lang="en-US" sz="3000" dirty="0"/>
              <a:t> use recursion in an algorithmic design pattern called </a:t>
            </a:r>
            <a:r>
              <a:rPr lang="en-US" sz="3000" b="1" dirty="0"/>
              <a:t>divide-and-conquer.</a:t>
            </a:r>
          </a:p>
          <a:p>
            <a:pPr algn="just"/>
            <a:r>
              <a:rPr lang="en-US" sz="3000" dirty="0"/>
              <a:t>Divide-and-conquer:</a:t>
            </a:r>
          </a:p>
          <a:p>
            <a:pPr lvl="1" algn="just"/>
            <a:r>
              <a:rPr lang="en-US" sz="2600" dirty="0"/>
              <a:t>Break problem up into smaller parts.</a:t>
            </a:r>
          </a:p>
          <a:p>
            <a:pPr lvl="1" algn="just"/>
            <a:r>
              <a:rPr lang="en-US" sz="2600" dirty="0"/>
              <a:t>Solve each part </a:t>
            </a:r>
            <a:r>
              <a:rPr lang="en-US" sz="2600" b="1" dirty="0"/>
              <a:t>recursively.</a:t>
            </a:r>
          </a:p>
          <a:p>
            <a:pPr lvl="1" algn="just"/>
            <a:r>
              <a:rPr lang="en-US" sz="2600" dirty="0"/>
              <a:t>Combine solutions to sub-problems into overall solution.</a:t>
            </a:r>
          </a:p>
          <a:p>
            <a:pPr lvl="1" algn="just"/>
            <a:endParaRPr lang="en-US" sz="2600" dirty="0"/>
          </a:p>
          <a:p>
            <a:pPr algn="just"/>
            <a:r>
              <a:rPr lang="en-US" sz="3000" dirty="0"/>
              <a:t>Let’s first look at </a:t>
            </a:r>
            <a:r>
              <a:rPr lang="en-US" sz="3000" b="1" dirty="0"/>
              <a:t>recursion</a:t>
            </a:r>
            <a:r>
              <a:rPr lang="en-US" sz="3000" dirty="0"/>
              <a:t> quickly!</a:t>
            </a:r>
          </a:p>
        </p:txBody>
      </p:sp>
    </p:spTree>
    <p:extLst>
      <p:ext uri="{BB962C8B-B14F-4D97-AF65-F5344CB8AC3E}">
        <p14:creationId xmlns:p14="http://schemas.microsoft.com/office/powerpoint/2010/main" val="2806653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Merge-Sort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3C43-EA68-40D9-A097-44360CBB9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084"/>
            <a:ext cx="10515600" cy="4936791"/>
          </a:xfrm>
        </p:spPr>
        <p:txBody>
          <a:bodyPr>
            <a:normAutofit/>
          </a:bodyPr>
          <a:lstStyle/>
          <a:p>
            <a:pPr algn="just"/>
            <a:r>
              <a:rPr lang="en-US" sz="2600" dirty="0"/>
              <a:t>Sort a sequence S with n elements using the three divide-and-conquer steps, the merge-sort algorithm proceeds as follows: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600" dirty="0"/>
              <a:t>Divide: If S has zero or one element, return S immediately; it is already sorted. Otherwise (S has at least two elements), remove all the elements from S and put them into two sequences, S1 and S2, each containing about half of the elements of S; that is, S1 contains the first ⌊n/2⌋ elements of S, and S2 contains the remaining ⌈n/2⌉ elements.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600" dirty="0"/>
              <a:t>Conquer: Recursively sort sequences S1 and S2.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600" dirty="0"/>
              <a:t>Combine: Put the elements back into S by merging the sorted sequences S1 and S2 into a sorted sequence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1EBA36-B577-4EE7-884A-44FEA75B4302}"/>
              </a:ext>
            </a:extLst>
          </p:cNvPr>
          <p:cNvSpPr/>
          <p:nvPr/>
        </p:nvSpPr>
        <p:spPr>
          <a:xfrm>
            <a:off x="838200" y="2374232"/>
            <a:ext cx="10712116" cy="359343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4210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IE" dirty="0"/>
              <a:t>Merge-Sort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3C43-EA68-40D9-A097-44360CBB9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1900" dirty="0"/>
              <a:t>First, we can discuss </a:t>
            </a:r>
            <a:r>
              <a:rPr lang="en-US" sz="1900" dirty="0" err="1"/>
              <a:t>Mergesort</a:t>
            </a:r>
            <a:r>
              <a:rPr lang="en-US" sz="1900" dirty="0"/>
              <a:t> algorithm at a high level.</a:t>
            </a:r>
          </a:p>
          <a:p>
            <a:endParaRPr lang="en-US" sz="1900" dirty="0"/>
          </a:p>
          <a:p>
            <a:r>
              <a:rPr lang="en-US" sz="1900" dirty="0"/>
              <a:t>The algorithm works as follows:</a:t>
            </a:r>
          </a:p>
          <a:p>
            <a:pPr lvl="1"/>
            <a:r>
              <a:rPr lang="en-US" sz="1900" dirty="0"/>
              <a:t>Divide array into two halves.</a:t>
            </a:r>
          </a:p>
          <a:p>
            <a:pPr lvl="1"/>
            <a:r>
              <a:rPr lang="en-US" sz="1900" dirty="0"/>
              <a:t>Recursively sort each half.</a:t>
            </a:r>
          </a:p>
          <a:p>
            <a:pPr lvl="1"/>
            <a:r>
              <a:rPr lang="en-US" sz="1900" dirty="0"/>
              <a:t>Merge two halves to make the sorted whole array.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8D1F521E-77CC-4949-ACDF-4318C2ED8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2381519"/>
            <a:ext cx="6019331" cy="209171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73907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IE" dirty="0"/>
              <a:t>Merge-Sort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3C43-EA68-40D9-A097-44360CBB9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/>
              <a:t>Example - An execution of the Mergesort algorithm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calculator&#10;&#10;Description automatically generated with low confidence">
            <a:extLst>
              <a:ext uri="{FF2B5EF4-FFF2-40B4-BE49-F238E27FC236}">
                <a16:creationId xmlns:a16="http://schemas.microsoft.com/office/drawing/2014/main" id="{CAF49ABB-8926-4943-8B15-71D5EF40D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2351421"/>
            <a:ext cx="6019331" cy="215191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77225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IE" dirty="0" err="1"/>
              <a:t>Mergesort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3C43-EA68-40D9-A097-44360CBB9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/>
              <a:t>Mergesort algorithm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B3E5B345-3B05-4A31-9339-CAA3AAB9D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2170841"/>
            <a:ext cx="6019331" cy="251307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83972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IE" dirty="0" err="1"/>
              <a:t>Mergesort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3C43-EA68-40D9-A097-44360CBB9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Merge part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C4460C42-C494-4A92-AB4A-440573F6B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2005310"/>
            <a:ext cx="6019331" cy="284413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42030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IE" dirty="0" err="1"/>
              <a:t>Mergesort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3C43-EA68-40D9-A097-44360CBB9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Merge part continued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E9F73B3C-3D41-403E-90B6-5C0CC0233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1689296"/>
            <a:ext cx="6019331" cy="347616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57699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</TotalTime>
  <Words>710</Words>
  <Application>Microsoft Office PowerPoint</Application>
  <PresentationFormat>Widescreen</PresentationFormat>
  <Paragraphs>93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Segoe UI</vt:lpstr>
      <vt:lpstr>Office Theme</vt:lpstr>
      <vt:lpstr>Algorithms and Advanced Programming</vt:lpstr>
      <vt:lpstr>What we’ll cover today</vt:lpstr>
      <vt:lpstr>Divide-and-Conquer</vt:lpstr>
      <vt:lpstr>Merge-Sort</vt:lpstr>
      <vt:lpstr>Merge-Sort</vt:lpstr>
      <vt:lpstr>Merge-Sort</vt:lpstr>
      <vt:lpstr>Mergesort</vt:lpstr>
      <vt:lpstr>Mergesort</vt:lpstr>
      <vt:lpstr>Mergesort</vt:lpstr>
      <vt:lpstr>Mergesort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Module that you would like to Teach</dc:title>
  <dc:creator>William Clifford</dc:creator>
  <cp:lastModifiedBy>William Clifford</cp:lastModifiedBy>
  <cp:revision>46</cp:revision>
  <dcterms:created xsi:type="dcterms:W3CDTF">2021-06-19T18:27:58Z</dcterms:created>
  <dcterms:modified xsi:type="dcterms:W3CDTF">2025-02-25T11:06:51Z</dcterms:modified>
</cp:coreProperties>
</file>