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1" r:id="rId28"/>
    <p:sldId id="29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324" autoAdjust="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5F520E-5F00-4068-979D-1D394F6029AE}" type="datetimeFigureOut">
              <a:rPr lang="en-IE" smtClean="0"/>
              <a:t>11/03/2025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70A62-F8D9-4F6E-A39B-0E3935BE54C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98311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70A62-F8D9-4F6E-A39B-0E3935BE54C8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79712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70A62-F8D9-4F6E-A39B-0E3935BE54C8}" type="slidenum">
              <a:rPr lang="en-IE" smtClean="0"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78139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70A62-F8D9-4F6E-A39B-0E3935BE54C8}" type="slidenum">
              <a:rPr lang="en-IE" smtClean="0"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68213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70A62-F8D9-4F6E-A39B-0E3935BE54C8}" type="slidenum">
              <a:rPr lang="en-IE" smtClean="0"/>
              <a:t>14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92772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70A62-F8D9-4F6E-A39B-0E3935BE54C8}" type="slidenum">
              <a:rPr lang="en-IE" smtClean="0"/>
              <a:t>15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59854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70A62-F8D9-4F6E-A39B-0E3935BE54C8}" type="slidenum">
              <a:rPr lang="en-IE" smtClean="0"/>
              <a:t>25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35309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570A62-F8D9-4F6E-A39B-0E3935BE54C8}" type="slidenum">
              <a:rPr lang="en-IE" smtClean="0"/>
              <a:t>26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65218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283DE-3C4F-4BD5-B6D3-C27233962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1A1A19-128F-4614-B612-2F870FC85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1AA56-32FD-461A-B05E-A1DC06A31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526D-28D8-440B-B245-10AFD32C2662}" type="datetimeFigureOut">
              <a:rPr lang="en-IE" smtClean="0"/>
              <a:t>11/03/2025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3AD23-9211-405C-8E4E-9BBE93C79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61EBB-5C65-473A-8D3E-DD2373511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20AF-78DE-4DF5-B4E8-95438411F22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57468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E63BD-A578-4C86-AD9C-6C5444EC6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298C13-BDFE-44E4-A801-3B7D636FB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33B8D-A773-4496-A859-170E72D09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526D-28D8-440B-B245-10AFD32C2662}" type="datetimeFigureOut">
              <a:rPr lang="en-IE" smtClean="0"/>
              <a:t>11/03/2025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7196F-0776-4D87-9624-AB19C6675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43E3E-B570-4D48-9E92-7EDAD6CB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20AF-78DE-4DF5-B4E8-95438411F22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46568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784AFF-05C2-4AB2-8F4C-C757AF9EE8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0AF57F-9926-4285-A026-7723B6289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8ADB2-02ED-4A71-A77D-B7B0884D3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526D-28D8-440B-B245-10AFD32C2662}" type="datetimeFigureOut">
              <a:rPr lang="en-IE" smtClean="0"/>
              <a:t>11/03/2025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6935A-E6BE-43A0-BA2E-8F12AE5A0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6ACF7-FDC3-4CEE-86F8-1428E2554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20AF-78DE-4DF5-B4E8-95438411F22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22169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ABDE5-3549-4C05-912B-7D05E03A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3777A-48AB-4775-9B0C-07A71A40D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89F22-6B6C-40A2-BD0B-6D8C8C613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526D-28D8-440B-B245-10AFD32C2662}" type="datetimeFigureOut">
              <a:rPr lang="en-IE" smtClean="0"/>
              <a:t>11/03/2025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D607A-DBCF-4CA5-872A-C930E28FA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D6F66-4614-42B1-B14E-B08CC7386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20AF-78DE-4DF5-B4E8-95438411F22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2743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0F374-B7D7-4E78-8C14-51E5D50B3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9EFBF-ED75-4196-8913-04D1BE846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9799A-643F-4D32-9E96-480414889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526D-28D8-440B-B245-10AFD32C2662}" type="datetimeFigureOut">
              <a:rPr lang="en-IE" smtClean="0"/>
              <a:t>11/03/2025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2A3D6-DC0D-4C06-B83A-43B20D3CB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6D34D-F92B-40F4-88E9-004FE17C7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20AF-78DE-4DF5-B4E8-95438411F22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23800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F76C-243D-4B54-B47F-439E3A837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9C9AD-59C4-416D-A137-546508765A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B0455-87E8-42F5-9B97-A78F74937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A0F222-E3FC-4032-ACBE-C8C40B618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526D-28D8-440B-B245-10AFD32C2662}" type="datetimeFigureOut">
              <a:rPr lang="en-IE" smtClean="0"/>
              <a:t>11/03/2025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64FBC-092B-4E0D-A53A-118267ED4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84BF2F-4D32-419B-82BA-2A51717AA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20AF-78DE-4DF5-B4E8-95438411F22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78326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1392B-A1B9-477B-B83B-C9225ACCD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F47AC-98D3-4DC6-BAB3-FC8EA6D11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903C7-3E82-484F-BA58-29422B3F1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105FBD-1E62-4DDC-9DF0-870D05B1DF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70704C-85AB-4AA6-B2D0-C14F992F5A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112864-391B-4C1E-A88F-D7488BC9C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526D-28D8-440B-B245-10AFD32C2662}" type="datetimeFigureOut">
              <a:rPr lang="en-IE" smtClean="0"/>
              <a:t>11/03/2025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F942FB-3E66-4FDB-9312-075A0C173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BF1ACE-87CD-49A6-8006-7DD7227F8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20AF-78DE-4DF5-B4E8-95438411F22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99354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4A49A-511F-4AB9-BD0A-6B48F014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BD6C0B-8CF8-4A45-B9E1-E66C7EF9E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526D-28D8-440B-B245-10AFD32C2662}" type="datetimeFigureOut">
              <a:rPr lang="en-IE" smtClean="0"/>
              <a:t>11/03/2025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323D97-2FE0-435C-8B1C-C18B953DC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E08F51-C619-4898-8698-4C9B7004E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20AF-78DE-4DF5-B4E8-95438411F22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68761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46FA0B-2422-4110-AE03-916A79881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526D-28D8-440B-B245-10AFD32C2662}" type="datetimeFigureOut">
              <a:rPr lang="en-IE" smtClean="0"/>
              <a:t>11/03/2025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0C2D42-AE12-4DF9-8E0E-A535AEFF2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96208-FC54-4B24-9C51-84206A2D9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20AF-78DE-4DF5-B4E8-95438411F22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3121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5937C-CAA1-4E2E-8CDC-401A6E1A5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136DD-FAEA-4B83-A229-41AF0930A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E02458-88C6-4A54-A53B-2955B85BD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4A949-F127-436A-828A-AAFEE2969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526D-28D8-440B-B245-10AFD32C2662}" type="datetimeFigureOut">
              <a:rPr lang="en-IE" smtClean="0"/>
              <a:t>11/03/2025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6ED35-EB47-4B57-AD13-D6B3774EA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82CD14-53B9-4F1A-A53C-A5E8D046B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20AF-78DE-4DF5-B4E8-95438411F22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38526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D6700-A0CE-4465-89F5-BB16331E8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104703-64CB-421F-8A38-17DB250414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C4E586-E8A7-4AA0-8C1E-DD57C6E2D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59182-B1E7-4115-BC15-513023959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3526D-28D8-440B-B245-10AFD32C2662}" type="datetimeFigureOut">
              <a:rPr lang="en-IE" smtClean="0"/>
              <a:t>11/03/2025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62B84A-EEA7-4A2F-8E8F-BC3568CBB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BBAB7-81B6-4BE0-AEFA-514B27FC7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F20AF-78DE-4DF5-B4E8-95438411F22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46601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7537ED-4C31-4DE5-ACC2-3CAA5A167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5A03A-D643-4ACB-8E5E-2118DF0A2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91DF1-D234-465D-8A34-64F3C787D7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A3526D-28D8-440B-B245-10AFD32C2662}" type="datetimeFigureOut">
              <a:rPr lang="en-IE" smtClean="0"/>
              <a:t>11/03/2025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B22C1-AC1F-4C20-BD29-6C437CAC79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1E8CC-ADB3-44E7-9476-1E4A870B4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7F20AF-78DE-4DF5-B4E8-95438411F22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05855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AF8106-C503-423A-A9CE-576EA363E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217" y="2940672"/>
            <a:ext cx="3842387" cy="3071906"/>
          </a:xfrm>
        </p:spPr>
        <p:txBody>
          <a:bodyPr anchor="t">
            <a:normAutofit/>
          </a:bodyPr>
          <a:lstStyle/>
          <a:p>
            <a:pPr algn="l"/>
            <a:r>
              <a:rPr lang="en-IE" sz="4000" b="0" i="0" dirty="0">
                <a:solidFill>
                  <a:srgbClr val="FFFFFF"/>
                </a:solidFill>
                <a:effectLst/>
                <a:latin typeface="Segoe UI" panose="020B0502040204020203" pitchFamily="34" charset="0"/>
              </a:rPr>
              <a:t>Algorithms and Advanced Programming</a:t>
            </a:r>
            <a:endParaRPr lang="en-IE" sz="4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918E3B-4BAF-4A04-8962-90435DE34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042" y="806824"/>
            <a:ext cx="2919738" cy="1494117"/>
          </a:xfrm>
        </p:spPr>
        <p:txBody>
          <a:bodyPr anchor="b">
            <a:normAutofit/>
          </a:bodyPr>
          <a:lstStyle/>
          <a:p>
            <a:pPr algn="l"/>
            <a:r>
              <a:rPr lang="en-IE" sz="1700" dirty="0">
                <a:solidFill>
                  <a:srgbClr val="FFFFFF"/>
                </a:solidFill>
              </a:rPr>
              <a:t>Exception Handling</a:t>
            </a:r>
          </a:p>
          <a:p>
            <a:pPr algn="l"/>
            <a:r>
              <a:rPr lang="en-IE" sz="1700" dirty="0">
                <a:solidFill>
                  <a:srgbClr val="FFFFFF"/>
                </a:solidFill>
              </a:rPr>
              <a:t>William Clifford</a:t>
            </a:r>
          </a:p>
          <a:p>
            <a:pPr algn="l"/>
            <a:r>
              <a:rPr lang="en-IE" sz="1700" dirty="0">
                <a:solidFill>
                  <a:srgbClr val="FFFFFF"/>
                </a:solidFill>
              </a:rPr>
              <a:t>William.clifford@ncirl.ie</a:t>
            </a:r>
          </a:p>
          <a:p>
            <a:pPr algn="l"/>
            <a:r>
              <a:rPr lang="en-IE" sz="1700">
                <a:solidFill>
                  <a:srgbClr val="FFFFFF"/>
                </a:solidFill>
              </a:rPr>
              <a:t>11/03/25</a:t>
            </a:r>
            <a:endParaRPr lang="en-IE" sz="1700" dirty="0">
              <a:solidFill>
                <a:srgbClr val="FFFFFF"/>
              </a:solidFill>
            </a:endParaRP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581AF0A0-162B-4342-BEF9-D67A3CDAD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0391" y="447916"/>
            <a:ext cx="5961737" cy="596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674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B7C78E-97F2-483C-9FE1-D7035801B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Exceptions - example</a:t>
            </a:r>
          </a:p>
        </p:txBody>
      </p:sp>
      <p:pic>
        <p:nvPicPr>
          <p:cNvPr id="5" name="Content Placeholder 4" descr="Text, application&#10;&#10;Description automatically generated">
            <a:extLst>
              <a:ext uri="{FF2B5EF4-FFF2-40B4-BE49-F238E27FC236}">
                <a16:creationId xmlns:a16="http://schemas.microsoft.com/office/drawing/2014/main" id="{2B20EFC3-E486-4BCE-87DB-C3F9625648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224108"/>
            <a:ext cx="6780700" cy="440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938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DD95F-EF85-4689-BC1B-ABF43DD27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Example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40BF4-AA8D-482C-AE04-2C235078F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dirty="0"/>
              <a:t>Exception in thread "main" </a:t>
            </a:r>
            <a:r>
              <a:rPr lang="en-IE" dirty="0" err="1"/>
              <a:t>java.lang.ArithmeticException</a:t>
            </a:r>
            <a:r>
              <a:rPr lang="en-IE" dirty="0"/>
              <a:t>: / by zero </a:t>
            </a:r>
          </a:p>
          <a:p>
            <a:pPr marL="0" indent="0">
              <a:buNone/>
            </a:pPr>
            <a:r>
              <a:rPr lang="en-IE" dirty="0"/>
              <a:t>at </a:t>
            </a:r>
            <a:r>
              <a:rPr lang="en-IE" dirty="0" err="1"/>
              <a:t>dsa_algorithms</a:t>
            </a:r>
            <a:r>
              <a:rPr lang="en-IE" dirty="0"/>
              <a:t>/algorithms.ExpExample1.average1(ExpExample1.java:8)   at </a:t>
            </a:r>
            <a:r>
              <a:rPr lang="en-IE" dirty="0" err="1"/>
              <a:t>dsa_algorithms</a:t>
            </a:r>
            <a:r>
              <a:rPr lang="en-IE" dirty="0"/>
              <a:t>/algorithms.ExpExample1.main(ExpExample1.java:31)</a:t>
            </a:r>
          </a:p>
          <a:p>
            <a:pPr marL="0" indent="0">
              <a:buNone/>
            </a:pPr>
            <a:endParaRPr lang="en-IE" dirty="0"/>
          </a:p>
          <a:p>
            <a:pPr marL="0" indent="0">
              <a:buNone/>
            </a:pPr>
            <a:endParaRPr lang="en-IE" dirty="0"/>
          </a:p>
          <a:p>
            <a:r>
              <a:rPr lang="en-IE" dirty="0"/>
              <a:t>First – </a:t>
            </a:r>
            <a:r>
              <a:rPr lang="en-IE" b="1" dirty="0"/>
              <a:t>ExpExample1.average1() </a:t>
            </a:r>
            <a:r>
              <a:rPr lang="en-IE" dirty="0"/>
              <a:t>gets the first chance to catch the exception. </a:t>
            </a:r>
          </a:p>
          <a:p>
            <a:r>
              <a:rPr lang="en-IE" dirty="0"/>
              <a:t>Second – </a:t>
            </a:r>
            <a:r>
              <a:rPr lang="en-IE" b="1" dirty="0"/>
              <a:t>ExpExample1Test.main() </a:t>
            </a:r>
            <a:r>
              <a:rPr lang="en-IE" dirty="0"/>
              <a:t>gets the second (last) chance to catch the exception</a:t>
            </a:r>
          </a:p>
        </p:txBody>
      </p:sp>
    </p:spTree>
    <p:extLst>
      <p:ext uri="{BB962C8B-B14F-4D97-AF65-F5344CB8AC3E}">
        <p14:creationId xmlns:p14="http://schemas.microsoft.com/office/powerpoint/2010/main" val="2665287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03DB9-7B3D-44E2-B297-D285F4992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Catching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1977F-E079-4E1E-8BEB-B751BA48A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None of the </a:t>
            </a:r>
            <a:r>
              <a:rPr lang="en-IE" b="1" dirty="0"/>
              <a:t>ExpExample1 </a:t>
            </a:r>
            <a:r>
              <a:rPr lang="en-IE" dirty="0"/>
              <a:t>code catches the exception!</a:t>
            </a:r>
          </a:p>
          <a:p>
            <a:endParaRPr lang="en-IE" b="1" dirty="0"/>
          </a:p>
          <a:p>
            <a:r>
              <a:rPr lang="en-IE" dirty="0"/>
              <a:t>This causes the program to terminate without correctly executing the code. The below message is never printed: </a:t>
            </a:r>
          </a:p>
          <a:p>
            <a:pPr marL="0" indent="0">
              <a:buNone/>
            </a:pPr>
            <a:r>
              <a:rPr lang="en-IE" dirty="0"/>
              <a:t>		</a:t>
            </a:r>
          </a:p>
          <a:p>
            <a:pPr marL="0" indent="0">
              <a:buNone/>
            </a:pPr>
            <a:r>
              <a:rPr lang="en-IE" dirty="0"/>
              <a:t>		</a:t>
            </a:r>
            <a:r>
              <a:rPr lang="en-US" dirty="0"/>
              <a:t>System.out.println("Division by zero:" + c);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734789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03DB9-7B3D-44E2-B297-D285F4992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IE" dirty="0"/>
              <a:t>Catching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1977F-E079-4E1E-8BEB-B751BA48A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4299284"/>
          </a:xfrm>
        </p:spPr>
        <p:txBody>
          <a:bodyPr>
            <a:noAutofit/>
          </a:bodyPr>
          <a:lstStyle/>
          <a:p>
            <a:pPr algn="just"/>
            <a:r>
              <a:rPr lang="en-US" sz="1800" dirty="0"/>
              <a:t>The general approach for handling exceptions is using a try…catch construct.</a:t>
            </a:r>
          </a:p>
          <a:p>
            <a:pPr algn="just"/>
            <a:r>
              <a:rPr lang="en-IE" sz="1800" dirty="0"/>
              <a:t>In the try…catch construct, the code that might throw an exception is placed in the try block and the potential exception is caught in the catch block.</a:t>
            </a:r>
          </a:p>
          <a:p>
            <a:pPr algn="just"/>
            <a:r>
              <a:rPr lang="en-IE" sz="1800" dirty="0"/>
              <a:t>If the try block throws an exception, the catch block will catch it and handle it properly.</a:t>
            </a:r>
          </a:p>
          <a:p>
            <a:pPr algn="just"/>
            <a:r>
              <a:rPr lang="en-IE" sz="1800" dirty="0"/>
              <a:t>If no exception occurs in the try block, the catch is ignored.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E7171604-E9CC-48F6-9093-CA9886CBB4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1517561"/>
            <a:ext cx="6019331" cy="38196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761590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03DB9-7B3D-44E2-B297-D285F4992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IE" dirty="0"/>
              <a:t>Catching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1977F-E079-4E1E-8BEB-B751BA48A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400" dirty="0"/>
              <a:t>Note: </a:t>
            </a:r>
            <a:r>
              <a:rPr lang="en-US" sz="2400" b="1" dirty="0"/>
              <a:t>Exceptiontype1</a:t>
            </a:r>
            <a:r>
              <a:rPr lang="en-US" sz="2400" dirty="0"/>
              <a:t> and </a:t>
            </a:r>
            <a:r>
              <a:rPr lang="en-US" sz="2400" b="1" dirty="0"/>
              <a:t>Exceptiontype2 </a:t>
            </a:r>
            <a:r>
              <a:rPr lang="en-US" sz="2400" dirty="0"/>
              <a:t>should be replaced with a valid java exception.</a:t>
            </a:r>
          </a:p>
          <a:p>
            <a:r>
              <a:rPr lang="en-US" sz="2400" b="1" dirty="0"/>
              <a:t>e1 </a:t>
            </a:r>
            <a:r>
              <a:rPr lang="en-US" sz="2400" dirty="0"/>
              <a:t>and </a:t>
            </a:r>
            <a:r>
              <a:rPr lang="en-US" sz="2400" b="1" dirty="0"/>
              <a:t>e2 </a:t>
            </a:r>
            <a:r>
              <a:rPr lang="en-US" sz="2400" dirty="0"/>
              <a:t>are variable names we have chosen arbitrarily (you can name them like any other variable).</a:t>
            </a:r>
            <a:endParaRPr lang="en-IE" sz="24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E7171604-E9CC-48F6-9093-CA9886CBB4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1517561"/>
            <a:ext cx="6019331" cy="38196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39003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03DB9-7B3D-44E2-B297-D285F4992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IE" dirty="0"/>
              <a:t>Catching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1977F-E079-4E1E-8BEB-B751BA48A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400" dirty="0"/>
              <a:t>If an exception occurs in the try block, the execution will immediately jump to the catch block.</a:t>
            </a:r>
          </a:p>
          <a:p>
            <a:pPr algn="just"/>
            <a:r>
              <a:rPr lang="en-US" sz="2400" dirty="0"/>
              <a:t>Then the most closely matching exception will execute.</a:t>
            </a:r>
          </a:p>
          <a:p>
            <a:pPr algn="just"/>
            <a:r>
              <a:rPr lang="en-US" sz="2400" dirty="0"/>
              <a:t>If the exception thrown does not get any related exception type, it will be thrown to the surrounding code. </a:t>
            </a:r>
            <a:endParaRPr lang="en-IE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E7171604-E9CC-48F6-9093-CA9886CBB4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1517561"/>
            <a:ext cx="6019331" cy="381963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76459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4EE4FF-67E9-4789-8D88-86542F77C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IE" sz="3200">
                <a:solidFill>
                  <a:srgbClr val="FFFFFF"/>
                </a:solidFill>
              </a:rPr>
              <a:t>Example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91A2AD8-A68D-4F93-BD73-F2839E3E9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33825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Output: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Arithmetic exception has occurred </a:t>
            </a:r>
          </a:p>
          <a:p>
            <a:pPr marL="0" indent="0">
              <a:buNone/>
            </a:pPr>
            <a:r>
              <a:rPr lang="en-US" sz="2200" dirty="0"/>
              <a:t>The average value is: 0.0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1C99868-5BB9-493E-8494-8B0A5F09C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102" y="1598403"/>
            <a:ext cx="6903723" cy="353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65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5F3DB-1B94-4E9C-A324-7819FA3BA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How to handle Exceptions?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4052E-77D4-48FE-9EF5-EF6CB81D6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dirty="0"/>
              <a:t>There are three ways to handle a </a:t>
            </a:r>
            <a:r>
              <a:rPr lang="en-IE" b="1" dirty="0"/>
              <a:t>thrown </a:t>
            </a:r>
            <a:r>
              <a:rPr lang="en-IE" dirty="0"/>
              <a:t>exception:</a:t>
            </a:r>
          </a:p>
          <a:p>
            <a:pPr marL="514350" indent="-514350">
              <a:buFont typeface="+mj-lt"/>
              <a:buAutoNum type="arabicPeriod"/>
            </a:pPr>
            <a:r>
              <a:rPr lang="en-IE" dirty="0"/>
              <a:t>To print out an error message and terminate the program or continue.</a:t>
            </a:r>
          </a:p>
          <a:p>
            <a:pPr marL="514350" indent="-514350">
              <a:buFont typeface="+mj-lt"/>
              <a:buAutoNum type="arabicPeriod"/>
            </a:pPr>
            <a:endParaRPr lang="en-IE" dirty="0"/>
          </a:p>
          <a:p>
            <a:pPr marL="514350" indent="-514350">
              <a:buFont typeface="+mj-lt"/>
              <a:buAutoNum type="arabicPeriod"/>
            </a:pPr>
            <a:r>
              <a:rPr lang="en-IE" dirty="0"/>
              <a:t>To quietly catch and ignore it using an empty catch body.</a:t>
            </a:r>
          </a:p>
          <a:p>
            <a:pPr marL="514350" indent="-514350">
              <a:buFont typeface="+mj-lt"/>
              <a:buAutoNum type="arabicPeriod"/>
            </a:pPr>
            <a:endParaRPr lang="en-IE" dirty="0"/>
          </a:p>
          <a:p>
            <a:pPr marL="514350" indent="-514350">
              <a:buFont typeface="+mj-lt"/>
              <a:buAutoNum type="arabicPeriod"/>
            </a:pPr>
            <a:r>
              <a:rPr lang="en-IE" dirty="0"/>
              <a:t>To create and throw another exception, possibly one that specifies the exceptional condition</a:t>
            </a:r>
          </a:p>
        </p:txBody>
      </p:sp>
    </p:spTree>
    <p:extLst>
      <p:ext uri="{BB962C8B-B14F-4D97-AF65-F5344CB8AC3E}">
        <p14:creationId xmlns:p14="http://schemas.microsoft.com/office/powerpoint/2010/main" val="147331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C3F83-E5F9-4648-BCB5-EEADD97DD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Throwing Exception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48C5D-88A3-4710-8F3F-52BE4B613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A method can throw an exception when some problem occurs inside it.</a:t>
            </a:r>
          </a:p>
          <a:p>
            <a:r>
              <a:rPr lang="en-IE" dirty="0"/>
              <a:t>Throw keyword is used to throw an exception:</a:t>
            </a:r>
          </a:p>
          <a:p>
            <a:pPr lvl="1"/>
            <a:r>
              <a:rPr lang="en-IE" dirty="0"/>
              <a:t>throw new </a:t>
            </a:r>
            <a:r>
              <a:rPr lang="en-IE" dirty="0" err="1"/>
              <a:t>exceptionType</a:t>
            </a:r>
            <a:r>
              <a:rPr lang="en-IE" dirty="0"/>
              <a:t>(parameters);</a:t>
            </a:r>
          </a:p>
          <a:p>
            <a:r>
              <a:rPr lang="en-IE" dirty="0" err="1"/>
              <a:t>ExceptionType</a:t>
            </a:r>
            <a:r>
              <a:rPr lang="en-IE" dirty="0"/>
              <a:t> is the type of the exception.</a:t>
            </a:r>
          </a:p>
          <a:p>
            <a:r>
              <a:rPr lang="en-IE" dirty="0"/>
              <a:t>Parameters is part of the constructor method of the exception type. </a:t>
            </a:r>
          </a:p>
          <a:p>
            <a:r>
              <a:rPr lang="en-IE" dirty="0"/>
              <a:t>Usually, a string containing the message to describe the exception.</a:t>
            </a:r>
          </a:p>
          <a:p>
            <a:r>
              <a:rPr lang="en-IE" dirty="0"/>
              <a:t>A method can be declared explicitly to throw an exception.</a:t>
            </a:r>
          </a:p>
        </p:txBody>
      </p:sp>
    </p:spTree>
    <p:extLst>
      <p:ext uri="{BB962C8B-B14F-4D97-AF65-F5344CB8AC3E}">
        <p14:creationId xmlns:p14="http://schemas.microsoft.com/office/powerpoint/2010/main" val="2000216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DC3F83-E5F9-4648-BCB5-EEADD97DD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Throwing Exception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8306181-87C0-4332-B221-1F61528301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834372"/>
            <a:ext cx="6780700" cy="318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245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74F4B-303A-4693-AB04-AD30A889D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we’ll cover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33C43-EA68-40D9-A097-44360CBB9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084"/>
            <a:ext cx="10515600" cy="4936791"/>
          </a:xfrm>
        </p:spPr>
        <p:txBody>
          <a:bodyPr>
            <a:normAutofit/>
          </a:bodyPr>
          <a:lstStyle/>
          <a:p>
            <a:pPr algn="just"/>
            <a:r>
              <a:rPr lang="en-US" sz="3000" dirty="0"/>
              <a:t>Setting the context for exceptions.</a:t>
            </a:r>
          </a:p>
          <a:p>
            <a:pPr algn="just"/>
            <a:r>
              <a:rPr lang="en-US" sz="3000" dirty="0"/>
              <a:t>What are exceptions?</a:t>
            </a:r>
          </a:p>
          <a:p>
            <a:pPr algn="just"/>
            <a:r>
              <a:rPr lang="en-US" sz="3000" dirty="0"/>
              <a:t>Why are they useful?</a:t>
            </a:r>
          </a:p>
          <a:p>
            <a:pPr algn="just"/>
            <a:r>
              <a:rPr lang="en-US" sz="3000" dirty="0"/>
              <a:t>How to handle them?</a:t>
            </a:r>
          </a:p>
          <a:p>
            <a:r>
              <a:rPr lang="en-IE" sz="3200" dirty="0"/>
              <a:t>Keywords for their use.</a:t>
            </a:r>
          </a:p>
          <a:p>
            <a:r>
              <a:rPr lang="en-IE" sz="3200" dirty="0"/>
              <a:t>Handling exceptions.</a:t>
            </a:r>
          </a:p>
          <a:p>
            <a:r>
              <a:rPr lang="en-IE" sz="3200"/>
              <a:t>Creating our own exceptions.</a:t>
            </a:r>
          </a:p>
          <a:p>
            <a:pPr algn="just"/>
            <a:endParaRPr lang="en-IE" sz="3000" dirty="0"/>
          </a:p>
        </p:txBody>
      </p:sp>
    </p:spTree>
    <p:extLst>
      <p:ext uri="{BB962C8B-B14F-4D97-AF65-F5344CB8AC3E}">
        <p14:creationId xmlns:p14="http://schemas.microsoft.com/office/powerpoint/2010/main" val="851479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631F0-1DD4-4051-A193-EB65B6B4F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IE" sz="3600" dirty="0"/>
              <a:t>“Finally”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54A55-6BCB-4E37-ABFD-B76F7455F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IE" sz="1700" dirty="0"/>
              <a:t>The </a:t>
            </a:r>
            <a:r>
              <a:rPr lang="en-IE" sz="1700" b="1" dirty="0"/>
              <a:t>finally </a:t>
            </a:r>
            <a:r>
              <a:rPr lang="en-IE" sz="1700" dirty="0"/>
              <a:t>block always executes when the try block exits. This ensures that the finally block is executed even if an unexpected exception occurs.</a:t>
            </a:r>
          </a:p>
          <a:p>
            <a:endParaRPr lang="en-IE" sz="1700" b="1" dirty="0"/>
          </a:p>
          <a:p>
            <a:r>
              <a:rPr lang="en-IE" sz="1700" b="1" dirty="0"/>
              <a:t>“Finally” </a:t>
            </a:r>
            <a:r>
              <a:rPr lang="en-IE" sz="1700" dirty="0"/>
              <a:t>is useful for more than just exception handling – it allows the programmer to avoid having to clean-up code accidentally bypassed by a return, continue, or break.</a:t>
            </a:r>
          </a:p>
          <a:p>
            <a:endParaRPr lang="en-IE" sz="1700" b="1" dirty="0"/>
          </a:p>
          <a:p>
            <a:r>
              <a:rPr lang="en-IE" sz="1700" dirty="0"/>
              <a:t>Putting clean-up code in a finally block is always a good practice, even when no exceptions are anticipated.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Graphical user interface, text, email&#10;&#10;Description automatically generated">
            <a:extLst>
              <a:ext uri="{FF2B5EF4-FFF2-40B4-BE49-F238E27FC236}">
                <a16:creationId xmlns:a16="http://schemas.microsoft.com/office/drawing/2014/main" id="{128DDD0A-DF62-4394-8812-9D62582C0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320" y="2502239"/>
            <a:ext cx="6253212" cy="2923376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8224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15D0C-39CC-4873-AF41-85E786526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IE" sz="4000">
                <a:solidFill>
                  <a:srgbClr val="FFFFFF"/>
                </a:solidFill>
              </a:rPr>
              <a:t>The throws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D49F9-2C34-4ED7-B0FC-B4FB54A71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0" y="2962451"/>
            <a:ext cx="4052499" cy="2820012"/>
          </a:xfrm>
        </p:spPr>
        <p:txBody>
          <a:bodyPr>
            <a:normAutofit/>
          </a:bodyPr>
          <a:lstStyle/>
          <a:p>
            <a:r>
              <a:rPr lang="en-IE" sz="1500"/>
              <a:t>When a method is declared, it is possible to explicitly declare the exception as part of the signature of the method.</a:t>
            </a:r>
          </a:p>
          <a:p>
            <a:endParaRPr lang="en-IE" sz="1500"/>
          </a:p>
          <a:p>
            <a:r>
              <a:rPr lang="en-IE" sz="1500"/>
              <a:t>The exception can be thrown from the method or from a call to other methods.</a:t>
            </a:r>
          </a:p>
          <a:p>
            <a:endParaRPr lang="en-IE" sz="1500"/>
          </a:p>
          <a:p>
            <a:r>
              <a:rPr lang="en-IE" sz="1500"/>
              <a:t>The syntax for declaring possible exceptions in a method signature relies on the throws keyword. Note </a:t>
            </a:r>
            <a:r>
              <a:rPr lang="en-IE" sz="1500" b="1"/>
              <a:t>throws </a:t>
            </a:r>
            <a:r>
              <a:rPr lang="en-IE" sz="1500"/>
              <a:t>is different from </a:t>
            </a:r>
            <a:r>
              <a:rPr lang="en-IE" sz="1500" b="1"/>
              <a:t>throw.</a:t>
            </a:r>
          </a:p>
        </p:txBody>
      </p:sp>
      <p:pic>
        <p:nvPicPr>
          <p:cNvPr id="5" name="Picture 4" descr="Graphical user interface, text, email, website&#10;&#10;Description automatically generated">
            <a:extLst>
              <a:ext uri="{FF2B5EF4-FFF2-40B4-BE49-F238E27FC236}">
                <a16:creationId xmlns:a16="http://schemas.microsoft.com/office/drawing/2014/main" id="{21257092-0388-45CE-999B-04100FFE4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8195" y="3723317"/>
            <a:ext cx="5141701" cy="129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661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4EDF-FB26-44FB-AF71-C8FE270EA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Java’s Exception 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01975-65BD-4B07-B2BE-58B7AA809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Java has a rich set of inheritance hierarchy of exceptions.</a:t>
            </a:r>
          </a:p>
          <a:p>
            <a:endParaRPr lang="en-IE" dirty="0"/>
          </a:p>
          <a:p>
            <a:r>
              <a:rPr lang="en-IE" dirty="0"/>
              <a:t>The top class is </a:t>
            </a:r>
            <a:r>
              <a:rPr lang="en-IE" b="1" dirty="0"/>
              <a:t>throwable </a:t>
            </a:r>
            <a:r>
              <a:rPr lang="en-IE" dirty="0"/>
              <a:t>and inherits from </a:t>
            </a:r>
            <a:r>
              <a:rPr lang="en-IE" b="1" dirty="0"/>
              <a:t>object </a:t>
            </a:r>
            <a:r>
              <a:rPr lang="en-IE" dirty="0"/>
              <a:t>and has two major subclasses: </a:t>
            </a:r>
            <a:r>
              <a:rPr lang="en-IE" b="1" dirty="0"/>
              <a:t>Errors </a:t>
            </a:r>
            <a:r>
              <a:rPr lang="en-IE" dirty="0"/>
              <a:t>and </a:t>
            </a:r>
            <a:r>
              <a:rPr lang="en-IE" b="1" dirty="0"/>
              <a:t>Exceptions.</a:t>
            </a:r>
          </a:p>
          <a:p>
            <a:endParaRPr lang="en-IE" b="1" dirty="0"/>
          </a:p>
          <a:p>
            <a:r>
              <a:rPr lang="en-IE" b="1" dirty="0"/>
              <a:t>Errors: </a:t>
            </a:r>
            <a:r>
              <a:rPr lang="en-IE" dirty="0"/>
              <a:t>are thrown only by JVM and are the most serious occurrences</a:t>
            </a:r>
          </a:p>
          <a:p>
            <a:pPr lvl="1"/>
            <a:r>
              <a:rPr lang="en-IE" b="1" dirty="0"/>
              <a:t>Example, </a:t>
            </a:r>
            <a:r>
              <a:rPr lang="en-IE" dirty="0"/>
              <a:t>corrupt file or out of memory error.</a:t>
            </a:r>
          </a:p>
          <a:p>
            <a:pPr lvl="1"/>
            <a:endParaRPr lang="en-IE" b="1" dirty="0"/>
          </a:p>
          <a:p>
            <a:r>
              <a:rPr lang="en-IE" b="1" dirty="0"/>
              <a:t>Exceptions: </a:t>
            </a:r>
            <a:r>
              <a:rPr lang="en-IE" dirty="0"/>
              <a:t>relatively less serious and can be handled or recovered.</a:t>
            </a:r>
          </a:p>
          <a:p>
            <a:pPr lvl="1"/>
            <a:r>
              <a:rPr lang="en-IE" b="1" dirty="0"/>
              <a:t>Example, </a:t>
            </a:r>
            <a:r>
              <a:rPr lang="en-IE" dirty="0"/>
              <a:t>file not found exception.</a:t>
            </a:r>
            <a:endParaRPr lang="en-IE" b="1" dirty="0"/>
          </a:p>
        </p:txBody>
      </p:sp>
    </p:spTree>
    <p:extLst>
      <p:ext uri="{BB962C8B-B14F-4D97-AF65-F5344CB8AC3E}">
        <p14:creationId xmlns:p14="http://schemas.microsoft.com/office/powerpoint/2010/main" val="20293801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A04ECF-569D-4401-B5B8-E94F0FF9F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Java’s Exception Hierarchy</a:t>
            </a:r>
          </a:p>
        </p:txBody>
      </p:sp>
      <p:pic>
        <p:nvPicPr>
          <p:cNvPr id="5" name="Content Placeholder 4" descr="Diagram, timeline&#10;&#10;Description automatically generated">
            <a:extLst>
              <a:ext uri="{FF2B5EF4-FFF2-40B4-BE49-F238E27FC236}">
                <a16:creationId xmlns:a16="http://schemas.microsoft.com/office/drawing/2014/main" id="{20762D76-D7FB-47CE-A8A3-61B2354A11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885227"/>
            <a:ext cx="6780700" cy="308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711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F8EEB-E10E-4B08-8419-788067886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Java’s Exception 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5B611-804E-4EC1-9841-3CE02A66B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IE" dirty="0"/>
              <a:t>Runtime exceptions are unchecked (null pointer, array index out of bounds) exceptions. Meaning you will not be warned of their occurrence.</a:t>
            </a:r>
          </a:p>
          <a:p>
            <a:pPr algn="just"/>
            <a:endParaRPr lang="en-IE" dirty="0"/>
          </a:p>
          <a:p>
            <a:pPr algn="just"/>
            <a:r>
              <a:rPr lang="en-IE" dirty="0"/>
              <a:t>Checked exceptions (</a:t>
            </a:r>
            <a:r>
              <a:rPr lang="en-IE" dirty="0" err="1"/>
              <a:t>FileNotFoundException</a:t>
            </a:r>
            <a:r>
              <a:rPr lang="en-IE" dirty="0"/>
              <a:t>): often correspond to logical errors.</a:t>
            </a:r>
          </a:p>
          <a:p>
            <a:pPr algn="just"/>
            <a:endParaRPr lang="en-IE" dirty="0"/>
          </a:p>
          <a:p>
            <a:pPr algn="just"/>
            <a:r>
              <a:rPr lang="en-IE" dirty="0"/>
              <a:t>The designation between checked and unchecked exceptions plays a significant role in the syntax of the language. All checked exceptions that might propagate upward from a method must be explicitly declared in its signature. </a:t>
            </a:r>
          </a:p>
        </p:txBody>
      </p:sp>
    </p:spTree>
    <p:extLst>
      <p:ext uri="{BB962C8B-B14F-4D97-AF65-F5344CB8AC3E}">
        <p14:creationId xmlns:p14="http://schemas.microsoft.com/office/powerpoint/2010/main" val="2899573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75A84E-834F-4087-968A-5C97BEB5F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IE" sz="4000">
                <a:solidFill>
                  <a:srgbClr val="FFFFFF"/>
                </a:solidFill>
              </a:rPr>
              <a:t>Defining new Exception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2DABA-A20D-4045-AC67-E93A389F0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1" y="2962451"/>
            <a:ext cx="2779954" cy="2820012"/>
          </a:xfrm>
        </p:spPr>
        <p:txBody>
          <a:bodyPr>
            <a:normAutofit/>
          </a:bodyPr>
          <a:lstStyle/>
          <a:p>
            <a:r>
              <a:rPr lang="en-IE" sz="1600"/>
              <a:t>To create a custom exception, we must extend the java.lang.Exception class</a:t>
            </a:r>
          </a:p>
          <a:p>
            <a:endParaRPr lang="en-IE" sz="1600"/>
          </a:p>
          <a:p>
            <a:endParaRPr lang="en-IE" sz="160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5DCB978-70C7-400B-B53D-EFE610BD70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103" y="3527630"/>
            <a:ext cx="6691698" cy="168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6885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75A84E-834F-4087-968A-5C97BEB5F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en-IE" sz="4000" dirty="0">
                <a:solidFill>
                  <a:srgbClr val="FFFFFF"/>
                </a:solidFill>
              </a:rPr>
              <a:t>Custom Exception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2DABA-A20D-4045-AC67-E93A389F0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931" y="2962451"/>
            <a:ext cx="2779954" cy="2820012"/>
          </a:xfrm>
        </p:spPr>
        <p:txBody>
          <a:bodyPr>
            <a:normAutofit/>
          </a:bodyPr>
          <a:lstStyle/>
          <a:p>
            <a:r>
              <a:rPr lang="en-IE" sz="1600" dirty="0"/>
              <a:t>Write a custom Exception that checks a file name and throws an exception if the file starts with a space, or if the name ends with anything other than “.csv”. Generate a message for both cases.</a:t>
            </a:r>
          </a:p>
          <a:p>
            <a:endParaRPr lang="en-IE" sz="1600" dirty="0"/>
          </a:p>
          <a:p>
            <a:endParaRPr lang="en-IE" sz="1600" dirty="0"/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4065C396-A59E-417B-BBC2-ABDD7C583C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103" y="3443984"/>
            <a:ext cx="6691698" cy="185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6574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396EB1-1E7B-4E53-A444-F3B517632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952" y="1204108"/>
            <a:ext cx="2669406" cy="1781175"/>
          </a:xfrm>
        </p:spPr>
        <p:txBody>
          <a:bodyPr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Extension test example</a:t>
            </a:r>
            <a:endParaRPr lang="en-IE" sz="32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AB20F-10C0-4C8E-9FF0-5F36D73EC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 fontScale="77500" lnSpcReduction="20000"/>
          </a:bodyPr>
          <a:lstStyle/>
          <a:p>
            <a:r>
              <a:rPr lang="en-US" sz="1600" dirty="0"/>
              <a:t>// test 1 </a:t>
            </a:r>
            <a:br>
              <a:rPr lang="en-US" sz="1600" dirty="0"/>
            </a:br>
            <a:r>
              <a:rPr lang="en-US" sz="1600" dirty="0"/>
              <a:t>Enter your file name: </a:t>
            </a:r>
            <a:r>
              <a:rPr lang="en-US" sz="1600" dirty="0" err="1"/>
              <a:t>abc</a:t>
            </a:r>
            <a:r>
              <a:rPr lang="en-US" sz="1600" dirty="0"/>
              <a:t> 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 err="1"/>
              <a:t>algorithms.FileExtensionException</a:t>
            </a:r>
            <a:r>
              <a:rPr lang="en-US" sz="1600" dirty="0"/>
              <a:t>: There is an error on the filename: Filename should not start with a space " </a:t>
            </a:r>
            <a:r>
              <a:rPr lang="en-US" sz="1600" dirty="0" err="1"/>
              <a:t>abc</a:t>
            </a:r>
            <a:r>
              <a:rPr lang="en-US" sz="1600" dirty="0"/>
              <a:t>"</a:t>
            </a:r>
          </a:p>
          <a:p>
            <a:r>
              <a:rPr lang="en-US" sz="1600" dirty="0"/>
              <a:t>// test 2</a:t>
            </a:r>
            <a:br>
              <a:rPr lang="en-US" sz="1600" dirty="0"/>
            </a:br>
            <a:r>
              <a:rPr lang="en-US" sz="1600" dirty="0"/>
              <a:t>Enter your file name: </a:t>
            </a:r>
            <a:r>
              <a:rPr lang="en-US" sz="1600" dirty="0" err="1"/>
              <a:t>sdfsd</a:t>
            </a:r>
            <a:r>
              <a:rPr lang="en-US" sz="1600" dirty="0"/>
              <a:t> 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 err="1"/>
              <a:t>algorithms.FileExtensionException</a:t>
            </a:r>
            <a:r>
              <a:rPr lang="en-US" sz="1600" dirty="0"/>
              <a:t>: There is an error on the filename: Filename should not end with "</a:t>
            </a:r>
            <a:r>
              <a:rPr lang="en-US" sz="1600" dirty="0" err="1"/>
              <a:t>dfsd</a:t>
            </a:r>
            <a:r>
              <a:rPr lang="en-US" sz="1600" dirty="0"/>
              <a:t>"</a:t>
            </a:r>
          </a:p>
          <a:p>
            <a:r>
              <a:rPr lang="en-US" sz="1600" dirty="0"/>
              <a:t>// test 3</a:t>
            </a:r>
            <a:br>
              <a:rPr lang="en-US" sz="1600" dirty="0"/>
            </a:br>
            <a:r>
              <a:rPr lang="en-US" sz="1600" dirty="0"/>
              <a:t>Enter your file name: abc.csv</a:t>
            </a:r>
            <a:endParaRPr lang="en-IE" sz="1600" dirty="0"/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58F025E4-88AB-461A-8D86-4543BCDBA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102" y="1684699"/>
            <a:ext cx="6903723" cy="336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3570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33627-72CF-4FD3-B66E-24ADA7C84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143E1-7C5D-43FE-8369-80C6E16CC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What are exceptions?</a:t>
            </a:r>
          </a:p>
          <a:p>
            <a:r>
              <a:rPr lang="en-IE" dirty="0"/>
              <a:t>Why use exceptions?</a:t>
            </a:r>
          </a:p>
          <a:p>
            <a:r>
              <a:rPr lang="en-IE" dirty="0"/>
              <a:t>Keywords for their use.</a:t>
            </a:r>
          </a:p>
          <a:p>
            <a:r>
              <a:rPr lang="en-IE" dirty="0"/>
              <a:t>Handling exceptions.</a:t>
            </a:r>
          </a:p>
          <a:p>
            <a:r>
              <a:rPr lang="en-IE" dirty="0"/>
              <a:t>Creating our own exceptions.</a:t>
            </a:r>
          </a:p>
        </p:txBody>
      </p:sp>
    </p:spTree>
    <p:extLst>
      <p:ext uri="{BB962C8B-B14F-4D97-AF65-F5344CB8AC3E}">
        <p14:creationId xmlns:p14="http://schemas.microsoft.com/office/powerpoint/2010/main" val="4271804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8F0E2-53A1-435A-89ED-8E7581024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0173A-BEB3-45CE-88C9-1AFC9E778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Small programs written by a single person and used for only a single use case are often easy to interpret and are often correctly written.</a:t>
            </a:r>
          </a:p>
          <a:p>
            <a:endParaRPr lang="en-IE" dirty="0"/>
          </a:p>
          <a:p>
            <a:r>
              <a:rPr lang="en-IE" dirty="0"/>
              <a:t>As these smaller programs grow larger the time spent making the program design elegant often has great benefits. </a:t>
            </a:r>
          </a:p>
          <a:p>
            <a:endParaRPr lang="en-IE" dirty="0"/>
          </a:p>
          <a:p>
            <a:r>
              <a:rPr lang="en-IE" dirty="0"/>
              <a:t>A large system, with many programmers will often require significant investment in term of analysis and design of solutions to problems.</a:t>
            </a:r>
          </a:p>
        </p:txBody>
      </p:sp>
    </p:spTree>
    <p:extLst>
      <p:ext uri="{BB962C8B-B14F-4D97-AF65-F5344CB8AC3E}">
        <p14:creationId xmlns:p14="http://schemas.microsoft.com/office/powerpoint/2010/main" val="1783329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8F0E2-53A1-435A-89ED-8E7581024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0173A-BEB3-45CE-88C9-1AFC9E778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In these cases, no one person can understand every part of the system, and instead each programmer works on one small part of it.</a:t>
            </a:r>
          </a:p>
          <a:p>
            <a:endParaRPr lang="en-IE" dirty="0"/>
          </a:p>
          <a:p>
            <a:r>
              <a:rPr lang="en-IE" dirty="0"/>
              <a:t>If the solution has not been well designed, the cost of a small bug can range from very minor to disastrous. </a:t>
            </a:r>
          </a:p>
        </p:txBody>
      </p:sp>
    </p:spTree>
    <p:extLst>
      <p:ext uri="{BB962C8B-B14F-4D97-AF65-F5344CB8AC3E}">
        <p14:creationId xmlns:p14="http://schemas.microsoft.com/office/powerpoint/2010/main" val="1074266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4A2C4-B390-445A-9303-E1BFD8ABB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IE" dirty="0"/>
              <a:t>Problems over the years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87474-BBAE-46C5-9FCD-B670FC2C8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1200" dirty="0"/>
              <a:t>NASA's 1965 Gemini 5 mission landed 80 miles (130 km) short of its intended splashdown point when the pilot compensated manually for an incorrect constant for the Earth's rotation rate. A 360-degree rotation corresponding to the earth's rotation relative to the fixed stars was used instead of the 360.98-degree rotation in a 24-hour solar day.</a:t>
            </a:r>
          </a:p>
          <a:p>
            <a:endParaRPr lang="en-US" sz="1200" dirty="0"/>
          </a:p>
          <a:p>
            <a:r>
              <a:rPr lang="en-US" sz="1200" dirty="0"/>
              <a:t>1993 a bug in SunSoft OS I/O library held up a $20 million sale. The problem was traced back to a line of code written as x==2 instead of x=2 in a C program.</a:t>
            </a:r>
          </a:p>
          <a:p>
            <a:endParaRPr lang="en-US" sz="1200" dirty="0"/>
          </a:p>
          <a:p>
            <a:r>
              <a:rPr lang="en-US" sz="1200" dirty="0"/>
              <a:t>Between 1985 and 1988 there were 6 cases of patients given massive overdoses of radiation from Therac25 radiation therapy system. Part of the blame was due to an error in the control software for the system.</a:t>
            </a:r>
            <a:endParaRPr lang="en-IE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water, outdoor, sport, ocean&#10;&#10;Description automatically generated">
            <a:extLst>
              <a:ext uri="{FF2B5EF4-FFF2-40B4-BE49-F238E27FC236}">
                <a16:creationId xmlns:a16="http://schemas.microsoft.com/office/drawing/2014/main" id="{0E2F3EF9-4F97-4EE8-94B4-89DDF6E1D3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1448522"/>
            <a:ext cx="6019331" cy="395771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967622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7C78E-97F2-483C-9FE1-D7035801B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7F18F-F963-4CBB-AA8F-BD6C82BE4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The question you may be asking is “why don’t developers design and write software in a way that minimizes bugs?”, through 100% code coverage in testing or aiming for perfect software design through documentation.</a:t>
            </a:r>
          </a:p>
          <a:p>
            <a:endParaRPr lang="en-IE" dirty="0"/>
          </a:p>
          <a:p>
            <a:r>
              <a:rPr lang="en-IE" dirty="0"/>
              <a:t>Doing the job like this takes a lot of time and money in the short term, and the benefits do not appear until later.</a:t>
            </a:r>
          </a:p>
          <a:p>
            <a:endParaRPr lang="en-IE" dirty="0"/>
          </a:p>
          <a:p>
            <a:r>
              <a:rPr lang="en-IE" dirty="0"/>
              <a:t>Software projects are under more and more pressure to be completed quickly and put into production before their opportunity to sell closes. </a:t>
            </a:r>
          </a:p>
          <a:p>
            <a:endParaRPr lang="en-IE" dirty="0"/>
          </a:p>
          <a:p>
            <a:r>
              <a:rPr lang="en-IE" dirty="0"/>
              <a:t>As a result, software design is often inadequate, and software goes for production.</a:t>
            </a:r>
          </a:p>
        </p:txBody>
      </p:sp>
    </p:spTree>
    <p:extLst>
      <p:ext uri="{BB962C8B-B14F-4D97-AF65-F5344CB8AC3E}">
        <p14:creationId xmlns:p14="http://schemas.microsoft.com/office/powerpoint/2010/main" val="3652421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7C78E-97F2-483C-9FE1-D7035801B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7F18F-F963-4CBB-AA8F-BD6C82BE4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/>
              <a:t>Exceptions are unexpected events that occur during the execution of a program.</a:t>
            </a:r>
          </a:p>
          <a:p>
            <a:endParaRPr lang="en-IE" dirty="0"/>
          </a:p>
          <a:p>
            <a:r>
              <a:rPr lang="en-IE" dirty="0"/>
              <a:t>Exceptions may occur due to:</a:t>
            </a:r>
          </a:p>
          <a:p>
            <a:pPr lvl="1"/>
            <a:r>
              <a:rPr lang="en-IE" dirty="0"/>
              <a:t>Unavailable resources.</a:t>
            </a:r>
          </a:p>
          <a:p>
            <a:pPr lvl="1"/>
            <a:r>
              <a:rPr lang="en-IE" dirty="0"/>
              <a:t>Unexpected input from users.</a:t>
            </a:r>
          </a:p>
          <a:p>
            <a:pPr lvl="1"/>
            <a:r>
              <a:rPr lang="en-IE" dirty="0"/>
              <a:t>Logical error on the program.</a:t>
            </a:r>
          </a:p>
          <a:p>
            <a:pPr lvl="1"/>
            <a:endParaRPr lang="en-IE" dirty="0"/>
          </a:p>
          <a:p>
            <a:r>
              <a:rPr lang="en-IE" dirty="0"/>
              <a:t>Exceptions in java are objects. I expect most of you have seen null pointer exceptions before?</a:t>
            </a:r>
          </a:p>
          <a:p>
            <a:endParaRPr lang="en-IE" dirty="0"/>
          </a:p>
          <a:p>
            <a:r>
              <a:rPr lang="en-IE" dirty="0"/>
              <a:t>They can be thrown by code or by the virtual machine</a:t>
            </a:r>
          </a:p>
        </p:txBody>
      </p:sp>
    </p:spTree>
    <p:extLst>
      <p:ext uri="{BB962C8B-B14F-4D97-AF65-F5344CB8AC3E}">
        <p14:creationId xmlns:p14="http://schemas.microsoft.com/office/powerpoint/2010/main" val="1271590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7C78E-97F2-483C-9FE1-D7035801B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7F18F-F963-4CBB-AA8F-BD6C82BE4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Exceptions need to be caught and handled appropriately.</a:t>
            </a:r>
          </a:p>
          <a:p>
            <a:endParaRPr lang="en-IE" dirty="0"/>
          </a:p>
          <a:p>
            <a:r>
              <a:rPr lang="en-IE" dirty="0"/>
              <a:t>If they are not caught, they cause the virtual machine to stop execution of the code.</a:t>
            </a:r>
          </a:p>
          <a:p>
            <a:endParaRPr lang="en-IE" dirty="0"/>
          </a:p>
          <a:p>
            <a:r>
              <a:rPr lang="en-IE" dirty="0"/>
              <a:t>Exceptions send a message to the console when they occur and are not caught. </a:t>
            </a:r>
          </a:p>
        </p:txBody>
      </p:sp>
    </p:spTree>
    <p:extLst>
      <p:ext uri="{BB962C8B-B14F-4D97-AF65-F5344CB8AC3E}">
        <p14:creationId xmlns:p14="http://schemas.microsoft.com/office/powerpoint/2010/main" val="1133378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7C78E-97F2-483C-9FE1-D7035801B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Catching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7F18F-F963-4CBB-AA8F-BD6C82BE4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E" dirty="0"/>
              <a:t>If an exception occurs and it is not handled, it causes the program to terminate after printing the appropriate message along with the stack trace message.</a:t>
            </a:r>
          </a:p>
          <a:p>
            <a:endParaRPr lang="en-IE" dirty="0"/>
          </a:p>
          <a:p>
            <a:r>
              <a:rPr lang="en-IE" dirty="0"/>
              <a:t>The stack trace message shows the method calls that were active at the time of the exception.</a:t>
            </a:r>
          </a:p>
          <a:p>
            <a:endParaRPr lang="en-IE" dirty="0"/>
          </a:p>
          <a:p>
            <a:r>
              <a:rPr lang="en-IE" dirty="0"/>
              <a:t>Before a program is terminated, each method has the opportunity to catch the exception.</a:t>
            </a:r>
          </a:p>
          <a:p>
            <a:endParaRPr lang="en-IE" dirty="0"/>
          </a:p>
          <a:p>
            <a:r>
              <a:rPr lang="en-IE" dirty="0"/>
              <a:t>The deeper method will get the first chance to catch the exception. </a:t>
            </a:r>
          </a:p>
        </p:txBody>
      </p:sp>
    </p:spTree>
    <p:extLst>
      <p:ext uri="{BB962C8B-B14F-4D97-AF65-F5344CB8AC3E}">
        <p14:creationId xmlns:p14="http://schemas.microsoft.com/office/powerpoint/2010/main" val="2522910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1784</TotalTime>
  <Words>1520</Words>
  <Application>Microsoft Office PowerPoint</Application>
  <PresentationFormat>Widescreen</PresentationFormat>
  <Paragraphs>159</Paragraphs>
  <Slides>28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Segoe UI</vt:lpstr>
      <vt:lpstr>Office Theme</vt:lpstr>
      <vt:lpstr>Algorithms and Advanced Programming</vt:lpstr>
      <vt:lpstr>What we’ll cover today</vt:lpstr>
      <vt:lpstr>Context</vt:lpstr>
      <vt:lpstr>Context</vt:lpstr>
      <vt:lpstr>Problems over the years</vt:lpstr>
      <vt:lpstr>Context</vt:lpstr>
      <vt:lpstr>Exceptions</vt:lpstr>
      <vt:lpstr>Exceptions</vt:lpstr>
      <vt:lpstr>Catching Exceptions</vt:lpstr>
      <vt:lpstr>Exceptions - example</vt:lpstr>
      <vt:lpstr>Example output</vt:lpstr>
      <vt:lpstr>Catching exceptions</vt:lpstr>
      <vt:lpstr>Catching exceptions</vt:lpstr>
      <vt:lpstr>Catching exceptions</vt:lpstr>
      <vt:lpstr>Catching exceptions</vt:lpstr>
      <vt:lpstr>Example</vt:lpstr>
      <vt:lpstr>How to handle Exceptions?</vt:lpstr>
      <vt:lpstr>Throwing Exception</vt:lpstr>
      <vt:lpstr>Throwing Exception</vt:lpstr>
      <vt:lpstr>“Finally” statement</vt:lpstr>
      <vt:lpstr>The throws clause</vt:lpstr>
      <vt:lpstr>Java’s Exception Hierarchy</vt:lpstr>
      <vt:lpstr>Java’s Exception Hierarchy</vt:lpstr>
      <vt:lpstr>Java’s Exception Hierarchy</vt:lpstr>
      <vt:lpstr>Defining new Exception Types</vt:lpstr>
      <vt:lpstr>Custom Exception</vt:lpstr>
      <vt:lpstr>Extension test example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Module that you would like to Teach</dc:title>
  <dc:creator>William Clifford</dc:creator>
  <cp:lastModifiedBy>William Clifford</cp:lastModifiedBy>
  <cp:revision>56</cp:revision>
  <dcterms:created xsi:type="dcterms:W3CDTF">2021-06-19T18:27:58Z</dcterms:created>
  <dcterms:modified xsi:type="dcterms:W3CDTF">2025-03-11T10:29:07Z</dcterms:modified>
</cp:coreProperties>
</file>