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32" r:id="rId1"/>
  </p:sldMasterIdLst>
  <p:notesMasterIdLst>
    <p:notesMasterId r:id="rId13"/>
  </p:notesMasterIdLst>
  <p:sldIdLst>
    <p:sldId id="256" r:id="rId2"/>
    <p:sldId id="267" r:id="rId3"/>
    <p:sldId id="263" r:id="rId4"/>
    <p:sldId id="265" r:id="rId5"/>
    <p:sldId id="266" r:id="rId6"/>
    <p:sldId id="268" r:id="rId7"/>
    <p:sldId id="257" r:id="rId8"/>
    <p:sldId id="260" r:id="rId9"/>
    <p:sldId id="259" r:id="rId10"/>
    <p:sldId id="261" r:id="rId11"/>
    <p:sldId id="262" r:id="rId1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F738D7-0ADD-4FFA-8356-49AF762C4451}">
          <p14:sldIdLst>
            <p14:sldId id="256"/>
            <p14:sldId id="267"/>
            <p14:sldId id="263"/>
            <p14:sldId id="265"/>
            <p14:sldId id="266"/>
            <p14:sldId id="268"/>
            <p14:sldId id="257"/>
            <p14:sldId id="260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243" y="-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C7BD2-FF68-443D-9CCC-5DADAC0C7828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28318-9407-46F4-A731-CA3D1F51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8318-9407-46F4-A731-CA3D1F51C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8318-9407-46F4-A731-CA3D1F51C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7DA2-0B03-44F9-84E0-8E432F2BD9AD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F1D3-DD9E-4D8F-9F5D-5F4E80307591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0216-A10B-4485-8C55-D044C6AB9E0D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73D0-8AFE-406B-A85C-1CE3578088CA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C4-00FE-45BA-B7E5-6F159A4D2E5F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D15-E59E-4F7D-9FE3-F087B25AB4E6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1F6-0E8B-4FDE-84B8-2C1990ED4EB9}" type="datetime1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7E8B-015C-4911-95AD-2DFAD5F3523E}" type="datetime1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C26-3297-4C22-82EF-F6F073BDA22A}" type="datetime1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F95-99D5-4E89-AD43-321F49AD90C2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4A6A-9991-4E8A-90CB-F353E0EE01F9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44F2-DA9F-48B1-93C5-0E806627BA7B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783E-1391-4468-8CE7-D18E4FD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works.com/help/nnet/ref/traincgf.html" TargetMode="External"/><Relationship Id="rId13" Type="http://schemas.openxmlformats.org/officeDocument/2006/relationships/hyperlink" Target="http://www.mathworks.com/help/nnet/ref/traingd.html" TargetMode="External"/><Relationship Id="rId3" Type="http://schemas.openxmlformats.org/officeDocument/2006/relationships/hyperlink" Target="http://www.mathworks.com/help/nnet/ref/trainbr.html" TargetMode="External"/><Relationship Id="rId7" Type="http://schemas.openxmlformats.org/officeDocument/2006/relationships/hyperlink" Target="http://www.mathworks.com/help/nnet/ref/traincgb.html" TargetMode="External"/><Relationship Id="rId12" Type="http://schemas.openxmlformats.org/officeDocument/2006/relationships/hyperlink" Target="http://www.mathworks.com/help/nnet/ref/traingdm.html" TargetMode="External"/><Relationship Id="rId2" Type="http://schemas.openxmlformats.org/officeDocument/2006/relationships/hyperlink" Target="http://www.mathworks.com/help/nnet/ref/trainl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help/nnet/ref/trainscg.html" TargetMode="External"/><Relationship Id="rId11" Type="http://schemas.openxmlformats.org/officeDocument/2006/relationships/hyperlink" Target="http://www.mathworks.com/help/nnet/ref/traingdx.html" TargetMode="External"/><Relationship Id="rId5" Type="http://schemas.openxmlformats.org/officeDocument/2006/relationships/hyperlink" Target="http://www.mathworks.com/help/nnet/ref/trainrp.html" TargetMode="External"/><Relationship Id="rId10" Type="http://schemas.openxmlformats.org/officeDocument/2006/relationships/hyperlink" Target="http://www.mathworks.com/help/nnet/ref/trainoss.html" TargetMode="External"/><Relationship Id="rId4" Type="http://schemas.openxmlformats.org/officeDocument/2006/relationships/hyperlink" Target="http://www.mathworks.com/help/nnet/ref/trainbfg.html" TargetMode="External"/><Relationship Id="rId9" Type="http://schemas.openxmlformats.org/officeDocument/2006/relationships/hyperlink" Target="http://www.mathworks.com/help/nnet/ref/traincg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Training Using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Phuong Ngo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School of Mechanical Engineering</a:t>
            </a:r>
          </a:p>
          <a:p>
            <a:r>
              <a:rPr lang="en-US" dirty="0" smtClean="0"/>
              <a:t>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dnfbf2.m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%        </a:t>
            </a:r>
            <a:r>
              <a:rPr lang="en-US" dirty="0"/>
              <a:t>[</a:t>
            </a:r>
            <a:r>
              <a:rPr lang="en-US" dirty="0" err="1"/>
              <a:t>fismat,NR,TR,CR</a:t>
            </a:r>
            <a:r>
              <a:rPr lang="en-US" dirty="0"/>
              <a:t>] = ADNEWFBF(</a:t>
            </a:r>
            <a:r>
              <a:rPr lang="en-US" dirty="0" err="1"/>
              <a:t>x,d,Cx,Cd,DP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x - </a:t>
            </a:r>
            <a:r>
              <a:rPr lang="en-US" dirty="0" err="1"/>
              <a:t>nxN</a:t>
            </a:r>
            <a:r>
              <a:rPr lang="en-US" dirty="0"/>
              <a:t> matrix of N input vectors.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d - 1xN vector of N target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</a:t>
            </a:r>
            <a:r>
              <a:rPr lang="en-US" dirty="0" err="1"/>
              <a:t>Cx</a:t>
            </a:r>
            <a:r>
              <a:rPr lang="en-US" dirty="0"/>
              <a:t> - </a:t>
            </a:r>
            <a:r>
              <a:rPr lang="en-US" dirty="0" err="1"/>
              <a:t>nxCN</a:t>
            </a:r>
            <a:r>
              <a:rPr lang="en-US" dirty="0"/>
              <a:t> matrix of CN input vectors for checking.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Cd - 1xCN vector of CN target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DP - Design parameters (optional).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Returns: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</a:t>
            </a:r>
            <a:r>
              <a:rPr lang="en-US" dirty="0" err="1"/>
              <a:t>m_matrix,sigma_matrix,temp_w</a:t>
            </a:r>
            <a:r>
              <a:rPr lang="en-US" dirty="0"/>
              <a:t> - parameters of </a:t>
            </a:r>
            <a:r>
              <a:rPr lang="en-US" dirty="0" err="1"/>
              <a:t>fbfn</a:t>
            </a:r>
            <a:r>
              <a:rPr lang="en-US" dirty="0"/>
              <a:t>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NR - the number of fuzzy basis functions used.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</a:t>
            </a:r>
            <a:r>
              <a:rPr lang="en-US" dirty="0" err="1"/>
              <a:t>training_error</a:t>
            </a:r>
            <a:r>
              <a:rPr lang="en-US" dirty="0"/>
              <a:t>: NDEI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TR - training record: [row of errors]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CR - checking </a:t>
            </a:r>
            <a:r>
              <a:rPr lang="en-US" dirty="0" err="1"/>
              <a:t>recored</a:t>
            </a:r>
            <a:r>
              <a:rPr lang="en-US" dirty="0"/>
              <a:t>: [row of errors]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Design parameters are: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DP(1) - Maximum number of FBF(</a:t>
            </a:r>
            <a:r>
              <a:rPr lang="en-US" dirty="0" err="1"/>
              <a:t>Ms</a:t>
            </a:r>
            <a:r>
              <a:rPr lang="en-US" dirty="0"/>
              <a:t>), default = 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DP(2) - Root-sum-squared error goal, default = 0.0.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  DP(3) - Spread of pseudo-FBF(sigma), default = </a:t>
            </a:r>
            <a:r>
              <a:rPr lang="en-US" dirty="0" err="1"/>
              <a:t>del_x</a:t>
            </a:r>
            <a:r>
              <a:rPr lang="en-US" dirty="0"/>
              <a:t>/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%        Missing parameters and </a:t>
            </a:r>
            <a:r>
              <a:rPr lang="en-US" dirty="0" err="1"/>
              <a:t>NaN's</a:t>
            </a:r>
            <a:r>
              <a:rPr lang="en-US" dirty="0"/>
              <a:t> are replaced with defaults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Available Models in MATLAB: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Feedforward</a:t>
            </a:r>
            <a:r>
              <a:rPr lang="en-US" dirty="0" smtClean="0"/>
              <a:t> Neural Networks</a:t>
            </a:r>
          </a:p>
          <a:p>
            <a:r>
              <a:rPr lang="en-US" dirty="0" smtClean="0"/>
              <a:t>Adaptive Neural Network Filters</a:t>
            </a:r>
          </a:p>
          <a:p>
            <a:r>
              <a:rPr lang="en-US" dirty="0" smtClean="0"/>
              <a:t>Perceptron Neural Networks</a:t>
            </a:r>
          </a:p>
          <a:p>
            <a:r>
              <a:rPr lang="en-US" dirty="0" smtClean="0"/>
              <a:t>Radial Basis Neural Networks</a:t>
            </a:r>
          </a:p>
          <a:p>
            <a:r>
              <a:rPr lang="en-US" dirty="0" smtClean="0"/>
              <a:t>Probabilistic Neural Networks</a:t>
            </a:r>
          </a:p>
          <a:p>
            <a:r>
              <a:rPr lang="en-US" dirty="0" smtClean="0"/>
              <a:t>Generalized Regression Neural Networks</a:t>
            </a:r>
          </a:p>
          <a:p>
            <a:r>
              <a:rPr lang="en-US" dirty="0" smtClean="0"/>
              <a:t>Learning Vector Quantization (LVQ) Neural Networks</a:t>
            </a:r>
          </a:p>
          <a:p>
            <a:r>
              <a:rPr lang="en-US" dirty="0" smtClean="0"/>
              <a:t>Linear Neural Networks</a:t>
            </a:r>
          </a:p>
          <a:p>
            <a:r>
              <a:rPr lang="en-US" dirty="0" smtClean="0"/>
              <a:t>Hopfield Neural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Feedforward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61259"/>
              </p:ext>
            </p:extLst>
          </p:nvPr>
        </p:nvGraphicFramePr>
        <p:xfrm>
          <a:off x="1389862" y="1604935"/>
          <a:ext cx="6217988" cy="5460520"/>
        </p:xfrm>
        <a:graphic>
          <a:graphicData uri="http://schemas.openxmlformats.org/drawingml/2006/table">
            <a:tbl>
              <a:tblPr/>
              <a:tblGrid>
                <a:gridCol w="3108994"/>
                <a:gridCol w="3108994"/>
              </a:tblGrid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 dirty="0" err="1">
                          <a:solidFill>
                            <a:srgbClr val="004AA0"/>
                          </a:solidFill>
                          <a:effectLst/>
                          <a:hlinkClick r:id="rId2"/>
                        </a:rPr>
                        <a:t>trainlm</a:t>
                      </a:r>
                      <a:endParaRPr lang="en-US" sz="170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Levenberg-Marquardt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3"/>
                        </a:rPr>
                        <a:t>trainbr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Bayesian Regularization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4"/>
                        </a:rPr>
                        <a:t>trainbfg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BFGS Quasi-Newton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 dirty="0" err="1">
                          <a:solidFill>
                            <a:srgbClr val="004AA0"/>
                          </a:solidFill>
                          <a:effectLst/>
                          <a:hlinkClick r:id="rId5"/>
                        </a:rPr>
                        <a:t>trainrp</a:t>
                      </a:r>
                      <a:endParaRPr lang="en-US" sz="170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Resilient Backpropagation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6"/>
                        </a:rPr>
                        <a:t>trainscg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Scaled Conjugate Gradient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8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7"/>
                        </a:rPr>
                        <a:t>traincgb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Conjugate Gradient with Powell/Beale Restarts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8"/>
                        </a:rPr>
                        <a:t>traincgf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Fletcher-Powell Conjugate Gradient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9"/>
                        </a:rPr>
                        <a:t>traincgp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Polak-Ribiére Conjugate Gradient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10"/>
                        </a:rPr>
                        <a:t>trainoss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One Step Secant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8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11"/>
                        </a:rPr>
                        <a:t>traingdx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Variable Learning Rate Gradient Descent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12"/>
                        </a:rPr>
                        <a:t>traingdm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solidFill>
                            <a:srgbClr val="404040"/>
                          </a:solidFill>
                          <a:effectLst/>
                        </a:rPr>
                        <a:t>Gradient Descent with Momentum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u="none" strike="noStrike">
                          <a:solidFill>
                            <a:srgbClr val="004AA0"/>
                          </a:solidFill>
                          <a:effectLst/>
                          <a:hlinkClick r:id="rId13"/>
                        </a:rPr>
                        <a:t>traingd</a:t>
                      </a:r>
                      <a:endParaRPr lang="en-US" sz="17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2802" marR="32802" marT="54074" marB="54074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solidFill>
                            <a:srgbClr val="404040"/>
                          </a:solidFill>
                          <a:effectLst/>
                        </a:rPr>
                        <a:t>Gradient Descent</a:t>
                      </a:r>
                    </a:p>
                  </a:txBody>
                  <a:tcPr marL="32802" marR="32802" marT="54074" marB="54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0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Basis Function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Exact Design (</a:t>
            </a:r>
            <a:r>
              <a:rPr lang="en-US" b="1" dirty="0" err="1"/>
              <a:t>newrbe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 smtClean="0"/>
              <a:t>	This function can produce a network with zero error on training vectors. It is called in the following way:</a:t>
            </a:r>
          </a:p>
          <a:p>
            <a:pPr marL="0" indent="0">
              <a:buNone/>
            </a:pPr>
            <a:r>
              <a:rPr lang="en-US" dirty="0" smtClean="0"/>
              <a:t>	net = </a:t>
            </a:r>
            <a:r>
              <a:rPr lang="en-US" dirty="0" err="1" smtClean="0"/>
              <a:t>newrbe</a:t>
            </a:r>
            <a:r>
              <a:rPr lang="en-US" dirty="0" smtClean="0"/>
              <a:t>(P,T,SPREAD)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More Efficient Design (</a:t>
            </a:r>
            <a:r>
              <a:rPr lang="en-US" b="1" dirty="0" err="1" smtClean="0"/>
              <a:t>newrb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The function </a:t>
            </a:r>
            <a:r>
              <a:rPr lang="en-US" dirty="0" err="1" smtClean="0"/>
              <a:t>newrb</a:t>
            </a:r>
            <a:r>
              <a:rPr lang="en-US" dirty="0" smtClean="0"/>
              <a:t> iteratively creates a radial basis network one neuron at a time. Neurons are added to the network until the sum-squared error falls beneath an error goal or a maximum number of neurons has been reached. The call for this function is</a:t>
            </a:r>
          </a:p>
          <a:p>
            <a:pPr marL="0" indent="0">
              <a:buNone/>
            </a:pPr>
            <a:r>
              <a:rPr lang="en-US" dirty="0" smtClean="0"/>
              <a:t>	net = </a:t>
            </a:r>
            <a:r>
              <a:rPr lang="en-US" dirty="0" err="1" smtClean="0"/>
              <a:t>newrb</a:t>
            </a:r>
            <a:r>
              <a:rPr lang="en-US" dirty="0" smtClean="0"/>
              <a:t>(P,T,GOAL,SPREAD)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Basis Function Network (Not included in Neural Network Toolbox)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3361038"/>
            <a:ext cx="8675370" cy="3639520"/>
          </a:xfrm>
        </p:spPr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Adaptive Least Square with Genetic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training and checking data</a:t>
            </a:r>
          </a:p>
          <a:p>
            <a:r>
              <a:rPr lang="en-US" dirty="0" smtClean="0"/>
              <a:t>Select the structure of the neural network</a:t>
            </a:r>
          </a:p>
          <a:p>
            <a:r>
              <a:rPr lang="en-US" dirty="0" smtClean="0"/>
              <a:t>Perform the training</a:t>
            </a:r>
          </a:p>
          <a:p>
            <a:r>
              <a:rPr lang="en-US" dirty="0" smtClean="0"/>
              <a:t>Verify the error with checking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098385"/>
              </p:ext>
            </p:extLst>
          </p:nvPr>
        </p:nvGraphicFramePr>
        <p:xfrm>
          <a:off x="692150" y="2260600"/>
          <a:ext cx="86741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4190760" imgH="634680" progId="Equation.DSMT4">
                  <p:embed/>
                </p:oleObj>
              </mc:Choice>
              <mc:Fallback>
                <p:oleObj name="Equation" r:id="rId3" imgW="41907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2260600"/>
                        <a:ext cx="867410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93897"/>
              </p:ext>
            </p:extLst>
          </p:nvPr>
        </p:nvGraphicFramePr>
        <p:xfrm>
          <a:off x="518746" y="4886936"/>
          <a:ext cx="895582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3276360" imgH="253800" progId="Equation.DSMT4">
                  <p:embed/>
                </p:oleObj>
              </mc:Choice>
              <mc:Fallback>
                <p:oleObj name="Equation" r:id="rId5" imgW="3276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746" y="4886936"/>
                        <a:ext cx="8955822" cy="80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3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8434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MATLAB Code (</a:t>
            </a:r>
            <a:r>
              <a:rPr lang="en-US" sz="4000" dirty="0" err="1" smtClean="0"/>
              <a:t>GenerateTrainingData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4" y="1104879"/>
            <a:ext cx="8675370" cy="49315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x,Cx,d,Cd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GenerateTrainingData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n,m,range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 - number of training samples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 - number of checking samples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range - zx2 range of input (z is the number of 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x -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zxn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matrix of training inputs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Cx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zxm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matrix of checking inputs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 - 1xn matrix of training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Cd - 1xm matrix of checking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nargin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3, error(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'Not enough input arguments'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[z,~] = size(range);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Obtain the number of system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z,n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Cx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z,m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1:z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x(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 = (range(i,2)-range(i,1))*rand(1,n)+range(i,1)*ones(1,n);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random training inputs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Cx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 = (range(i,2)-range(i,1))*rand(1,m)+range(i,1)*ones(1,m);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Generate random checking inputs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(1,n);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matrix d as an array of training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d(i) = NonlinearFunction(x(:,i)); </a:t>
            </a:r>
            <a:r>
              <a:rPr lang="it-IT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Calculate d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Cd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(1,m);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matrix Cd as an array of checking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Cd(i) = NonlinearFunction(Cx(:,i)); </a:t>
            </a:r>
            <a:r>
              <a:rPr lang="it-IT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Calculate Cd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save(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TrainingData.mat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Save training data into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(Main 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'./FBFN'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add FBFN library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= 900;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n as the number of training samples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= 841;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Define m as the number of checking samples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InputRange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[-3 3; -3 3];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Range of Input Signal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x,Cx,d,Cd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GenerateTrainingData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n,m,InputRange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DP = [25,0,0];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Specify the 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maxnimum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number of fuzzy rules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warning(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m_matrix,sigma_matrix,temp_w,NR,NDEI,CR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adnfbf2(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x,d,Cx,Cd,DP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FBFN.mat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plot(1:length(NDEI),NDEI)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'Number of Fuzzy Rules'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'NDEI'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ME697Y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83E-1391-4468-8CE7-D18E4FD94A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665</Words>
  <Application>Microsoft Office PowerPoint</Application>
  <PresentationFormat>Custom</PresentationFormat>
  <Paragraphs>145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Neural Network Training Using MATLAB</vt:lpstr>
      <vt:lpstr>Neural Network Toolbox</vt:lpstr>
      <vt:lpstr>Feedforward Neural Network</vt:lpstr>
      <vt:lpstr>Radial Basis Function Network</vt:lpstr>
      <vt:lpstr>Fuzzy Basis Function Network (Not included in Neural Network Toolbox)</vt:lpstr>
      <vt:lpstr>Training Steps</vt:lpstr>
      <vt:lpstr>Examples</vt:lpstr>
      <vt:lpstr>MATLAB Code (GenerateTrainingData)</vt:lpstr>
      <vt:lpstr>MATLAB Code (Main Program)</vt:lpstr>
      <vt:lpstr>adnfbf2.m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Ngo</dc:creator>
  <cp:lastModifiedBy>shin</cp:lastModifiedBy>
  <cp:revision>16</cp:revision>
  <dcterms:created xsi:type="dcterms:W3CDTF">2014-01-29T16:22:38Z</dcterms:created>
  <dcterms:modified xsi:type="dcterms:W3CDTF">2014-01-29T22:30:33Z</dcterms:modified>
</cp:coreProperties>
</file>