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png"  /><Relationship Id="rId3" Type="http://schemas.openxmlformats.org/officeDocument/2006/relationships/image" Target="../media/image23.png"  /><Relationship Id="rId4" Type="http://schemas.openxmlformats.org/officeDocument/2006/relationships/image" Target="../media/image25.png"  /><Relationship Id="rId5" Type="http://schemas.openxmlformats.org/officeDocument/2006/relationships/image" Target="../media/image3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png"  /><Relationship Id="rId3" Type="http://schemas.openxmlformats.org/officeDocument/2006/relationships/image" Target="../media/image23.png"  /><Relationship Id="rId4" Type="http://schemas.openxmlformats.org/officeDocument/2006/relationships/image" Target="../media/image25.png"  /><Relationship Id="rId5" Type="http://schemas.openxmlformats.org/officeDocument/2006/relationships/image" Target="../media/image31.png"  /><Relationship Id="rId6" Type="http://schemas.openxmlformats.org/officeDocument/2006/relationships/image" Target="../media/image3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3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40.png"  /><Relationship Id="rId2" Type="http://schemas.openxmlformats.org/officeDocument/2006/relationships/image" Target="../media/image23.png"  /><Relationship Id="rId3" Type="http://schemas.openxmlformats.org/officeDocument/2006/relationships/image" Target="../media/image34.png"  /><Relationship Id="rId4" Type="http://schemas.openxmlformats.org/officeDocument/2006/relationships/image" Target="../media/image25.png"  /><Relationship Id="rId5" Type="http://schemas.openxmlformats.org/officeDocument/2006/relationships/image" Target="../media/image35.png"  /><Relationship Id="rId6" Type="http://schemas.openxmlformats.org/officeDocument/2006/relationships/image" Target="../media/image36.png"  /><Relationship Id="rId7" Type="http://schemas.openxmlformats.org/officeDocument/2006/relationships/image" Target="../media/image37.png"  /><Relationship Id="rId8" Type="http://schemas.openxmlformats.org/officeDocument/2006/relationships/image" Target="../media/image38.png"  /><Relationship Id="rId9" Type="http://schemas.openxmlformats.org/officeDocument/2006/relationships/image" Target="../media/image3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Relationship Id="rId4" Type="http://schemas.openxmlformats.org/officeDocument/2006/relationships/image" Target="../media/image42.png"  /><Relationship Id="rId5" Type="http://schemas.openxmlformats.org/officeDocument/2006/relationships/image" Target="../media/image43.png"  /><Relationship Id="rId6" Type="http://schemas.openxmlformats.org/officeDocument/2006/relationships/image" Target="../media/image4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2.png"  /><Relationship Id="rId3" Type="http://schemas.openxmlformats.org/officeDocument/2006/relationships/image" Target="../media/image42.png"  /><Relationship Id="rId4" Type="http://schemas.openxmlformats.org/officeDocument/2006/relationships/image" Target="../media/image43.png"  /><Relationship Id="rId5" Type="http://schemas.openxmlformats.org/officeDocument/2006/relationships/image" Target="../media/image41.png"  /><Relationship Id="rId6" Type="http://schemas.openxmlformats.org/officeDocument/2006/relationships/image" Target="../media/image4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2.png"  /><Relationship Id="rId3" Type="http://schemas.openxmlformats.org/officeDocument/2006/relationships/image" Target="../media/image42.png"  /><Relationship Id="rId4" Type="http://schemas.openxmlformats.org/officeDocument/2006/relationships/image" Target="../media/image43.png"  /><Relationship Id="rId5" Type="http://schemas.openxmlformats.org/officeDocument/2006/relationships/image" Target="../media/image41.png"  /><Relationship Id="rId6" Type="http://schemas.openxmlformats.org/officeDocument/2006/relationships/image" Target="../media/image4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7.png"  /><Relationship Id="rId3" Type="http://schemas.openxmlformats.org/officeDocument/2006/relationships/image" Target="../media/image48.png"  /><Relationship Id="rId4" Type="http://schemas.openxmlformats.org/officeDocument/2006/relationships/image" Target="../media/image47.png"  /><Relationship Id="rId5" Type="http://schemas.openxmlformats.org/officeDocument/2006/relationships/image" Target="../media/image49.png"  /><Relationship Id="rId6" Type="http://schemas.openxmlformats.org/officeDocument/2006/relationships/image" Target="../media/image50.png"  /><Relationship Id="rId7" Type="http://schemas.openxmlformats.org/officeDocument/2006/relationships/image" Target="../media/image51.png"  /><Relationship Id="rId8" Type="http://schemas.openxmlformats.org/officeDocument/2006/relationships/image" Target="../media/image52.png"  /><Relationship Id="rId9" Type="http://schemas.openxmlformats.org/officeDocument/2006/relationships/image" Target="../media/image5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3.png"  /><Relationship Id="rId3" Type="http://schemas.openxmlformats.org/officeDocument/2006/relationships/image" Target="../media/image6.png"  /><Relationship Id="rId4" Type="http://schemas.openxmlformats.org/officeDocument/2006/relationships/image" Target="../media/image54.png"  /><Relationship Id="rId5" Type="http://schemas.openxmlformats.org/officeDocument/2006/relationships/image" Target="../media/image55.png"  /><Relationship Id="rId6" Type="http://schemas.openxmlformats.org/officeDocument/2006/relationships/image" Target="../media/image5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14.png"  /><Relationship Id="rId6" Type="http://schemas.openxmlformats.org/officeDocument/2006/relationships/image" Target="../media/image15.png"  /><Relationship Id="rId7" Type="http://schemas.openxmlformats.org/officeDocument/2006/relationships/image" Target="../media/image16.png"  /><Relationship Id="rId8" Type="http://schemas.openxmlformats.org/officeDocument/2006/relationships/image" Target="../media/image17.png"  /><Relationship Id="rId9" Type="http://schemas.openxmlformats.org/officeDocument/2006/relationships/image" Target="../media/image1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1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0.png"  /><Relationship Id="rId5" Type="http://schemas.openxmlformats.org/officeDocument/2006/relationships/image" Target="../media/image20.png"  /><Relationship Id="rId6" Type="http://schemas.openxmlformats.org/officeDocument/2006/relationships/image" Target="../media/image2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7.png" 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06700" y="2806700"/>
            <a:ext cx="8597900" cy="2984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978400" y="5321300"/>
            <a:ext cx="140208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28000" y="2184400"/>
            <a:ext cx="114300" cy="6400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198600" y="6972300"/>
            <a:ext cx="3162300" cy="1193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953000" y="2489200"/>
            <a:ext cx="9829800" cy="1333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7500" b="false" i="false" u="none" strike="noStrike">
                <a:solidFill>
                  <a:srgbClr val="222222"/>
                </a:solidFill>
                <a:ea typeface="Pretendard Black"/>
              </a:rPr>
              <a:t>주식</a:t>
            </a:r>
            <a:r>
              <a:rPr lang="en-US" sz="7500" b="false" i="false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7500" b="false" i="false" u="none" strike="noStrike">
                <a:solidFill>
                  <a:srgbClr val="222222"/>
                </a:solidFill>
                <a:ea typeface="Pretendard Black"/>
              </a:rPr>
              <a:t>현황</a:t>
            </a:r>
            <a:r>
              <a:rPr lang="en-US" sz="7500" b="false" i="false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7500" b="false" i="false" u="none" strike="noStrike">
                <a:solidFill>
                  <a:srgbClr val="222222"/>
                </a:solidFill>
                <a:ea typeface="Pretendard Black"/>
              </a:rPr>
              <a:t>프로그램</a:t>
            </a:r>
            <a:r>
              <a:rPr lang="en-US" sz="7500" b="false" i="false" u="none" strike="noStrike">
                <a:solidFill>
                  <a:srgbClr val="222222"/>
                </a:solidFill>
                <a:latin typeface="Pretendard Black"/>
              </a:rPr>
              <a:t> 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8500" y="9334500"/>
            <a:ext cx="16891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500" b="false" i="false" u="none" strike="noStrike">
                <a:solidFill>
                  <a:srgbClr val="9E9E9E"/>
                </a:solidFill>
                <a:latin typeface="Pretendard Black"/>
              </a:rPr>
              <a:t>2024.08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3900" y="711200"/>
            <a:ext cx="16637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500" b="false" i="false" u="none" strike="noStrike">
                <a:solidFill>
                  <a:srgbClr val="FFFFFF"/>
                </a:solidFill>
                <a:ea typeface="Pretendard Black"/>
              </a:rPr>
              <a:t>동서대학교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135100" y="7150100"/>
            <a:ext cx="3073400" cy="876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2700" b="false" i="false" u="none" strike="noStrike">
                <a:solidFill>
                  <a:srgbClr val="000000"/>
                </a:solidFill>
                <a:latin typeface="Pretendard Black"/>
              </a:rPr>
              <a:t>20220809 </a:t>
            </a:r>
            <a:r>
              <a:rPr lang="ko-KR" sz="2700" b="false" i="false" u="none" strike="noStrike">
                <a:solidFill>
                  <a:srgbClr val="000000"/>
                </a:solidFill>
                <a:ea typeface="Pretendard Black"/>
              </a:rPr>
              <a:t>최우혁</a:t>
            </a:r>
            <a:r>
              <a:rPr lang="en-US" sz="2700" b="false" i="false" u="none" strike="noStrike">
                <a:solidFill>
                  <a:srgbClr val="000000"/>
                </a:solidFill>
                <a:latin typeface="Pretendard Black"/>
              </a:rPr>
              <a:t> </a:t>
            </a:r>
          </a:p>
          <a:p>
            <a:pPr algn="r" lvl="0">
              <a:lnSpc>
                <a:spcPct val="99600"/>
              </a:lnSpc>
            </a:pPr>
            <a:r>
              <a:rPr lang="en-US" sz="2700" b="false" i="false" u="none" strike="noStrike">
                <a:solidFill>
                  <a:srgbClr val="000000"/>
                </a:solidFill>
                <a:latin typeface="Pretendard Black"/>
              </a:rPr>
              <a:t>20191427   </a:t>
            </a:r>
            <a:r>
              <a:rPr lang="ko-KR" sz="2700" b="false" i="false" u="none" strike="noStrike">
                <a:solidFill>
                  <a:srgbClr val="000000"/>
                </a:solidFill>
                <a:ea typeface="Pretendard Black"/>
              </a:rPr>
              <a:t>고호찬</a:t>
            </a:r>
            <a:r>
              <a:rPr lang="en-US" sz="2700" b="false" i="false" u="none" strike="noStrike">
                <a:solidFill>
                  <a:srgbClr val="000000"/>
                </a:solidFill>
                <a:latin typeface="Pretendard Black"/>
              </a:rPr>
              <a:t> 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4737100"/>
            <a:ext cx="3886200" cy="2197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865100" y="1295400"/>
            <a:ext cx="56007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2349500"/>
            <a:ext cx="4152900" cy="2197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3886200" cy="2197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7099300"/>
            <a:ext cx="3886200" cy="2197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130800" y="2044700"/>
            <a:ext cx="5892800" cy="7429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912600" y="2044700"/>
            <a:ext cx="5880100" cy="74295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079500" y="5537200"/>
            <a:ext cx="17907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검색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기능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66800" y="3175000"/>
            <a:ext cx="1803400" cy="635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종류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899400"/>
            <a:ext cx="19050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관심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종목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 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13400" y="1143000"/>
            <a:ext cx="10896600" cy="711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ko-KR" sz="4000" b="false" i="false" u="none" strike="noStrike">
                <a:solidFill>
                  <a:srgbClr val="222222"/>
                </a:solidFill>
                <a:ea typeface="Pretendard Black"/>
              </a:rPr>
              <a:t>기능</a:t>
            </a:r>
            <a:r>
              <a:rPr lang="en-US" sz="4000" b="false" i="false" u="none" strike="noStrike">
                <a:solidFill>
                  <a:srgbClr val="222222"/>
                </a:solidFill>
                <a:latin typeface="Pretendard Black"/>
              </a:rPr>
              <a:t>  2.  </a:t>
            </a:r>
            <a:r>
              <a:rPr lang="ko-KR" sz="4000" b="false" i="false" u="none" strike="noStrike">
                <a:solidFill>
                  <a:srgbClr val="222222"/>
                </a:solidFill>
                <a:ea typeface="Pretendard Black"/>
              </a:rPr>
              <a:t>주식</a:t>
            </a:r>
            <a:r>
              <a:rPr lang="en-US" sz="4000" b="false" i="false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4000" b="false" i="false" u="none" strike="noStrike">
                <a:solidFill>
                  <a:srgbClr val="222222"/>
                </a:solidFill>
                <a:ea typeface="Pretendard Black"/>
              </a:rPr>
              <a:t>종류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" y="812800"/>
            <a:ext cx="21209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가시성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&amp;UI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865100" y="1295400"/>
            <a:ext cx="56007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2349500"/>
            <a:ext cx="3886200" cy="2197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3886200" cy="2197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7099300"/>
            <a:ext cx="3886200" cy="2197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4711700"/>
            <a:ext cx="4152900" cy="2197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10200" y="4546600"/>
            <a:ext cx="10172700" cy="46990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79500" y="5537200"/>
            <a:ext cx="17907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검색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기능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6800" y="3175000"/>
            <a:ext cx="1803400" cy="635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종류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899400"/>
            <a:ext cx="19050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관심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종목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 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13400" y="1143000"/>
            <a:ext cx="10896600" cy="711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ko-KR" sz="4000" b="false" i="false" u="none" strike="noStrike">
                <a:solidFill>
                  <a:srgbClr val="222222"/>
                </a:solidFill>
                <a:ea typeface="Pretendard Black"/>
              </a:rPr>
              <a:t>기능</a:t>
            </a:r>
            <a:r>
              <a:rPr lang="en-US" sz="4000" b="false" i="false" u="none" strike="noStrike">
                <a:solidFill>
                  <a:srgbClr val="222222"/>
                </a:solidFill>
                <a:latin typeface="Pretendard Black"/>
              </a:rPr>
              <a:t>  3.  </a:t>
            </a:r>
            <a:r>
              <a:rPr lang="ko-KR" sz="4000" b="false" i="false" u="none" strike="noStrike">
                <a:solidFill>
                  <a:srgbClr val="222222"/>
                </a:solidFill>
                <a:ea typeface="Pretendard Black"/>
              </a:rPr>
              <a:t>검색</a:t>
            </a:r>
            <a:r>
              <a:rPr lang="en-US" sz="4000" b="false" i="false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4000" b="false" i="false" u="none" strike="noStrike">
                <a:solidFill>
                  <a:srgbClr val="222222"/>
                </a:solidFill>
                <a:ea typeface="Pretendard Black"/>
              </a:rPr>
              <a:t>기능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86400" y="2209800"/>
            <a:ext cx="10248900" cy="1460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다른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증권사를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참고하여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검색기능을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추가하였습니다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.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검색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기능을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통해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자신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찾고자하는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종목을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쉽게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찾을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수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있고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검색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후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관심종목에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추가가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가능하게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하여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접근성을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완화하였습니다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.    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" y="812800"/>
            <a:ext cx="21209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가시성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&amp;UI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865100" y="1295400"/>
            <a:ext cx="56007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2349500"/>
            <a:ext cx="3886200" cy="2197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3886200" cy="2197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7099300"/>
            <a:ext cx="3886200" cy="2197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4711700"/>
            <a:ext cx="4152900" cy="2197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749800" y="2171700"/>
            <a:ext cx="5854700" cy="7099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658600" y="2197100"/>
            <a:ext cx="6172200" cy="70993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079500" y="5537200"/>
            <a:ext cx="17907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검색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기능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66800" y="3175000"/>
            <a:ext cx="1803400" cy="635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종류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899400"/>
            <a:ext cx="19050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관심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종목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 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13400" y="1143000"/>
            <a:ext cx="10896600" cy="711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ko-KR" sz="4000" b="false" i="false" u="none" strike="noStrike">
                <a:solidFill>
                  <a:srgbClr val="222222"/>
                </a:solidFill>
                <a:ea typeface="Pretendard Black"/>
              </a:rPr>
              <a:t>기능</a:t>
            </a:r>
            <a:r>
              <a:rPr lang="en-US" sz="4000" b="false" i="false" u="none" strike="noStrike">
                <a:solidFill>
                  <a:srgbClr val="222222"/>
                </a:solidFill>
                <a:latin typeface="Pretendard Black"/>
              </a:rPr>
              <a:t>  3.  </a:t>
            </a:r>
            <a:r>
              <a:rPr lang="ko-KR" sz="4000" b="false" i="false" u="none" strike="noStrike">
                <a:solidFill>
                  <a:srgbClr val="222222"/>
                </a:solidFill>
                <a:ea typeface="Pretendard Black"/>
              </a:rPr>
              <a:t>검색</a:t>
            </a:r>
            <a:r>
              <a:rPr lang="en-US" sz="4000" b="false" i="false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4000" b="false" i="false" u="none" strike="noStrike">
                <a:solidFill>
                  <a:srgbClr val="222222"/>
                </a:solidFill>
                <a:ea typeface="Pretendard Black"/>
              </a:rPr>
              <a:t>기능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" y="812800"/>
            <a:ext cx="21209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가시성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&amp;UI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4737100"/>
            <a:ext cx="3886200" cy="2197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865100" y="1295400"/>
            <a:ext cx="56007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2349500"/>
            <a:ext cx="3886200" cy="2197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3886200" cy="2197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7162800"/>
            <a:ext cx="4152900" cy="2197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86400" y="4089400"/>
            <a:ext cx="10172700" cy="52578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79500" y="5537200"/>
            <a:ext cx="17907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검색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기능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6800" y="3175000"/>
            <a:ext cx="1803400" cy="635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종류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16000" y="7899400"/>
            <a:ext cx="19050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관심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종목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 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13400" y="1143000"/>
            <a:ext cx="10896600" cy="711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ko-KR" sz="4000" b="false" i="false" u="none" strike="noStrike">
                <a:solidFill>
                  <a:srgbClr val="222222"/>
                </a:solidFill>
                <a:ea typeface="Pretendard Black"/>
              </a:rPr>
              <a:t>기능</a:t>
            </a:r>
            <a:r>
              <a:rPr lang="en-US" sz="4000" b="false" i="false" u="none" strike="noStrike">
                <a:solidFill>
                  <a:srgbClr val="222222"/>
                </a:solidFill>
                <a:latin typeface="Pretendard Black"/>
              </a:rPr>
              <a:t>  4.  </a:t>
            </a:r>
            <a:r>
              <a:rPr lang="ko-KR" sz="4000" b="false" i="false" u="none" strike="noStrike">
                <a:solidFill>
                  <a:srgbClr val="222222"/>
                </a:solidFill>
                <a:ea typeface="Pretendard Black"/>
              </a:rPr>
              <a:t>관심</a:t>
            </a:r>
            <a:r>
              <a:rPr lang="en-US" sz="4000" b="false" i="false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4000" b="false" i="false" u="none" strike="noStrike">
                <a:solidFill>
                  <a:srgbClr val="222222"/>
                </a:solidFill>
                <a:ea typeface="Pretendard Black"/>
              </a:rPr>
              <a:t>종목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86400" y="2209800"/>
            <a:ext cx="10248900" cy="1460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관심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종목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tablewidget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을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따로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만들어서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내가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보고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싶은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관심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종목은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따로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저장하게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기능을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만들었습니다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.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관심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종목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추가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,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삭제가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가능하고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,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이미지로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출력도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할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수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있게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만들었습니다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" y="812800"/>
            <a:ext cx="21209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가시성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&amp;UI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4737100"/>
            <a:ext cx="3886200" cy="2197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865100" y="990600"/>
            <a:ext cx="56007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2349500"/>
            <a:ext cx="3886200" cy="2197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3886200" cy="2197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7162800"/>
            <a:ext cx="4152900" cy="2197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998700" y="2705100"/>
            <a:ext cx="965200" cy="927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457700" y="1270000"/>
            <a:ext cx="8013700" cy="4724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865100" y="2870200"/>
            <a:ext cx="1358900" cy="444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865100" y="6388100"/>
            <a:ext cx="4914900" cy="3289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340000">
            <a:off x="15074900" y="4787900"/>
            <a:ext cx="812800" cy="444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041900" y="6134100"/>
            <a:ext cx="5410200" cy="3975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-10860000">
            <a:off x="11176000" y="7810500"/>
            <a:ext cx="812800" cy="4445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079500" y="5537200"/>
            <a:ext cx="17907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검색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기능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66800" y="3175000"/>
            <a:ext cx="1803400" cy="635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종류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16000" y="7899400"/>
            <a:ext cx="19050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관심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종목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 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876800" y="457200"/>
            <a:ext cx="10896600" cy="711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ko-KR" sz="4000" b="false" i="false" u="none" strike="noStrike">
                <a:solidFill>
                  <a:srgbClr val="222222"/>
                </a:solidFill>
                <a:ea typeface="Pretendard Black"/>
              </a:rPr>
              <a:t>기능</a:t>
            </a:r>
            <a:r>
              <a:rPr lang="en-US" sz="4000" b="false" i="false" u="none" strike="noStrike">
                <a:solidFill>
                  <a:srgbClr val="222222"/>
                </a:solidFill>
                <a:latin typeface="Pretendard Black"/>
              </a:rPr>
              <a:t>  4.  </a:t>
            </a:r>
            <a:r>
              <a:rPr lang="ko-KR" sz="4000" b="false" i="false" u="none" strike="noStrike">
                <a:solidFill>
                  <a:srgbClr val="222222"/>
                </a:solidFill>
                <a:ea typeface="Pretendard Black"/>
              </a:rPr>
              <a:t>관심</a:t>
            </a:r>
            <a:r>
              <a:rPr lang="en-US" sz="4000" b="false" i="false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4000" b="false" i="false" u="none" strike="noStrike">
                <a:solidFill>
                  <a:srgbClr val="222222"/>
                </a:solidFill>
                <a:ea typeface="Pretendard Black"/>
              </a:rPr>
              <a:t>종목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14400" y="812800"/>
            <a:ext cx="21209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가시성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&amp;UI</a:t>
            </a:r>
          </a:p>
        </p:txBody>
      </p: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102100" cy="3352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467100"/>
            <a:ext cx="3886200" cy="3352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6934200"/>
            <a:ext cx="3886200" cy="3352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865100" y="1295400"/>
            <a:ext cx="56007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756900" y="2984500"/>
            <a:ext cx="6934200" cy="6451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95400" y="1473200"/>
            <a:ext cx="15621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초보자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입문</a:t>
            </a:r>
            <a:endParaRPr lang="ko-KR" sz="2500" b="0" i="0" u="none" strike="noStrike">
              <a:solidFill>
                <a:srgbClr val="ffffff"/>
              </a:solidFill>
              <a:ea typeface="Pretendard Black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613400" y="1143000"/>
            <a:ext cx="108966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r>
              <a:rPr lang="ko-KR" sz="4000" b="0" i="0" u="none" strike="noStrike">
                <a:solidFill>
                  <a:srgbClr val="222222"/>
                </a:solidFill>
                <a:ea typeface="Pretendard Black"/>
              </a:rPr>
              <a:t>기대효과</a:t>
            </a:r>
            <a:r>
              <a:rPr lang="en-US" sz="4000" b="0" i="0" u="none" strike="noStrike">
                <a:solidFill>
                  <a:srgbClr val="222222"/>
                </a:solidFill>
                <a:latin typeface="Pretendard Black"/>
              </a:rPr>
              <a:t> 1. </a:t>
            </a:r>
            <a:r>
              <a:rPr lang="ko-KR" sz="4000" b="0" i="0" u="none" strike="noStrike">
                <a:solidFill>
                  <a:srgbClr val="222222"/>
                </a:solidFill>
                <a:ea typeface="Pretendard Black"/>
              </a:rPr>
              <a:t>초보자</a:t>
            </a:r>
            <a:r>
              <a:rPr lang="en-US" sz="4000" b="0" i="0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4000" b="0" i="0" u="none" strike="noStrike">
                <a:solidFill>
                  <a:srgbClr val="222222"/>
                </a:solidFill>
                <a:ea typeface="Pretendard Black"/>
              </a:rPr>
              <a:t>입문</a:t>
            </a:r>
            <a:endParaRPr lang="ko-KR" sz="4000" b="0" i="0" u="none" strike="noStrike">
              <a:solidFill>
                <a:srgbClr val="222222"/>
              </a:solidFill>
              <a:ea typeface="Pretendard Black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00600" y="2997200"/>
            <a:ext cx="5308600" cy="5016500"/>
          </a:xfrm>
          <a:prstGeom prst="rect">
            <a:avLst/>
          </a:prstGeom>
        </p:spPr>
        <p:txBody>
          <a:bodyPr lIns="0" tIns="0" rIns="0" bIns="0" anchor="t"/>
          <a:lstStyle/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무경험자가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볼때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타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주식정보창은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처음부터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이해하기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fc5230"/>
                </a:solidFill>
                <a:ea typeface="Pretendard Medium"/>
              </a:rPr>
              <a:t>힘들다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는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 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의식을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줍니다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.</a:t>
            </a:r>
            <a:endParaRPr lang="en-US" sz="2500" b="0" i="0" u="none" strike="noStrike">
              <a:solidFill>
                <a:srgbClr val="222222"/>
              </a:solidFill>
              <a:latin typeface="Pretendard Medium"/>
            </a:endParaRPr>
          </a:p>
          <a:p>
            <a:pPr lvl="0" algn="l">
              <a:lnSpc>
                <a:spcPct val="132800"/>
              </a:lnSpc>
              <a:defRPr/>
            </a:pP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  </a:t>
            </a:r>
            <a:endParaRPr lang="en-US" sz="2500" b="0" i="0" u="none" strike="noStrike">
              <a:solidFill>
                <a:srgbClr val="222222"/>
              </a:solidFill>
              <a:latin typeface="Pretendard Medium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주식은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입문할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때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접근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또한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 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어렵다는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fc5230"/>
                </a:solidFill>
                <a:ea typeface="Pretendard Medium"/>
              </a:rPr>
              <a:t>단점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이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있습니다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. (ex.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인터페이스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,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로그인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등등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)</a:t>
            </a:r>
            <a:endParaRPr lang="en-US" sz="2500" b="0" i="0" u="none" strike="noStrike">
              <a:solidFill>
                <a:srgbClr val="222222"/>
              </a:solidFill>
              <a:latin typeface="Pretendard Medium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en-US" sz="2500" b="0" i="0" u="none" strike="noStrike">
              <a:solidFill>
                <a:srgbClr val="222222"/>
              </a:solidFill>
              <a:latin typeface="Pretendard Medium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하지만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기능들을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fc5230"/>
                </a:solidFill>
                <a:ea typeface="Pretendard Medium"/>
              </a:rPr>
              <a:t>버튼화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하면서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초보자들이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입문할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때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쉽게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접근할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수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있다고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생각합니다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.   </a:t>
            </a:r>
            <a:endParaRPr lang="en-US" sz="2500" b="0" i="0" u="none" strike="noStrike">
              <a:solidFill>
                <a:srgbClr val="222222"/>
              </a:solidFill>
              <a:latin typeface="Pretendard Medium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756900" y="2565400"/>
            <a:ext cx="53086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32800"/>
              </a:lnSpc>
              <a:defRPr/>
            </a:pP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EX)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네이버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증권</a:t>
            </a:r>
            <a:endParaRPr lang="ko-KR" sz="2500" b="0" i="0" u="none" strike="noStrike">
              <a:solidFill>
                <a:srgbClr val="222222"/>
              </a:solidFill>
              <a:ea typeface="Pretendard Medium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81100" y="4940300"/>
            <a:ext cx="18034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이미지화</a:t>
            </a:r>
            <a:endParaRPr lang="ko-KR" sz="2500" b="0" i="0" u="none" strike="noStrike">
              <a:solidFill>
                <a:srgbClr val="ffffff"/>
              </a:solidFill>
              <a:ea typeface="Pretendard Black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01700" y="8204200"/>
            <a:ext cx="2247900" cy="825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가격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정보만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eccbe"/>
                </a:solidFill>
                <a:ea typeface="Pretendard Black"/>
              </a:rPr>
              <a:t>빠르게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확인</a:t>
            </a:r>
            <a:endParaRPr lang="ko-KR" sz="2500" b="0" i="0" u="none" strike="noStrike">
              <a:solidFill>
                <a:srgbClr val="ffffff"/>
              </a:solidFill>
              <a:ea typeface="Pretendard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3886200" cy="3352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6934200"/>
            <a:ext cx="3886200" cy="3352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865100" y="1295400"/>
            <a:ext cx="56007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3467100"/>
            <a:ext cx="4102100" cy="3352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756900" y="2984500"/>
            <a:ext cx="6946900" cy="5359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193800" y="1346200"/>
            <a:ext cx="15621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초보자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입문</a:t>
            </a:r>
            <a:endParaRPr lang="ko-KR" sz="2500" b="0" i="0" u="none" strike="noStrike">
              <a:solidFill>
                <a:srgbClr val="ffffff"/>
              </a:solidFill>
              <a:ea typeface="Pretendard Black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81100" y="4940300"/>
            <a:ext cx="18034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이미지화</a:t>
            </a:r>
            <a:endParaRPr lang="ko-KR" sz="2500" b="0" i="0" u="none" strike="noStrike">
              <a:solidFill>
                <a:srgbClr val="ffffff"/>
              </a:solidFill>
              <a:ea typeface="Pretendard Black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613400" y="1143000"/>
            <a:ext cx="108966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r>
              <a:rPr lang="ko-KR" sz="4000" b="0" i="0" u="none" strike="noStrike">
                <a:solidFill>
                  <a:srgbClr val="222222"/>
                </a:solidFill>
                <a:ea typeface="Pretendard Black"/>
              </a:rPr>
              <a:t>기대효과</a:t>
            </a:r>
            <a:r>
              <a:rPr lang="en-US" sz="4000" b="0" i="0" u="none" strike="noStrike">
                <a:solidFill>
                  <a:srgbClr val="222222"/>
                </a:solidFill>
                <a:latin typeface="Pretendard Black"/>
              </a:rPr>
              <a:t> 2. </a:t>
            </a:r>
            <a:r>
              <a:rPr lang="ko-KR" sz="4000" b="0" i="0" u="none" strike="noStrike">
                <a:solidFill>
                  <a:srgbClr val="222222"/>
                </a:solidFill>
                <a:ea typeface="Pretendard Black"/>
              </a:rPr>
              <a:t>주식</a:t>
            </a:r>
            <a:r>
              <a:rPr lang="en-US" sz="4000" b="0" i="0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4000" b="0" i="0" u="none" strike="noStrike">
                <a:solidFill>
                  <a:srgbClr val="222222"/>
                </a:solidFill>
                <a:ea typeface="Pretendard Black"/>
              </a:rPr>
              <a:t>이미지화</a:t>
            </a:r>
            <a:endParaRPr lang="ko-KR" sz="4000" b="0" i="0" u="none" strike="noStrike">
              <a:solidFill>
                <a:srgbClr val="222222"/>
              </a:solidFill>
              <a:ea typeface="Pretendard Black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800600" y="2997200"/>
            <a:ext cx="5308600" cy="2984500"/>
          </a:xfrm>
          <a:prstGeom prst="rect">
            <a:avLst/>
          </a:prstGeom>
        </p:spPr>
        <p:txBody>
          <a:bodyPr lIns="0" tIns="0" rIns="0" bIns="0" anchor="t"/>
          <a:lstStyle/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주식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이미지화를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통해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다른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증권과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차별되는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사용자와의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fc5230"/>
                </a:solidFill>
                <a:ea typeface="Pretendard Medium"/>
              </a:rPr>
              <a:t>상호작용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이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있습니다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.</a:t>
            </a:r>
            <a:endParaRPr lang="en-US" sz="2500" b="0" i="0" u="none" strike="noStrike">
              <a:solidFill>
                <a:srgbClr val="222222"/>
              </a:solidFill>
              <a:latin typeface="Pretendard Medium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en-US" sz="2500" b="0" i="0" u="none" strike="noStrike">
              <a:solidFill>
                <a:srgbClr val="222222"/>
              </a:solidFill>
              <a:latin typeface="Pretendard Medium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 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그리고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주어지는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이미지를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fc5230"/>
                </a:solidFill>
                <a:ea typeface="Pretendard Medium"/>
              </a:rPr>
              <a:t>활용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할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수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있습니다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. 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예를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들어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 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매수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,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매도를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할때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기록용으로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사용가능합니다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. </a:t>
            </a:r>
            <a:endParaRPr lang="en-US" sz="2500" b="0" i="0" u="none" strike="noStrike">
              <a:solidFill>
                <a:srgbClr val="222222"/>
              </a:solidFill>
              <a:latin typeface="Pretendard Medium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756900" y="2565400"/>
            <a:ext cx="53086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32800"/>
              </a:lnSpc>
              <a:defRPr/>
            </a:pP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EX)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이미지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저장했을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때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 </a:t>
            </a:r>
            <a:endParaRPr lang="en-US" sz="2500" b="0" i="0" u="none" strike="noStrike">
              <a:solidFill>
                <a:srgbClr val="222222"/>
              </a:solidFill>
              <a:latin typeface="Pretendard Medium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01700" y="8204200"/>
            <a:ext cx="2247900" cy="825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가격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정보만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eccbe"/>
                </a:solidFill>
                <a:ea typeface="Pretendard Black"/>
              </a:rPr>
              <a:t>빠르게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확인</a:t>
            </a:r>
            <a:endParaRPr lang="ko-KR" sz="2500" b="0" i="0" u="none" strike="noStrike">
              <a:solidFill>
                <a:srgbClr val="ffffff"/>
              </a:solidFill>
              <a:ea typeface="Pretendard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3886200" cy="3352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467100"/>
            <a:ext cx="3886200" cy="3352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865100" y="1295400"/>
            <a:ext cx="56007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6934200"/>
            <a:ext cx="4102100" cy="3352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756900" y="2997200"/>
            <a:ext cx="7264400" cy="647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193800" y="1473200"/>
            <a:ext cx="15621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초보자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입문</a:t>
            </a:r>
            <a:endParaRPr lang="ko-KR" sz="2500" b="0" i="0" u="none" strike="noStrike">
              <a:solidFill>
                <a:srgbClr val="ffffff"/>
              </a:solidFill>
              <a:ea typeface="Pretendard Black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01700" y="8204200"/>
            <a:ext cx="2247900" cy="825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가격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정보만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d8a69"/>
                </a:solidFill>
                <a:ea typeface="Pretendard Black"/>
              </a:rPr>
              <a:t>빠르게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확인</a:t>
            </a:r>
            <a:endParaRPr lang="ko-KR" sz="2500" b="0" i="0" u="none" strike="noStrike">
              <a:solidFill>
                <a:srgbClr val="ffffff"/>
              </a:solidFill>
              <a:ea typeface="Pretendard Black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613400" y="1143000"/>
            <a:ext cx="108966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r>
              <a:rPr lang="ko-KR" sz="4000" b="0" i="0" u="none" strike="noStrike">
                <a:solidFill>
                  <a:srgbClr val="222222"/>
                </a:solidFill>
                <a:ea typeface="Pretendard Black"/>
              </a:rPr>
              <a:t>기대효과</a:t>
            </a:r>
            <a:r>
              <a:rPr lang="en-US" sz="4000" b="0" i="0" u="none" strike="noStrike">
                <a:solidFill>
                  <a:srgbClr val="222222"/>
                </a:solidFill>
                <a:latin typeface="Pretendard Black"/>
              </a:rPr>
              <a:t> 3. </a:t>
            </a:r>
            <a:r>
              <a:rPr lang="ko-KR" sz="4000" b="0" i="0" u="none" strike="noStrike">
                <a:solidFill>
                  <a:srgbClr val="222222"/>
                </a:solidFill>
                <a:ea typeface="Pretendard Black"/>
              </a:rPr>
              <a:t>주식</a:t>
            </a:r>
            <a:r>
              <a:rPr lang="en-US" sz="4000" b="0" i="0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4000" b="0" i="0" u="none" strike="noStrike">
                <a:solidFill>
                  <a:srgbClr val="222222"/>
                </a:solidFill>
                <a:ea typeface="Pretendard Black"/>
              </a:rPr>
              <a:t>가격</a:t>
            </a:r>
            <a:r>
              <a:rPr lang="en-US" sz="4000" b="0" i="0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4000" b="0" i="0" u="none" strike="noStrike">
                <a:solidFill>
                  <a:srgbClr val="fd8a69"/>
                </a:solidFill>
                <a:ea typeface="Pretendard Black"/>
              </a:rPr>
              <a:t>빠르게</a:t>
            </a:r>
            <a:r>
              <a:rPr lang="en-US" sz="4000" b="0" i="0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4000" b="0" i="0" u="none" strike="noStrike">
                <a:solidFill>
                  <a:srgbClr val="222222"/>
                </a:solidFill>
                <a:ea typeface="Pretendard Black"/>
              </a:rPr>
              <a:t>확인</a:t>
            </a:r>
            <a:endParaRPr lang="ko-KR" sz="4000" b="0" i="0" u="none" strike="noStrike">
              <a:solidFill>
                <a:srgbClr val="222222"/>
              </a:solidFill>
              <a:ea typeface="Pretendard Black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800600" y="2997200"/>
            <a:ext cx="5308600" cy="2984500"/>
          </a:xfrm>
          <a:prstGeom prst="rect">
            <a:avLst/>
          </a:prstGeom>
        </p:spPr>
        <p:txBody>
          <a:bodyPr lIns="0" tIns="0" rIns="0" bIns="0" anchor="t"/>
          <a:lstStyle/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주식하는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사람들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중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학생도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있고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직장을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다니는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사람도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있습니다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.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대부분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일이나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학업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도중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확인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하기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어렵습니다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. </a:t>
            </a:r>
            <a:endParaRPr lang="en-US" sz="2500" b="0" i="0" u="none" strike="noStrike">
              <a:solidFill>
                <a:srgbClr val="222222"/>
              </a:solidFill>
              <a:latin typeface="Pretendard Medium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en-US" sz="2500" b="0" i="0" u="none" strike="noStrike">
              <a:solidFill>
                <a:srgbClr val="222222"/>
              </a:solidFill>
              <a:latin typeface="Pretendard Medium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그럴때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등락과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가격만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보고싶을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때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매우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유용하고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효율적이라고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생각합니다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.  </a:t>
            </a:r>
            <a:endParaRPr lang="en-US" sz="2500" b="0" i="0" u="none" strike="noStrike">
              <a:solidFill>
                <a:srgbClr val="222222"/>
              </a:solidFill>
              <a:latin typeface="Pretendard Medium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756900" y="2565400"/>
            <a:ext cx="53086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32800"/>
              </a:lnSpc>
              <a:defRPr/>
            </a:pP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EX)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네이버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증권</a:t>
            </a:r>
            <a:endParaRPr lang="ko-KR" sz="2500" b="0" i="0" u="none" strike="noStrike">
              <a:solidFill>
                <a:srgbClr val="222222"/>
              </a:solidFill>
              <a:ea typeface="Pretendard Medium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81100" y="4940300"/>
            <a:ext cx="18034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이미지화</a:t>
            </a:r>
            <a:endParaRPr lang="ko-KR" sz="2500" b="0" i="0" u="none" strike="noStrike">
              <a:solidFill>
                <a:srgbClr val="ffffff"/>
              </a:solidFill>
              <a:ea typeface="Pretendard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1257300" y="635000"/>
            <a:ext cx="3492500" cy="6007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7404100" y="622300"/>
            <a:ext cx="3454400" cy="6007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13538200" y="635000"/>
            <a:ext cx="3492500" cy="6007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816100" y="8343900"/>
            <a:ext cx="2374900" cy="2374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4325600" y="8343900"/>
            <a:ext cx="2387600" cy="2387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950200" y="8343900"/>
            <a:ext cx="2387600" cy="2387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5400000">
            <a:off x="4470400" y="8699500"/>
            <a:ext cx="32131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5400000">
            <a:off x="10604500" y="8648700"/>
            <a:ext cx="3213100" cy="254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209800" y="2171700"/>
            <a:ext cx="16002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4000" b="0" i="0" u="none" strike="noStrike">
                <a:solidFill>
                  <a:srgbClr val="ffffff"/>
                </a:solidFill>
                <a:latin typeface="Pretendard Black"/>
              </a:rPr>
              <a:t>Learn</a:t>
            </a:r>
            <a:endParaRPr lang="en-US" sz="4000" b="0" i="0" u="none" strike="noStrike">
              <a:solidFill>
                <a:srgbClr val="ffffff"/>
              </a:solidFill>
              <a:latin typeface="Pretendard Black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861300" y="2171700"/>
            <a:ext cx="25527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4000" b="0" i="0" u="none" strike="noStrike">
                <a:solidFill>
                  <a:srgbClr val="ffffff"/>
                </a:solidFill>
                <a:latin typeface="Pretendard Black"/>
              </a:rPr>
              <a:t>Problem</a:t>
            </a:r>
            <a:endParaRPr lang="en-US" sz="4000" b="0" i="0" u="none" strike="noStrike">
              <a:solidFill>
                <a:srgbClr val="ffffff"/>
              </a:solidFill>
              <a:latin typeface="Pretendard Black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478000" y="2171700"/>
            <a:ext cx="16002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4000" b="0" i="0" u="none" strike="noStrike">
                <a:solidFill>
                  <a:srgbClr val="ffffff"/>
                </a:solidFill>
                <a:latin typeface="Pretendard Black"/>
              </a:rPr>
              <a:t>Try</a:t>
            </a:r>
            <a:endParaRPr lang="en-US" sz="4000" b="0" i="0" u="none" strike="noStrike">
              <a:solidFill>
                <a:srgbClr val="ffffff"/>
              </a:solidFill>
              <a:latin typeface="Pretendard Black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664200" y="635000"/>
            <a:ext cx="70612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107899"/>
              </a:lnSpc>
              <a:defRPr/>
            </a:pPr>
            <a:r>
              <a:rPr lang="ko-KR" sz="4000" b="0" i="0" u="none" strike="noStrike">
                <a:solidFill>
                  <a:srgbClr val="222222"/>
                </a:solidFill>
                <a:ea typeface="Pretendard Black"/>
              </a:rPr>
              <a:t>소감</a:t>
            </a:r>
            <a:endParaRPr lang="ko-KR" sz="4000" b="0" i="0" u="none" strike="noStrike">
              <a:solidFill>
                <a:srgbClr val="222222"/>
              </a:solidFill>
              <a:ea typeface="Pretendard Black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65200" y="4838700"/>
            <a:ext cx="4140200" cy="3492500"/>
          </a:xfrm>
          <a:prstGeom prst="rect">
            <a:avLst/>
          </a:prstGeom>
        </p:spPr>
        <p:txBody>
          <a:bodyPr lIns="0" tIns="0" rIns="0" bIns="0" anchor="t"/>
          <a:lstStyle/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웹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크롤링을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할때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데이터를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불러오는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법</a:t>
            </a:r>
            <a:endParaRPr lang="ko-KR" sz="2500" b="0" i="0" u="none" strike="noStrike">
              <a:solidFill>
                <a:srgbClr val="222222"/>
              </a:solidFill>
              <a:ea typeface="Pretendard Medium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ko-KR" sz="2500" b="0" i="0" u="none" strike="noStrike">
              <a:solidFill>
                <a:srgbClr val="222222"/>
              </a:solidFill>
              <a:ea typeface="Pretendard Medium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동적인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사이트는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셀레니움을써야한다는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점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  </a:t>
            </a:r>
            <a:endParaRPr lang="en-US" sz="2500" b="0" i="0" u="none" strike="noStrike">
              <a:solidFill>
                <a:srgbClr val="222222"/>
              </a:solidFill>
              <a:latin typeface="Pretendard Medium"/>
            </a:endParaRPr>
          </a:p>
          <a:p>
            <a:pPr lvl="0" algn="l">
              <a:lnSpc>
                <a:spcPct val="132800"/>
              </a:lnSpc>
              <a:defRPr/>
            </a:pP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 </a:t>
            </a:r>
            <a:endParaRPr lang="en-US" sz="2500" b="0" i="0" u="none" strike="noStrike">
              <a:solidFill>
                <a:srgbClr val="222222"/>
              </a:solidFill>
              <a:latin typeface="Pretendard Medium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팀워크</a:t>
            </a:r>
            <a:endParaRPr lang="ko-KR" sz="2500" b="0" i="0" u="none" strike="noStrike">
              <a:solidFill>
                <a:srgbClr val="222222"/>
              </a:solidFill>
              <a:ea typeface="Pretendard Medium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921500" y="4838700"/>
            <a:ext cx="4394200" cy="1460500"/>
          </a:xfrm>
          <a:prstGeom prst="rect">
            <a:avLst/>
          </a:prstGeom>
        </p:spPr>
        <p:txBody>
          <a:bodyPr lIns="0" tIns="0" rIns="0" bIns="0" anchor="t"/>
          <a:lstStyle/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코드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공유</a:t>
            </a:r>
            <a:endParaRPr lang="ko-KR" sz="2500" b="0" i="0" u="none" strike="noStrike">
              <a:solidFill>
                <a:srgbClr val="222222"/>
              </a:solidFill>
              <a:ea typeface="Pretendard Medium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오류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잡기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 </a:t>
            </a:r>
            <a:endParaRPr lang="en-US" sz="2500" b="0" i="0" u="none" strike="noStrike">
              <a:solidFill>
                <a:srgbClr val="222222"/>
              </a:solidFill>
              <a:latin typeface="Pretendard Medium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487400" y="4838700"/>
            <a:ext cx="3898900" cy="3492500"/>
          </a:xfrm>
          <a:prstGeom prst="rect">
            <a:avLst/>
          </a:prstGeom>
        </p:spPr>
        <p:txBody>
          <a:bodyPr lIns="0" tIns="0" rIns="0" bIns="0" anchor="t"/>
          <a:lstStyle/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창을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줄일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때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테이블과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버튼도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줄어드는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동적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기능</a:t>
            </a:r>
            <a:endParaRPr lang="ko-KR" sz="2500" b="0" i="0" u="none" strike="noStrike">
              <a:solidFill>
                <a:srgbClr val="222222"/>
              </a:solidFill>
              <a:ea typeface="Pretendard Medium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ko-KR" sz="2500" b="0" i="0" u="none" strike="noStrike">
              <a:solidFill>
                <a:srgbClr val="222222"/>
              </a:solidFill>
              <a:ea typeface="Pretendard Medium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자신이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보고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싶은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종목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화면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고정</a:t>
            </a:r>
            <a:endParaRPr lang="ko-KR" sz="2500" b="0" i="0" u="none" strike="noStrike">
              <a:solidFill>
                <a:srgbClr val="222222"/>
              </a:solidFill>
              <a:ea typeface="Pretendard Medium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ko-KR" sz="2500" b="0" i="0" u="none" strike="noStrike">
              <a:solidFill>
                <a:srgbClr val="222222"/>
              </a:solidFill>
              <a:ea typeface="Pretendard Medium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코드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깔끔하게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정리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  </a:t>
            </a:r>
            <a:endParaRPr lang="en-US" sz="2500" b="0" i="0" u="none" strike="noStrike">
              <a:solidFill>
                <a:srgbClr val="222222"/>
              </a:solidFill>
              <a:latin typeface="Pretendard Medium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222500" y="2997200"/>
            <a:ext cx="1562100" cy="444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500" b="1" i="0" u="none" strike="noStrike">
                <a:solidFill>
                  <a:srgbClr val="ffffff"/>
                </a:solidFill>
                <a:ea typeface="Pretendard Medium"/>
              </a:rPr>
              <a:t>배운</a:t>
            </a:r>
            <a:r>
              <a:rPr lang="en-US" sz="2500" b="0" i="0" u="none" strike="noStrike">
                <a:solidFill>
                  <a:srgbClr val="ffffff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Medium"/>
              </a:rPr>
              <a:t>점</a:t>
            </a:r>
            <a:endParaRPr lang="ko-KR" sz="2500" b="0" i="0" u="none" strike="noStrike">
              <a:solidFill>
                <a:srgbClr val="ffffff"/>
              </a:solidFill>
              <a:ea typeface="Pretendard Medium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382000" y="2971800"/>
            <a:ext cx="1524000" cy="444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500" b="1" i="0" u="none" strike="noStrike">
                <a:solidFill>
                  <a:srgbClr val="ffffff"/>
                </a:solidFill>
                <a:ea typeface="Pretendard Medium"/>
              </a:rPr>
              <a:t>어려웠던</a:t>
            </a:r>
            <a:r>
              <a:rPr lang="en-US" sz="2500" b="0" i="0" u="none" strike="noStrike">
                <a:solidFill>
                  <a:srgbClr val="ffffff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점</a:t>
            </a:r>
            <a:endParaRPr lang="ko-KR" sz="2500" b="0" i="0" u="none" strike="noStrike">
              <a:solidFill>
                <a:srgbClr val="ffffff"/>
              </a:solidFill>
              <a:ea typeface="Pretendard Black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4503400" y="2997200"/>
            <a:ext cx="1562100" cy="444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500" b="1" i="0" u="none" strike="noStrike">
                <a:solidFill>
                  <a:srgbClr val="ffffff"/>
                </a:solidFill>
                <a:ea typeface="Pretendard Medium"/>
              </a:rPr>
              <a:t>시도할</a:t>
            </a:r>
            <a:r>
              <a:rPr lang="en-US" sz="2500" b="0" i="0" u="none" strike="noStrike">
                <a:solidFill>
                  <a:srgbClr val="ffffff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Medium"/>
              </a:rPr>
              <a:t>점</a:t>
            </a:r>
            <a:endParaRPr lang="ko-KR" sz="2500" b="0" i="0" u="none" strike="noStrike">
              <a:solidFill>
                <a:srgbClr val="ffffff"/>
              </a:solidFill>
              <a:ea typeface="Pretendard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06700" y="4495800"/>
            <a:ext cx="8597900" cy="2984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28600" y="8470900"/>
            <a:ext cx="10160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12344400" y="1041400"/>
            <a:ext cx="8902700" cy="2984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23900" y="965200"/>
            <a:ext cx="7797800" cy="6489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911600" y="8991600"/>
            <a:ext cx="13296900" cy="254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9207500" y="990600"/>
            <a:ext cx="5270500" cy="711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000" b="false" i="false" u="none" strike="noStrike">
                <a:solidFill>
                  <a:srgbClr val="222222"/>
                </a:solidFill>
                <a:ea typeface="Pretendard Black"/>
              </a:rPr>
              <a:t>발표를</a:t>
            </a:r>
            <a:r>
              <a:rPr lang="en-US" sz="4000" b="false" i="false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4000" b="false" i="false" u="none" strike="noStrike">
                <a:solidFill>
                  <a:srgbClr val="222222"/>
                </a:solidFill>
                <a:ea typeface="Pretendard Black"/>
              </a:rPr>
              <a:t>마치며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8500" y="9334500"/>
            <a:ext cx="16891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500" b="false" i="false" u="none" strike="noStrike">
                <a:solidFill>
                  <a:srgbClr val="FFFFFF"/>
                </a:solidFill>
                <a:latin typeface="Pretendard Black"/>
              </a:rPr>
              <a:t>2024.08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207500" y="2413000"/>
            <a:ext cx="5308600" cy="2349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ko-KR" sz="2500" b="false" i="false" u="none" strike="noStrike">
                <a:solidFill>
                  <a:srgbClr val="222222"/>
                </a:solidFill>
                <a:ea typeface="Pretendard Regular"/>
              </a:rPr>
              <a:t>이번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Regular"/>
              </a:rPr>
              <a:t>활동을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Regular"/>
              </a:rPr>
              <a:t>통해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Regular"/>
              </a:rPr>
              <a:t>팀워크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Regular"/>
              </a:rPr>
              <a:t>,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Regular"/>
              </a:rPr>
              <a:t>프로젝트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Regular"/>
              </a:rPr>
              <a:t>수행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Regular"/>
              </a:rPr>
              <a:t>능력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Regular"/>
              </a:rPr>
              <a:t>,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Regular"/>
              </a:rPr>
              <a:t>오류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Regular"/>
              </a:rPr>
              <a:t>해결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Regular"/>
              </a:rPr>
              <a:t>능력등등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Regular"/>
              </a:rPr>
              <a:t>여러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Regular"/>
              </a:rPr>
              <a:t>능력과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Regular"/>
              </a:rPr>
              <a:t>인공지능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Regular"/>
              </a:rPr>
              <a:t>관련된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Regular"/>
              </a:rPr>
              <a:t>지식들을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Regular"/>
              </a:rPr>
              <a:t>배우게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Regular"/>
              </a:rPr>
              <a:t>된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Regular"/>
              </a:rPr>
              <a:t>것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Regular"/>
              </a:rPr>
              <a:t>같습니다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Regular"/>
              </a:rPr>
              <a:t>.</a:t>
            </a:r>
          </a:p>
          <a:p>
            <a:pPr algn="l" lvl="0">
              <a:lnSpc>
                <a:spcPct val="124499"/>
              </a:lnSpc>
            </a:pPr>
            <a:r>
              <a:rPr lang="en-US" sz="2500" b="false" i="false" u="none" strike="noStrike">
                <a:solidFill>
                  <a:srgbClr val="222222"/>
                </a:solidFill>
                <a:latin typeface="Pretendard Regular"/>
              </a:rPr>
              <a:t>  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82200" y="4953000"/>
            <a:ext cx="3771900" cy="1066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6000" b="false" i="false" u="none" strike="noStrike">
                <a:solidFill>
                  <a:srgbClr val="222222"/>
                </a:solidFill>
                <a:ea typeface="Pretendard Black"/>
              </a:rPr>
              <a:t>감사합니다</a:t>
            </a:r>
            <a:r>
              <a:rPr lang="en-US" sz="6000" b="false" i="false" u="none" strike="noStrike">
                <a:solidFill>
                  <a:srgbClr val="222222"/>
                </a:solidFill>
                <a:latin typeface="Pretendard Black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016000" y="5054600"/>
            <a:ext cx="9169400" cy="1282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406400" y="7594600"/>
            <a:ext cx="10160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-16200000">
            <a:off x="-2476500" y="2463800"/>
            <a:ext cx="7874000" cy="2921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375400" y="2171700"/>
            <a:ext cx="120904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375400" y="3632200"/>
            <a:ext cx="120904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375400" y="5092700"/>
            <a:ext cx="120904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375400" y="6553200"/>
            <a:ext cx="120904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375400" y="8013700"/>
            <a:ext cx="12090400" cy="254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6311900" y="1041400"/>
            <a:ext cx="9753600" cy="8001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500" b="false" i="false" u="none" strike="noStrike">
                <a:solidFill>
                  <a:srgbClr val="222222"/>
                </a:solidFill>
                <a:ea typeface="Pretendard Black"/>
              </a:rPr>
              <a:t>프로젝트</a:t>
            </a:r>
            <a:r>
              <a:rPr lang="en-US" sz="4500" b="false" i="false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4500" b="false" i="false" u="none" strike="noStrike">
                <a:solidFill>
                  <a:srgbClr val="222222"/>
                </a:solidFill>
                <a:ea typeface="Pretendard Black"/>
              </a:rPr>
              <a:t>소개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70500" y="1117600"/>
            <a:ext cx="5588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01700" y="1117600"/>
            <a:ext cx="15621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500" b="false" i="false" u="none" strike="noStrike">
                <a:solidFill>
                  <a:srgbClr val="FFFFFF"/>
                </a:solidFill>
                <a:ea typeface="Pretendard Black"/>
              </a:rPr>
              <a:t>발표</a:t>
            </a:r>
            <a:r>
              <a:rPr lang="en-US" sz="2500" b="false" i="false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false" i="false" u="none" strike="noStrike">
                <a:solidFill>
                  <a:srgbClr val="FFFFFF"/>
                </a:solidFill>
                <a:ea typeface="Pretendard Black"/>
              </a:rPr>
              <a:t>순서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311900" y="2501900"/>
            <a:ext cx="9753600" cy="8001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500" b="false" i="false" u="none" strike="noStrike">
                <a:solidFill>
                  <a:srgbClr val="222222"/>
                </a:solidFill>
                <a:ea typeface="Pretendard Black"/>
              </a:rPr>
              <a:t>프로젝트</a:t>
            </a:r>
            <a:r>
              <a:rPr lang="en-US" sz="4500" b="false" i="false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4500" b="false" i="false" u="none" strike="noStrike">
                <a:solidFill>
                  <a:srgbClr val="222222"/>
                </a:solidFill>
                <a:ea typeface="Pretendard Black"/>
              </a:rPr>
              <a:t>필요성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70500" y="2578100"/>
            <a:ext cx="5588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311900" y="3949700"/>
            <a:ext cx="9753600" cy="8001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500" b="false" i="false" u="none" strike="noStrike">
                <a:solidFill>
                  <a:srgbClr val="222222"/>
                </a:solidFill>
                <a:ea typeface="Pretendard Black"/>
              </a:rPr>
              <a:t>프로젝트에</a:t>
            </a:r>
            <a:r>
              <a:rPr lang="en-US" sz="4500" b="false" i="false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4500" b="false" i="false" u="none" strike="noStrike">
                <a:solidFill>
                  <a:srgbClr val="222222"/>
                </a:solidFill>
                <a:ea typeface="Pretendard Black"/>
              </a:rPr>
              <a:t>사용한</a:t>
            </a:r>
            <a:r>
              <a:rPr lang="en-US" sz="4500" b="false" i="false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4500" b="false" i="false" u="none" strike="noStrike">
                <a:solidFill>
                  <a:srgbClr val="222222"/>
                </a:solidFill>
                <a:ea typeface="Pretendard Black"/>
              </a:rPr>
              <a:t>언어</a:t>
            </a:r>
            <a:r>
              <a:rPr lang="en-US" sz="4500" b="false" i="false" u="none" strike="noStrike">
                <a:solidFill>
                  <a:srgbClr val="222222"/>
                </a:solidFill>
                <a:latin typeface="Pretendard Black"/>
              </a:rPr>
              <a:t>, </a:t>
            </a:r>
            <a:r>
              <a:rPr lang="ko-KR" sz="4500" b="false" i="false" u="none" strike="noStrike">
                <a:solidFill>
                  <a:srgbClr val="222222"/>
                </a:solidFill>
                <a:ea typeface="Pretendard Black"/>
              </a:rPr>
              <a:t>툴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270500" y="4038600"/>
            <a:ext cx="5588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311900" y="5410200"/>
            <a:ext cx="9753600" cy="8001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500" b="false" i="false" u="none" strike="noStrike">
                <a:solidFill>
                  <a:srgbClr val="222222"/>
                </a:solidFill>
                <a:ea typeface="Pretendard Black"/>
              </a:rPr>
              <a:t>기능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270500" y="5499100"/>
            <a:ext cx="5588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311900" y="6870700"/>
            <a:ext cx="9753600" cy="8001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500" b="false" i="false" u="none" strike="noStrike">
                <a:solidFill>
                  <a:srgbClr val="222222"/>
                </a:solidFill>
                <a:ea typeface="Pretendard Black"/>
              </a:rPr>
              <a:t>기대효과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270500" y="6959600"/>
            <a:ext cx="5588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311900" y="8331200"/>
            <a:ext cx="9753600" cy="8001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500" b="false" i="false" u="none" strike="noStrike">
                <a:solidFill>
                  <a:srgbClr val="222222"/>
                </a:solidFill>
                <a:ea typeface="Pretendard Black"/>
              </a:rPr>
              <a:t>소감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270500" y="8407400"/>
            <a:ext cx="5588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6</a:t>
            </a: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6200000">
            <a:off x="13055600" y="5054600"/>
            <a:ext cx="9169400" cy="128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6200000">
            <a:off x="406400" y="7594600"/>
            <a:ext cx="10160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-2476500" y="2463800"/>
            <a:ext cx="7874000" cy="292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46500" y="7861300"/>
            <a:ext cx="14719300" cy="25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746500" y="1041400"/>
            <a:ext cx="10922000" cy="889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222222"/>
                </a:solidFill>
                <a:ea typeface="Pretendard Black"/>
              </a:rPr>
              <a:t>소개</a:t>
            </a:r>
            <a:endParaRPr lang="ko-KR" sz="5000" b="0" i="0" u="none" strike="noStrike">
              <a:solidFill>
                <a:srgbClr val="222222"/>
              </a:solidFill>
              <a:ea typeface="Pretendard Black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31800" y="1270000"/>
            <a:ext cx="2120900" cy="1206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프로젝트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소개와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필요성</a:t>
            </a:r>
            <a:endParaRPr lang="ko-KR" sz="2500" b="0" i="0" u="none" strike="noStrike">
              <a:solidFill>
                <a:srgbClr val="ffffff"/>
              </a:solidFill>
              <a:ea typeface="Pretendard Black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10000" y="3403600"/>
            <a:ext cx="11252200" cy="1968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32800"/>
              </a:lnSpc>
              <a:defRPr/>
            </a:pP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주식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현황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프로그램은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현재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실시간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주식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현황을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여러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기능과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함께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가시성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좋은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UI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로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제공합니다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.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이러한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것들은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다른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증권사에서도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제공하지만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이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프로젝트는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정보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제공이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핵심이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아닌</a:t>
            </a:r>
            <a:r>
              <a:rPr lang="ko-KR" altLang="en-US" sz="2500" b="0" i="0" u="none" strike="noStrike">
                <a:solidFill>
                  <a:srgbClr val="222222"/>
                </a:solidFill>
                <a:ea typeface="Pretendard Medium"/>
              </a:rPr>
              <a:t> </a:t>
            </a:r>
            <a:r>
              <a:rPr lang="ko-KR" sz="2500" b="0" i="0" u="none" strike="noStrike">
                <a:solidFill>
                  <a:srgbClr val="fc5230"/>
                </a:solidFill>
                <a:ea typeface="Pretendard Medium"/>
              </a:rPr>
              <a:t>접근성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과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fc5230"/>
                </a:solidFill>
                <a:ea typeface="Pretendard Medium"/>
              </a:rPr>
              <a:t>효율성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을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높이고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프로그램과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직접적인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fc5230"/>
                </a:solidFill>
                <a:ea typeface="Pretendard Medium"/>
              </a:rPr>
              <a:t>상호작용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이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되는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결과물을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만드는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것이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목표입니다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.     </a:t>
            </a:r>
            <a:endParaRPr lang="en-US" sz="2500" b="0" i="0" u="none" strike="noStrike">
              <a:solidFill>
                <a:srgbClr val="222222"/>
              </a:solidFill>
              <a:latin typeface="Pretendard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6200000">
            <a:off x="13055600" y="5054600"/>
            <a:ext cx="9169400" cy="128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6200000">
            <a:off x="406400" y="7594600"/>
            <a:ext cx="10160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-2476500" y="2463800"/>
            <a:ext cx="7874000" cy="292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46500" y="7861300"/>
            <a:ext cx="14719300" cy="25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746500" y="1041400"/>
            <a:ext cx="10922000" cy="889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222222"/>
                </a:solidFill>
                <a:ea typeface="Pretendard Black"/>
              </a:rPr>
              <a:t>필요성</a:t>
            </a:r>
            <a:endParaRPr lang="ko-KR" sz="5000" b="0" i="0" u="none" strike="noStrike">
              <a:solidFill>
                <a:srgbClr val="222222"/>
              </a:solidFill>
              <a:ea typeface="Pretendard Black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31800" y="1270000"/>
            <a:ext cx="2120900" cy="1206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프로젝트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소개와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필요성</a:t>
            </a:r>
            <a:endParaRPr lang="ko-KR" sz="2500" b="0" i="0" u="none" strike="noStrike">
              <a:solidFill>
                <a:srgbClr val="ffffff"/>
              </a:solidFill>
              <a:ea typeface="Pretendard Black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10000" y="3403600"/>
            <a:ext cx="11252200" cy="552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32800"/>
              </a:lnSpc>
              <a:defRPr/>
            </a:pP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주식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fc5230"/>
                </a:solidFill>
                <a:ea typeface="Pretendard Medium"/>
              </a:rPr>
              <a:t>숙련자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는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주식을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하면서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증권을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들어가야만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주식을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확인할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수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있고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또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종목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가격과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등락율을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한번에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보기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불편합니다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.</a:t>
            </a:r>
            <a:endParaRPr lang="en-US" sz="2500" b="0" i="0" u="none" strike="noStrike">
              <a:solidFill>
                <a:srgbClr val="222222"/>
              </a:solidFill>
              <a:latin typeface="Pretendard Medium"/>
            </a:endParaRPr>
          </a:p>
          <a:p>
            <a:pPr lvl="0" algn="l">
              <a:lnSpc>
                <a:spcPct val="132800"/>
              </a:lnSpc>
              <a:defRPr/>
            </a:pPr>
            <a:endParaRPr lang="en-US" sz="2500" b="0" i="0" u="none" strike="noStrike">
              <a:solidFill>
                <a:srgbClr val="222222"/>
              </a:solidFill>
              <a:latin typeface="Pretendard Medium"/>
            </a:endParaRPr>
          </a:p>
          <a:p>
            <a:pPr lvl="0" algn="l">
              <a:lnSpc>
                <a:spcPct val="132800"/>
              </a:lnSpc>
              <a:defRPr/>
            </a:pP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또</a:t>
            </a:r>
            <a:r>
              <a:rPr lang="en-US" sz="2500" b="0" i="0" u="none" strike="noStrike">
                <a:solidFill>
                  <a:srgbClr val="fc5230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fc5230"/>
                </a:solidFill>
                <a:ea typeface="Pretendard Medium"/>
              </a:rPr>
              <a:t>입문자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는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주식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페이지의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뭐가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뭔지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알수없고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접근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또한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어렵습니다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.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그리고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수치적으로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많이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이해하기도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어렵죠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.</a:t>
            </a:r>
            <a:endParaRPr lang="en-US" sz="2500" b="0" i="0" u="none" strike="noStrike">
              <a:solidFill>
                <a:srgbClr val="222222"/>
              </a:solidFill>
              <a:latin typeface="Pretendard Medium"/>
            </a:endParaRPr>
          </a:p>
          <a:p>
            <a:pPr lvl="0" algn="l">
              <a:lnSpc>
                <a:spcPct val="132800"/>
              </a:lnSpc>
              <a:defRPr/>
            </a:pPr>
            <a:endParaRPr lang="en-US" sz="2500" b="0" i="0" u="none" strike="noStrike">
              <a:solidFill>
                <a:srgbClr val="222222"/>
              </a:solidFill>
              <a:latin typeface="Pretendard Medium"/>
            </a:endParaRPr>
          </a:p>
          <a:p>
            <a:pPr lvl="0" algn="l">
              <a:lnSpc>
                <a:spcPct val="132800"/>
              </a:lnSpc>
              <a:defRPr/>
            </a:pP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그러므로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이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필요성을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통해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숙련자와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입문자가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동시에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만족할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수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있는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주식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현황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프로그램이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필요하다고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생각합니다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.</a:t>
            </a:r>
            <a:endParaRPr lang="en-US" sz="2500" b="0" i="0" u="none" strike="noStrike">
              <a:solidFill>
                <a:srgbClr val="222222"/>
              </a:solidFill>
              <a:latin typeface="Pretendard Medium"/>
            </a:endParaRPr>
          </a:p>
          <a:p>
            <a:pPr lvl="0" algn="l">
              <a:lnSpc>
                <a:spcPct val="132800"/>
              </a:lnSpc>
              <a:defRPr/>
            </a:pP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  </a:t>
            </a:r>
            <a:endParaRPr lang="en-US" sz="2500" b="0" i="0" u="none" strike="noStrike">
              <a:solidFill>
                <a:srgbClr val="222222"/>
              </a:solidFill>
              <a:latin typeface="Pretendard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6357600" y="9194800"/>
            <a:ext cx="2578100" cy="1282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406400" y="7594600"/>
            <a:ext cx="10160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-16200000">
            <a:off x="-2476500" y="2463800"/>
            <a:ext cx="7874000" cy="2921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746500" y="9550400"/>
            <a:ext cx="147193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903200" y="3251200"/>
            <a:ext cx="2387600" cy="2387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568700" y="2273300"/>
            <a:ext cx="147193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099800" y="4406900"/>
            <a:ext cx="1663700" cy="38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305300" y="2451100"/>
            <a:ext cx="6172200" cy="34417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3271500" y="6705600"/>
            <a:ext cx="46101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주식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정보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 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71500" y="5905500"/>
            <a:ext cx="4114800" cy="533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ko-KR" sz="3000" b="false" i="false" u="none" strike="noStrike">
                <a:solidFill>
                  <a:srgbClr val="222222"/>
                </a:solidFill>
                <a:ea typeface="Pretendard Black"/>
              </a:rPr>
              <a:t>웹</a:t>
            </a:r>
            <a:r>
              <a:rPr lang="en-US" sz="3000" b="false" i="false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3000" b="false" i="false" u="none" strike="noStrike">
                <a:solidFill>
                  <a:srgbClr val="222222"/>
                </a:solidFill>
                <a:ea typeface="Pretendard Black"/>
              </a:rPr>
              <a:t>크롤링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01700" y="1117600"/>
            <a:ext cx="15621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500" b="false" i="false" u="none" strike="noStrike">
                <a:solidFill>
                  <a:srgbClr val="FFFFFF"/>
                </a:solidFill>
                <a:ea typeface="Pretendard Black"/>
              </a:rPr>
              <a:t>언어</a:t>
            </a:r>
            <a:r>
              <a:rPr lang="en-US" sz="2500" b="false" i="false" u="none" strike="noStrike">
                <a:solidFill>
                  <a:srgbClr val="FFFFFF"/>
                </a:solidFill>
                <a:latin typeface="Pretendard Black"/>
              </a:rPr>
              <a:t>, </a:t>
            </a:r>
            <a:r>
              <a:rPr lang="ko-KR" sz="2500" b="false" i="false" u="none" strike="noStrike">
                <a:solidFill>
                  <a:srgbClr val="FFFFFF"/>
                </a:solidFill>
                <a:ea typeface="Pretendard Black"/>
              </a:rPr>
              <a:t>툴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13300" y="6667500"/>
            <a:ext cx="41021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프로그램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베이스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13300" y="5905500"/>
            <a:ext cx="4114800" cy="533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en-US" sz="3000" b="false" i="false" u="none" strike="noStrike">
                <a:solidFill>
                  <a:srgbClr val="222222"/>
                </a:solidFill>
                <a:latin typeface="Pretendard Black"/>
              </a:rPr>
              <a:t>PYTHON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46500" y="1041400"/>
            <a:ext cx="10922000" cy="889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ko-KR" sz="5000" b="false" i="false" u="none" strike="noStrike">
                <a:solidFill>
                  <a:srgbClr val="222222"/>
                </a:solidFill>
                <a:ea typeface="Pretendard Black"/>
              </a:rPr>
              <a:t>프로젝트에</a:t>
            </a:r>
            <a:r>
              <a:rPr lang="en-US" sz="5000" b="false" i="false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5000" b="false" i="false" u="none" strike="noStrike">
                <a:solidFill>
                  <a:srgbClr val="222222"/>
                </a:solidFill>
                <a:ea typeface="Pretendard Black"/>
              </a:rPr>
              <a:t>사용한</a:t>
            </a:r>
            <a:r>
              <a:rPr lang="en-US" sz="5000" b="false" i="false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5000" b="false" i="false" u="none" strike="noStrike">
                <a:solidFill>
                  <a:srgbClr val="222222"/>
                </a:solidFill>
                <a:ea typeface="Pretendard Black"/>
              </a:rPr>
              <a:t>언어</a:t>
            </a:r>
            <a:r>
              <a:rPr lang="en-US" sz="5000" b="false" i="false" u="none" strike="noStrike">
                <a:solidFill>
                  <a:srgbClr val="222222"/>
                </a:solidFill>
                <a:latin typeface="Pretendard Black"/>
              </a:rPr>
              <a:t>, </a:t>
            </a:r>
            <a:r>
              <a:rPr lang="ko-KR" sz="5000" b="false" i="false" u="none" strike="noStrike">
                <a:solidFill>
                  <a:srgbClr val="222222"/>
                </a:solidFill>
                <a:ea typeface="Pretendard Black"/>
              </a:rPr>
              <a:t>툴</a:t>
            </a:r>
            <a:r>
              <a:rPr lang="en-US" sz="5000" b="false" i="false" u="none" strike="noStrike">
                <a:solidFill>
                  <a:srgbClr val="222222"/>
                </a:solidFill>
                <a:latin typeface="Pretendard Black"/>
              </a:rPr>
              <a:t> 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912100" y="6667500"/>
            <a:ext cx="36703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UI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툴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658100" y="5905500"/>
            <a:ext cx="3683000" cy="533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en-US" sz="3000" b="false" i="false" u="none" strike="noStrike">
                <a:solidFill>
                  <a:srgbClr val="222222"/>
                </a:solidFill>
                <a:latin typeface="Pretendard Black"/>
              </a:rPr>
              <a:t>PYQT5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06700" y="2806700"/>
            <a:ext cx="8597900" cy="2984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9372600" y="2222500"/>
            <a:ext cx="2527300" cy="152908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054600" y="2438400"/>
            <a:ext cx="9829800" cy="1333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7500" b="false" i="false" u="none" strike="noStrike">
                <a:solidFill>
                  <a:srgbClr val="222222"/>
                </a:solidFill>
                <a:ea typeface="Pretendard Black"/>
              </a:rPr>
              <a:t>프로그램</a:t>
            </a:r>
            <a:r>
              <a:rPr lang="en-US" sz="7500" b="false" i="false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7500" b="false" i="false" u="none" strike="noStrike">
                <a:solidFill>
                  <a:srgbClr val="222222"/>
                </a:solidFill>
                <a:ea typeface="Pretendard Black"/>
              </a:rPr>
              <a:t>기능과</a:t>
            </a:r>
            <a:r>
              <a:rPr lang="en-US" sz="7500" b="false" i="false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7500" b="false" i="false" u="none" strike="noStrike">
                <a:solidFill>
                  <a:srgbClr val="222222"/>
                </a:solidFill>
                <a:ea typeface="Pretendard Black"/>
              </a:rPr>
              <a:t>기대효과</a:t>
            </a: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2700" y="4737100"/>
            <a:ext cx="3886200" cy="2197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865100" y="1295400"/>
            <a:ext cx="5600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2349500"/>
            <a:ext cx="3886200" cy="2197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7099300"/>
            <a:ext cx="3886200" cy="2197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0"/>
            <a:ext cx="4152900" cy="21971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79500" y="5537200"/>
            <a:ext cx="1790700" cy="6223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검색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기능</a:t>
            </a:r>
            <a:endParaRPr lang="ko-KR" sz="3500" b="0" i="0" u="none" strike="noStrike">
              <a:solidFill>
                <a:srgbClr val="ffffff"/>
              </a:solidFill>
              <a:ea typeface="Pretendard Black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66800" y="3175000"/>
            <a:ext cx="1803400" cy="635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종류</a:t>
            </a:r>
            <a:endParaRPr lang="ko-KR" sz="3500" b="0" i="0" u="none" strike="noStrike">
              <a:solidFill>
                <a:srgbClr val="ffffff"/>
              </a:solidFill>
              <a:ea typeface="Pretendard Black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7899400"/>
            <a:ext cx="1905000" cy="6223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관심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종목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 </a:t>
            </a:r>
            <a:endParaRPr lang="en-US" sz="3500" b="0" i="0" u="none" strike="noStrike">
              <a:solidFill>
                <a:srgbClr val="ffffff"/>
              </a:solidFill>
              <a:latin typeface="Pretendard Black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613400" y="1143000"/>
            <a:ext cx="108966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r>
              <a:rPr lang="ko-KR" sz="4000" b="0" i="0" u="none" strike="noStrike">
                <a:solidFill>
                  <a:srgbClr val="222222"/>
                </a:solidFill>
                <a:ea typeface="Pretendard Black"/>
              </a:rPr>
              <a:t>기능</a:t>
            </a:r>
            <a:r>
              <a:rPr lang="en-US" sz="4000" b="0" i="0" u="none" strike="noStrike">
                <a:solidFill>
                  <a:srgbClr val="222222"/>
                </a:solidFill>
                <a:latin typeface="Pretendard Black"/>
              </a:rPr>
              <a:t>  1.  </a:t>
            </a:r>
            <a:r>
              <a:rPr lang="ko-KR" sz="4000" b="0" i="0" u="none" strike="noStrike">
                <a:solidFill>
                  <a:srgbClr val="222222"/>
                </a:solidFill>
                <a:ea typeface="Pretendard Black"/>
              </a:rPr>
              <a:t>가시성을</a:t>
            </a:r>
            <a:r>
              <a:rPr lang="en-US" sz="4000" b="0" i="0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4000" b="0" i="0" u="none" strike="noStrike">
                <a:solidFill>
                  <a:srgbClr val="222222"/>
                </a:solidFill>
                <a:ea typeface="Pretendard Black"/>
              </a:rPr>
              <a:t>고려한</a:t>
            </a:r>
            <a:r>
              <a:rPr lang="en-US" sz="4000" b="0" i="0" u="none" strike="noStrike">
                <a:solidFill>
                  <a:srgbClr val="222222"/>
                </a:solidFill>
                <a:latin typeface="Pretendard Black"/>
              </a:rPr>
              <a:t> UI</a:t>
            </a:r>
            <a:endParaRPr lang="en-US" sz="4000" b="0" i="0" u="none" strike="noStrike">
              <a:solidFill>
                <a:srgbClr val="222222"/>
              </a:solidFill>
              <a:latin typeface="Pretendard Black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486400" y="2209800"/>
            <a:ext cx="11036300" cy="6756400"/>
          </a:xfrm>
          <a:prstGeom prst="rect">
            <a:avLst/>
          </a:prstGeom>
        </p:spPr>
        <p:txBody>
          <a:bodyPr lIns="0" tIns="0" rIns="0" bIns="0" anchor="t"/>
          <a:lstStyle/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en-US" sz="2800" b="0" i="0" u="none" strike="noStrike">
                <a:solidFill>
                  <a:srgbClr val="222222"/>
                </a:solidFill>
                <a:latin typeface="Pretendard Medium"/>
              </a:rPr>
              <a:t>PYQT5</a:t>
            </a:r>
            <a:r>
              <a:rPr lang="ko-KR" sz="2800" b="0" i="0" u="none" strike="noStrike">
                <a:solidFill>
                  <a:srgbClr val="222222"/>
                </a:solidFill>
                <a:ea typeface="Pretendard Medium"/>
              </a:rPr>
              <a:t>를</a:t>
            </a:r>
            <a:r>
              <a:rPr lang="en-US" sz="28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>
                <a:solidFill>
                  <a:srgbClr val="222222"/>
                </a:solidFill>
                <a:ea typeface="Pretendard Medium"/>
              </a:rPr>
              <a:t>활용한</a:t>
            </a:r>
            <a:r>
              <a:rPr lang="en-US" sz="2800" b="0" i="0" u="none" strike="noStrike">
                <a:solidFill>
                  <a:srgbClr val="222222"/>
                </a:solidFill>
                <a:latin typeface="Pretendard Medium"/>
              </a:rPr>
              <a:t> UI </a:t>
            </a:r>
            <a:r>
              <a:rPr lang="ko-KR" sz="2800" b="0" i="0" u="none" strike="noStrike">
                <a:solidFill>
                  <a:srgbClr val="f90909"/>
                </a:solidFill>
                <a:ea typeface="Pretendard Medium"/>
              </a:rPr>
              <a:t>제작</a:t>
            </a:r>
            <a:endParaRPr lang="ko-KR" sz="2800" b="0" i="0" u="none" strike="noStrike">
              <a:solidFill>
                <a:srgbClr val="f90909"/>
              </a:solidFill>
              <a:ea typeface="Pretendard Medium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ko-KR" sz="2800" b="0" i="0" u="none" strike="noStrike">
              <a:solidFill>
                <a:srgbClr val="f90909"/>
              </a:solidFill>
              <a:ea typeface="Pretendard Medium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800" b="0" i="0" u="none" strike="noStrike">
                <a:solidFill>
                  <a:srgbClr val="222222"/>
                </a:solidFill>
                <a:ea typeface="Pretendard Medium"/>
              </a:rPr>
              <a:t>유경험자에게는</a:t>
            </a:r>
            <a:r>
              <a:rPr lang="en-US" sz="28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>
                <a:solidFill>
                  <a:srgbClr val="222222"/>
                </a:solidFill>
                <a:ea typeface="Pretendard Medium"/>
              </a:rPr>
              <a:t>증권사들의</a:t>
            </a:r>
            <a:r>
              <a:rPr lang="en-US" sz="2800" b="0" i="0" u="none" strike="noStrike">
                <a:solidFill>
                  <a:srgbClr val="222222"/>
                </a:solidFill>
                <a:latin typeface="Pretendard Medium"/>
              </a:rPr>
              <a:t> UI</a:t>
            </a:r>
            <a:r>
              <a:rPr lang="ko-KR" sz="2800" b="0" i="0" u="none" strike="noStrike">
                <a:solidFill>
                  <a:srgbClr val="222222"/>
                </a:solidFill>
                <a:ea typeface="Pretendard Medium"/>
              </a:rPr>
              <a:t>와</a:t>
            </a:r>
            <a:r>
              <a:rPr lang="en-US" sz="28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>
                <a:solidFill>
                  <a:srgbClr val="222222"/>
                </a:solidFill>
                <a:ea typeface="Pretendard Medium"/>
              </a:rPr>
              <a:t>비슷하게</a:t>
            </a:r>
            <a:r>
              <a:rPr lang="en-US" sz="28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>
                <a:solidFill>
                  <a:srgbClr val="f90909"/>
                </a:solidFill>
                <a:ea typeface="Pretendard Medium"/>
              </a:rPr>
              <a:t>디자인</a:t>
            </a:r>
            <a:endParaRPr lang="ko-KR" sz="2800" b="0" i="0" u="none" strike="noStrike">
              <a:solidFill>
                <a:srgbClr val="f90909"/>
              </a:solidFill>
              <a:ea typeface="Pretendard Medium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ko-KR" sz="2800" b="0" i="0" u="none" strike="noStrike">
              <a:solidFill>
                <a:srgbClr val="f90909"/>
              </a:solidFill>
              <a:ea typeface="Pretendard Medium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800" b="0" i="0" u="none" strike="noStrike">
                <a:solidFill>
                  <a:srgbClr val="222222"/>
                </a:solidFill>
                <a:ea typeface="Pretendard Medium"/>
              </a:rPr>
              <a:t>무경험자에게는</a:t>
            </a:r>
            <a:r>
              <a:rPr lang="en-US" sz="28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>
                <a:solidFill>
                  <a:srgbClr val="222222"/>
                </a:solidFill>
                <a:ea typeface="Pretendard Medium"/>
              </a:rPr>
              <a:t>버튼</a:t>
            </a:r>
            <a:r>
              <a:rPr lang="en-US" sz="28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>
                <a:solidFill>
                  <a:srgbClr val="222222"/>
                </a:solidFill>
                <a:ea typeface="Pretendard Medium"/>
              </a:rPr>
              <a:t>활용과</a:t>
            </a:r>
            <a:r>
              <a:rPr lang="en-US" sz="28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>
                <a:solidFill>
                  <a:srgbClr val="222222"/>
                </a:solidFill>
                <a:ea typeface="Pretendard Medium"/>
              </a:rPr>
              <a:t>간단한</a:t>
            </a:r>
            <a:r>
              <a:rPr lang="en-US" sz="28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>
                <a:solidFill>
                  <a:srgbClr val="222222"/>
                </a:solidFill>
                <a:ea typeface="Pretendard Medium"/>
              </a:rPr>
              <a:t>배경으로</a:t>
            </a:r>
            <a:r>
              <a:rPr lang="en-US" sz="28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>
                <a:solidFill>
                  <a:srgbClr val="f90909"/>
                </a:solidFill>
                <a:ea typeface="Pretendard Medium"/>
              </a:rPr>
              <a:t>접근성</a:t>
            </a:r>
            <a:r>
              <a:rPr lang="en-US" sz="28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>
                <a:solidFill>
                  <a:srgbClr val="222222"/>
                </a:solidFill>
                <a:ea typeface="Pretendard Medium"/>
              </a:rPr>
              <a:t>완화</a:t>
            </a:r>
            <a:endParaRPr lang="ko-KR" sz="2800" b="0" i="0" u="none" strike="noStrike">
              <a:solidFill>
                <a:srgbClr val="222222"/>
              </a:solidFill>
              <a:ea typeface="Pretendard Medium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ko-KR" sz="2800" b="0" i="0" u="none" strike="noStrike">
              <a:solidFill>
                <a:srgbClr val="222222"/>
              </a:solidFill>
              <a:ea typeface="Pretendard Medium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800" b="0" i="0" u="none" strike="noStrike">
                <a:solidFill>
                  <a:srgbClr val="222222"/>
                </a:solidFill>
                <a:ea typeface="Pretendard Medium"/>
              </a:rPr>
              <a:t>배경색을</a:t>
            </a:r>
            <a:r>
              <a:rPr lang="en-US" sz="2800" b="0" i="0" u="none" strike="noStrike">
                <a:solidFill>
                  <a:srgbClr val="f90909"/>
                </a:solidFill>
                <a:latin typeface="Pretendard Medium"/>
              </a:rPr>
              <a:t> </a:t>
            </a:r>
            <a:r>
              <a:rPr lang="ko-KR" sz="2800" b="0" i="0" u="none" strike="noStrike">
                <a:solidFill>
                  <a:srgbClr val="f90909"/>
                </a:solidFill>
                <a:ea typeface="Pretendard Medium"/>
              </a:rPr>
              <a:t>어둡게</a:t>
            </a:r>
            <a:r>
              <a:rPr lang="ko-KR" sz="2800" b="0" i="0" u="none" strike="noStrike">
                <a:solidFill>
                  <a:srgbClr val="222222"/>
                </a:solidFill>
                <a:ea typeface="Pretendard Medium"/>
              </a:rPr>
              <a:t>하여</a:t>
            </a:r>
            <a:r>
              <a:rPr lang="en-US" sz="28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>
                <a:solidFill>
                  <a:srgbClr val="222222"/>
                </a:solidFill>
                <a:ea typeface="Pretendard Medium"/>
              </a:rPr>
              <a:t>일반</a:t>
            </a:r>
            <a:r>
              <a:rPr lang="en-US" sz="28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>
                <a:solidFill>
                  <a:srgbClr val="222222"/>
                </a:solidFill>
                <a:ea typeface="Pretendard Medium"/>
              </a:rPr>
              <a:t>주식</a:t>
            </a:r>
            <a:r>
              <a:rPr lang="en-US" sz="28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>
                <a:solidFill>
                  <a:srgbClr val="222222"/>
                </a:solidFill>
                <a:ea typeface="Pretendard Medium"/>
              </a:rPr>
              <a:t>정보창의</a:t>
            </a:r>
            <a:r>
              <a:rPr lang="en-US" sz="28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>
                <a:solidFill>
                  <a:srgbClr val="222222"/>
                </a:solidFill>
                <a:ea typeface="Pretendard Medium"/>
              </a:rPr>
              <a:t>다크모드를</a:t>
            </a:r>
            <a:r>
              <a:rPr lang="en-US" sz="28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>
                <a:solidFill>
                  <a:srgbClr val="222222"/>
                </a:solidFill>
                <a:ea typeface="Pretendard Medium"/>
              </a:rPr>
              <a:t>구현</a:t>
            </a:r>
            <a:endParaRPr lang="ko-KR" sz="2800" b="0" i="0" u="none" strike="noStrike">
              <a:solidFill>
                <a:srgbClr val="222222"/>
              </a:solidFill>
              <a:ea typeface="Pretendard Medium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ko-KR" sz="2800" b="0" i="0" u="none" strike="noStrike">
              <a:solidFill>
                <a:srgbClr val="222222"/>
              </a:solidFill>
              <a:ea typeface="Pretendard Medium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en-US" sz="2800" b="0" i="0" u="none" strike="noStrike">
                <a:solidFill>
                  <a:srgbClr val="222222"/>
                </a:solidFill>
                <a:latin typeface="Pretendard Medium"/>
              </a:rPr>
              <a:t> </a:t>
            </a:r>
            <a:r>
              <a:rPr lang="ko-KR" sz="2800" b="0" i="0" u="none" strike="noStrike">
                <a:solidFill>
                  <a:srgbClr val="222222"/>
                </a:solidFill>
                <a:ea typeface="Pretendard Medium"/>
              </a:rPr>
              <a:t>현황판과</a:t>
            </a:r>
            <a:r>
              <a:rPr lang="en-US" sz="28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>
                <a:solidFill>
                  <a:srgbClr val="222222"/>
                </a:solidFill>
                <a:ea typeface="Pretendard Medium"/>
              </a:rPr>
              <a:t>관심종목을</a:t>
            </a:r>
            <a:r>
              <a:rPr lang="en-US" sz="28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>
                <a:solidFill>
                  <a:srgbClr val="222222"/>
                </a:solidFill>
                <a:ea typeface="Pretendard Medium"/>
              </a:rPr>
              <a:t>한번에</a:t>
            </a:r>
            <a:r>
              <a:rPr lang="en-US" sz="28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>
                <a:solidFill>
                  <a:srgbClr val="222222"/>
                </a:solidFill>
                <a:ea typeface="Pretendard Medium"/>
              </a:rPr>
              <a:t>볼</a:t>
            </a:r>
            <a:r>
              <a:rPr lang="en-US" sz="28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>
                <a:solidFill>
                  <a:srgbClr val="222222"/>
                </a:solidFill>
                <a:ea typeface="Pretendard Medium"/>
              </a:rPr>
              <a:t>수</a:t>
            </a:r>
            <a:r>
              <a:rPr lang="en-US" sz="28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>
                <a:solidFill>
                  <a:srgbClr val="222222"/>
                </a:solidFill>
                <a:ea typeface="Pretendard Medium"/>
              </a:rPr>
              <a:t>있음</a:t>
            </a:r>
            <a:endParaRPr lang="ko-KR" sz="2800" b="0" i="0" u="none" strike="noStrike">
              <a:solidFill>
                <a:srgbClr val="222222"/>
              </a:solidFill>
              <a:ea typeface="Pretendard Medium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14400" y="812800"/>
            <a:ext cx="2120900" cy="6223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가시성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&amp;UI</a:t>
            </a:r>
            <a:endParaRPr lang="en-US" sz="3500" b="0" i="0" u="none" strike="noStrike">
              <a:solidFill>
                <a:srgbClr val="ffffff"/>
              </a:solidFill>
              <a:latin typeface="Pretendard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4737100"/>
            <a:ext cx="3886200" cy="2197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865100" y="1295400"/>
            <a:ext cx="56007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2349500"/>
            <a:ext cx="3886200" cy="2197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7099300"/>
            <a:ext cx="3886200" cy="2197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0"/>
            <a:ext cx="4152900" cy="2197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851400" y="1828800"/>
            <a:ext cx="12687300" cy="82169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79500" y="5537200"/>
            <a:ext cx="17907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검색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기능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6800" y="3175000"/>
            <a:ext cx="1803400" cy="635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종류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899400"/>
            <a:ext cx="19050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관심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종목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 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13400" y="1143000"/>
            <a:ext cx="10896600" cy="711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ko-KR" sz="4000" b="false" i="false" u="none" strike="noStrike">
                <a:solidFill>
                  <a:srgbClr val="222222"/>
                </a:solidFill>
                <a:ea typeface="Pretendard Black"/>
              </a:rPr>
              <a:t>기능</a:t>
            </a:r>
            <a:r>
              <a:rPr lang="en-US" sz="4000" b="false" i="false" u="none" strike="noStrike">
                <a:solidFill>
                  <a:srgbClr val="222222"/>
                </a:solidFill>
                <a:latin typeface="Pretendard Black"/>
              </a:rPr>
              <a:t>  1.  </a:t>
            </a:r>
            <a:r>
              <a:rPr lang="ko-KR" sz="4000" b="false" i="false" u="none" strike="noStrike">
                <a:solidFill>
                  <a:srgbClr val="222222"/>
                </a:solidFill>
                <a:ea typeface="Pretendard Black"/>
              </a:rPr>
              <a:t>가시성을</a:t>
            </a:r>
            <a:r>
              <a:rPr lang="en-US" sz="4000" b="false" i="false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4000" b="false" i="false" u="none" strike="noStrike">
                <a:solidFill>
                  <a:srgbClr val="222222"/>
                </a:solidFill>
                <a:ea typeface="Pretendard Black"/>
              </a:rPr>
              <a:t>고려한</a:t>
            </a:r>
            <a:r>
              <a:rPr lang="en-US" sz="4000" b="false" i="false" u="none" strike="noStrike">
                <a:solidFill>
                  <a:srgbClr val="222222"/>
                </a:solidFill>
                <a:latin typeface="Pretendard Black"/>
              </a:rPr>
              <a:t> UI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" y="812800"/>
            <a:ext cx="21209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가시성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&amp;UI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4737100"/>
            <a:ext cx="3886200" cy="2197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865100" y="1295400"/>
            <a:ext cx="56007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2349500"/>
            <a:ext cx="4152900" cy="2197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3886200" cy="2197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7099300"/>
            <a:ext cx="3886200" cy="2197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86400" y="3568700"/>
            <a:ext cx="10172700" cy="57150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79500" y="5537200"/>
            <a:ext cx="17907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검색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기능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6800" y="3175000"/>
            <a:ext cx="1803400" cy="635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종류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899400"/>
            <a:ext cx="19050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관심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종목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 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13400" y="1143000"/>
            <a:ext cx="10896600" cy="711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ko-KR" sz="4000" b="false" i="false" u="none" strike="noStrike">
                <a:solidFill>
                  <a:srgbClr val="222222"/>
                </a:solidFill>
                <a:ea typeface="Pretendard Black"/>
              </a:rPr>
              <a:t>기능</a:t>
            </a:r>
            <a:r>
              <a:rPr lang="en-US" sz="4000" b="false" i="false" u="none" strike="noStrike">
                <a:solidFill>
                  <a:srgbClr val="222222"/>
                </a:solidFill>
                <a:latin typeface="Pretendard Black"/>
              </a:rPr>
              <a:t>  2.  </a:t>
            </a:r>
            <a:r>
              <a:rPr lang="ko-KR" sz="4000" b="false" i="false" u="none" strike="noStrike">
                <a:solidFill>
                  <a:srgbClr val="222222"/>
                </a:solidFill>
                <a:ea typeface="Pretendard Black"/>
              </a:rPr>
              <a:t>주식</a:t>
            </a:r>
            <a:r>
              <a:rPr lang="en-US" sz="4000" b="false" i="false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4000" b="false" i="false" u="none" strike="noStrike">
                <a:solidFill>
                  <a:srgbClr val="222222"/>
                </a:solidFill>
                <a:ea typeface="Pretendard Black"/>
              </a:rPr>
              <a:t>종류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86400" y="2209800"/>
            <a:ext cx="10248900" cy="952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국내증시와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해외증시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그리고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ETF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로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주식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종류를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나누어서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버튼을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따로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만들어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버튼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클릭하나로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국내와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해외를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쉽게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볼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수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있도록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기능을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222222"/>
                </a:solidFill>
                <a:ea typeface="Pretendard Medium"/>
              </a:rPr>
              <a:t>만들었습니다</a:t>
            </a:r>
            <a:r>
              <a:rPr lang="en-US" sz="2500" b="false" i="false" u="none" strike="noStrike">
                <a:solidFill>
                  <a:srgbClr val="222222"/>
                </a:solidFill>
                <a:latin typeface="Pretendard Medium"/>
              </a:rPr>
              <a:t>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" y="812800"/>
            <a:ext cx="21209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500" b="false" i="false" u="none" strike="noStrike">
                <a:solidFill>
                  <a:srgbClr val="FFFFFF"/>
                </a:solidFill>
                <a:ea typeface="Pretendard Black"/>
              </a:rPr>
              <a:t>가시성</a:t>
            </a: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&amp;UI</a:t>
            </a: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505</ep:Words>
  <ep:PresentationFormat>On-screen Show (4:3)</ep:PresentationFormat>
  <ep:Paragraphs>128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USER</cp:lastModifiedBy>
  <dcterms:modified xsi:type="dcterms:W3CDTF">2024-08-22T12:18:13.599</dcterms:modified>
  <cp:revision>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