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Quattrocento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90A9C5E-754D-44B5-9165-AE191730C3F6}">
  <a:tblStyle styleId="{390A9C5E-754D-44B5-9165-AE191730C3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QuattrocentoSans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QuattrocentoSans-italic.fntdata"/><Relationship Id="rId14" Type="http://schemas.openxmlformats.org/officeDocument/2006/relationships/font" Target="fonts/QuattrocentoSans-bold.fntdata"/><Relationship Id="rId16" Type="http://schemas.openxmlformats.org/officeDocument/2006/relationships/font" Target="fonts/Quattrocento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f2e1514bcf_0_44:notes"/>
          <p:cNvSpPr txBox="1"/>
          <p:nvPr>
            <p:ph idx="12" type="sldNum"/>
          </p:nvPr>
        </p:nvSpPr>
        <p:spPr>
          <a:xfrm>
            <a:off x="6042320" y="9493393"/>
            <a:ext cx="169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54" name="Google Shape;54;gf2e1514bcf_0_44:notes"/>
          <p:cNvSpPr/>
          <p:nvPr>
            <p:ph idx="2" type="sldImg"/>
          </p:nvPr>
        </p:nvSpPr>
        <p:spPr>
          <a:xfrm>
            <a:off x="-4186238" y="1265238"/>
            <a:ext cx="14935200" cy="8400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Google Shape;55;gf2e1514bcf_0_44:notes"/>
          <p:cNvSpPr txBox="1"/>
          <p:nvPr>
            <p:ph idx="1" type="body"/>
          </p:nvPr>
        </p:nvSpPr>
        <p:spPr>
          <a:xfrm>
            <a:off x="789535" y="605318"/>
            <a:ext cx="5470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Hypothesis: </a:t>
            </a:r>
            <a:r>
              <a:rPr b="0" i="1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b="1" i="1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" sz="1200"/>
              <a:t>S – Specific, M – Measurable, A – Achievable, R – Realistic, T – Timebound). </a:t>
            </a:r>
            <a:r>
              <a:rPr b="0" i="0" lang="en" sz="1200"/>
              <a:t>If you cannot do this, you </a:t>
            </a:r>
            <a:r>
              <a:rPr b="1" i="0" lang="en" sz="1200"/>
              <a:t>do not</a:t>
            </a:r>
            <a:r>
              <a:rPr b="0" i="0" lang="en" sz="1200"/>
              <a:t> have a good grasp on the business problem.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Context: </a:t>
            </a:r>
            <a:r>
              <a:rPr lang="en" sz="1200"/>
              <a:t>With context, we have </a:t>
            </a:r>
            <a:r>
              <a:rPr b="1" lang="en" sz="1200" u="sng"/>
              <a:t>clearly identified the problem at hand </a:t>
            </a:r>
            <a:r>
              <a:rPr lang="en" sz="1200"/>
              <a:t>and have elucidated on how our initiative may solve this problem, alongside the commercial implications this will have on the business.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Criteria for Success</a:t>
            </a:r>
            <a:r>
              <a:rPr b="0" lang="en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Scope of Solution Space: </a:t>
            </a:r>
            <a:r>
              <a:rPr b="0" lang="en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Constraints within Solution Space: </a:t>
            </a:r>
            <a:r>
              <a:rPr b="0" lang="en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Stakeholders to provide key insight: </a:t>
            </a:r>
            <a:r>
              <a:rPr b="0" lang="en"/>
              <a:t>Who are the people I need to speak to, to get the answers I need for my data analysis?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What key data sources are required</a:t>
            </a:r>
            <a:r>
              <a:rPr b="0" lang="en"/>
              <a:t>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2e1514bcf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2e1514bcf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2e1514bcf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2e1514bcf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2e1514bcf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2e1514bcf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2e1514bcf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2e1514bcf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2e1514bcf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2e1514bcf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74945" y="176147"/>
            <a:ext cx="87942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137950" y="940375"/>
            <a:ext cx="4344300" cy="3910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3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/>
          <p:nvPr/>
        </p:nvSpPr>
        <p:spPr>
          <a:xfrm>
            <a:off x="4587400" y="940500"/>
            <a:ext cx="4344300" cy="3910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3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/>
          <p:nvPr/>
        </p:nvSpPr>
        <p:spPr>
          <a:xfrm>
            <a:off x="218936" y="1061195"/>
            <a:ext cx="288300" cy="216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" sz="13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32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4668375" y="1061195"/>
            <a:ext cx="288300" cy="216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" sz="13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601195" y="1085236"/>
            <a:ext cx="35976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" sz="13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5050634" y="1085236"/>
            <a:ext cx="35976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" sz="13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4668375" y="2557722"/>
            <a:ext cx="288300" cy="216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" sz="13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218936" y="2633922"/>
            <a:ext cx="288300" cy="216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" sz="13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601195" y="2657964"/>
            <a:ext cx="35976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" sz="13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5050634" y="2581764"/>
            <a:ext cx="35976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" sz="13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218936" y="3674464"/>
            <a:ext cx="288300" cy="216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" sz="13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4668375" y="3674464"/>
            <a:ext cx="288300" cy="2163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" sz="13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601195" y="3700179"/>
            <a:ext cx="35976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" sz="13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5050634" y="3698506"/>
            <a:ext cx="35976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" sz="13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data sources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43108" y="1321332"/>
            <a:ext cx="4324500" cy="9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 Mountain Resort, a ski resort located in Montana with 105 trails and yearly average 350K visitors recently installed a new chair lift. The new lift has increased operating cost by $1, 540, 000 this season and thus a premium has been charged on the ticket. The management would like to implement changes that will reduce the cost without negatively affecting the ticket price.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43108" y="2882755"/>
            <a:ext cx="43245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Facilities at Big Mountain Resort are fully capitalized so that the operating cost are reduced without undermining the current ticket price.</a:t>
            </a:r>
            <a:r>
              <a:rPr lang="en" sz="1000"/>
              <a:t> Expecting reduction in overall cost at least 20% by the end of 2021.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186842" y="4041004"/>
            <a:ext cx="43245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Analyzing will be mainly focused on the </a:t>
            </a:r>
            <a:r>
              <a:rPr lang="en" sz="1000"/>
              <a:t>data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sets on all 330 resorts across the US to identify competitive advantages of THIS resort</a:t>
            </a:r>
            <a:r>
              <a:rPr lang="en" sz="1000"/>
              <a:t> to determine which changes to implement in order to reduce operating cost while maintaining similar or higher ticket price.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4558232" y="1320539"/>
            <a:ext cx="43245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Lacking the itemized breakdown of operating cost </a:t>
            </a:r>
            <a:endParaRPr sz="1300"/>
          </a:p>
          <a:p>
            <a:pPr indent="-16510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Safety concerns regarding running on full capacity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Competitions from other ski resorts / customers’ preference</a:t>
            </a:r>
            <a:endParaRPr sz="1300"/>
          </a:p>
          <a:p>
            <a:pPr indent="-16510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Weather conditions / potential restrictions / shutdown due to COVID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•"/>
            </a:pPr>
            <a:r>
              <a:rPr lang="en" sz="1000"/>
              <a:t>Situations in other resorts may not be applied to this one.</a:t>
            </a:r>
            <a:endParaRPr sz="1000"/>
          </a:p>
        </p:txBody>
      </p:sp>
      <p:sp>
        <p:nvSpPr>
          <p:cNvPr id="75" name="Google Shape;75;p14"/>
          <p:cNvSpPr txBox="1"/>
          <p:nvPr/>
        </p:nvSpPr>
        <p:spPr>
          <a:xfrm>
            <a:off x="4607091" y="3924674"/>
            <a:ext cx="43245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Metadata sets on 330 resorts across the US provided through database manager</a:t>
            </a:r>
            <a:endParaRPr sz="1300"/>
          </a:p>
          <a:p>
            <a:pPr indent="-16510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Maintenance logs to understand the operating cost composition of the resort (might </a:t>
            </a:r>
            <a:r>
              <a:rPr lang="en" sz="1000"/>
              <a:t>be available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from the management)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•"/>
            </a:pPr>
            <a:r>
              <a:rPr lang="en" sz="1000"/>
              <a:t>Survey to obtain the the preference of the visitors on resort facilities.</a:t>
            </a:r>
            <a:endParaRPr sz="1000"/>
          </a:p>
        </p:txBody>
      </p:sp>
      <p:sp>
        <p:nvSpPr>
          <p:cNvPr id="76" name="Google Shape;76;p14"/>
          <p:cNvSpPr/>
          <p:nvPr/>
        </p:nvSpPr>
        <p:spPr>
          <a:xfrm>
            <a:off x="6633337" y="4893313"/>
            <a:ext cx="432000" cy="15390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7028512" y="4885283"/>
            <a:ext cx="432000" cy="162000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7452320" y="4877253"/>
            <a:ext cx="432000" cy="162000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7846662" y="4881061"/>
            <a:ext cx="432000" cy="162000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8245692" y="4877253"/>
            <a:ext cx="432000" cy="162000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8099130" y="530346"/>
            <a:ext cx="432000" cy="15390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121750" y="87473"/>
            <a:ext cx="7725000" cy="852900"/>
          </a:xfrm>
          <a:prstGeom prst="wedgeRectCallout">
            <a:avLst>
              <a:gd fmla="val 53513" name="adj1"/>
              <a:gd fmla="val 6588" name="adj2"/>
            </a:avLst>
          </a:prstGeom>
          <a:solidFill>
            <a:srgbClr val="FEF2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4"/>
          <p:cNvSpPr txBox="1"/>
          <p:nvPr>
            <p:ph type="title"/>
          </p:nvPr>
        </p:nvSpPr>
        <p:spPr>
          <a:xfrm>
            <a:off x="184140" y="142193"/>
            <a:ext cx="8793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9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Big Mountain Resort Problem Identification</a:t>
            </a:r>
            <a:endParaRPr sz="1839"/>
          </a:p>
        </p:txBody>
      </p:sp>
      <p:sp>
        <p:nvSpPr>
          <p:cNvPr id="84" name="Google Shape;84;p14"/>
          <p:cNvSpPr txBox="1"/>
          <p:nvPr/>
        </p:nvSpPr>
        <p:spPr>
          <a:xfrm>
            <a:off x="4607126" y="2813100"/>
            <a:ext cx="43245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/ Management</a:t>
            </a:r>
            <a:endParaRPr sz="1300"/>
          </a:p>
          <a:p>
            <a:pPr indent="-2794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Supervisor / </a:t>
            </a:r>
            <a:r>
              <a:rPr lang="en" sz="1000"/>
              <a:t>C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oworkers at Data Science Team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lang="en" sz="1000"/>
              <a:t>Investors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 Share</a:t>
            </a:r>
            <a:r>
              <a:rPr lang="en" sz="1000"/>
              <a:t> holders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184140" y="405676"/>
            <a:ext cx="858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&lt;Wenrui Huang 091621&gt;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311700" y="98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and Key findings</a:t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257950" y="895175"/>
            <a:ext cx="8124900" cy="3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Recommendations: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Close five existing runs and open a new run (or Close 4 runs instead)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Increase the current vertical drop by 150 feet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Installing an additional chair lift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Increase ticket price by 2 dollars</a:t>
            </a:r>
            <a:endParaRPr/>
          </a:p>
          <a:p>
            <a:pPr indent="-317500" lvl="0" marL="457200" rtl="0" algn="just">
              <a:spcBef>
                <a:spcPts val="5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Key findings: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Tickets prices of resorts across nations are dominant by four factors: fastQuads, Runs, Snow Making capacity in acres and vertical drop.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Closing 3-5 runs have the same effects on ticket price, while the predicted price drops drastically after closing the 6th run.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Adding one new run, increase </a:t>
            </a:r>
            <a:r>
              <a:rPr lang="en"/>
              <a:t>vertical</a:t>
            </a:r>
            <a:r>
              <a:rPr lang="en"/>
              <a:t> drop by 150 feet and an additional chair lift will boost ticket price by $2 and bring in </a:t>
            </a:r>
            <a:r>
              <a:rPr lang="en"/>
              <a:t>extra</a:t>
            </a:r>
            <a:r>
              <a:rPr lang="en"/>
              <a:t> 3.4 million dollars revenue each year.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Increasing Snow Making capacity and extending longest run have minimal effect on ticket price.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different models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11"/>
              <a:t>(Random Forest model were selected)</a:t>
            </a:r>
            <a:endParaRPr sz="1911"/>
          </a:p>
        </p:txBody>
      </p:sp>
      <p:graphicFrame>
        <p:nvGraphicFramePr>
          <p:cNvPr id="97" name="Google Shape;97;p16"/>
          <p:cNvGraphicFramePr/>
          <p:nvPr/>
        </p:nvGraphicFramePr>
        <p:xfrm>
          <a:off x="1614975" y="12377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{390A9C5E-754D-44B5-9165-AE191730C3F6}</a:tableStyleId>
              </a:tblPr>
              <a:tblGrid>
                <a:gridCol w="2354000"/>
                <a:gridCol w="1732650"/>
                <a:gridCol w="1732650"/>
              </a:tblGrid>
              <a:tr h="718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MAE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MAE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718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Dummy regression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17.92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19.14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718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regression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10.50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11.79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97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 regression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9.64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9.54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9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Best Random Forest Regression Model</a:t>
            </a: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6675"/>
            <a:ext cx="502919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5545575" y="1145500"/>
            <a:ext cx="3353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Hyperparameters for best model: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estimators: 69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Impute strategy: median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scaling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35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Random Forest regression </a:t>
            </a:r>
            <a:r>
              <a:rPr lang="en" sz="2320"/>
              <a:t>prediction</a:t>
            </a:r>
            <a:r>
              <a:rPr lang="en" sz="2320"/>
              <a:t> on Big Mountain Resort</a:t>
            </a:r>
            <a:endParaRPr sz="2320"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00" y="1526650"/>
            <a:ext cx="5486400" cy="292788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242750" y="1054475"/>
            <a:ext cx="525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Number of runs closes vs Change in ticket price or revenue</a:t>
            </a:r>
            <a:endParaRPr b="1" sz="1200"/>
          </a:p>
        </p:txBody>
      </p:sp>
      <p:sp>
        <p:nvSpPr>
          <p:cNvPr id="112" name="Google Shape;112;p18"/>
          <p:cNvSpPr txBox="1"/>
          <p:nvPr/>
        </p:nvSpPr>
        <p:spPr>
          <a:xfrm>
            <a:off x="5575575" y="1311950"/>
            <a:ext cx="33684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Predicted price: $95.87 Actual price: $81</a:t>
            </a:r>
            <a:endParaRPr sz="1100"/>
          </a:p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Number of Closed runs 3-5: ticket price -$0.66, revenue -$1155000</a:t>
            </a:r>
            <a:endParaRPr sz="1100"/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/>
              <a:t>Add a new run plus increase vertical drop plus additional chair lift: ticket price +$1.99, revenue +$3474638</a:t>
            </a:r>
            <a:endParaRPr sz="1100"/>
          </a:p>
          <a:p>
            <a:pPr indent="-2984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Increase Snow Making ac by 2: no effect</a:t>
            </a:r>
            <a:endParaRPr sz="1100"/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Extend longest run by 0.2 miles: no effect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262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Conclusion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Selected random forest regression optimal model </a:t>
            </a:r>
            <a:r>
              <a:rPr lang="en"/>
              <a:t>successfully</a:t>
            </a:r>
            <a:r>
              <a:rPr lang="en"/>
              <a:t> </a:t>
            </a:r>
            <a:r>
              <a:rPr lang="en"/>
              <a:t>predicted</a:t>
            </a:r>
            <a:r>
              <a:rPr lang="en"/>
              <a:t> ticket prices with a relatively high accuracy.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FastQuads, Runs, Snow Making ac and Vertical drops are dominant features compared to others as demonstrated by the optimal model.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Proposed a strategy on how to reduce operating cost while maintaining similar or higher ticket price by modulating key features in the model.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Itemized operating cost are required for better recommendations.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