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372DF-BD32-446E-ACA6-7175E4D23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DAF969-FB04-429B-91CD-10C3AC143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C1CD8-A135-49A7-9B36-D67A9D2C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2514F-7140-40BA-8D24-133CA280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03CC5-53E8-4253-BF9F-928B6100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68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4C1CC-34A0-4609-B4AE-4D2B6C09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8359E5-5351-40CB-BA83-FDB50204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06815-05B5-478B-A0C5-0CCE83AE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78C9B-64C2-4A47-8257-0ACF2A82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A37C8-6C9E-4EA3-8835-4BC7218E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5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98380C-218C-48F3-B028-AC3AAC1AB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9EE445-37C1-47D5-B05E-D7210FE16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10F46-0D90-4373-A6C4-F25C9451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FA9F6-C457-4EC0-9541-40FBD63E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B4CB9-8B71-46BD-861C-58B19743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5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3FD40-C173-4024-BD46-E23DC226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E4DA6-E747-479F-98B8-B419447F9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86FAA-46A0-49C8-9423-D271183F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18CD1-0A49-4C50-A07C-26C25309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F0C27-DFE0-4BD9-A25D-70433477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11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18DF9-8595-4019-9427-34920C7C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B851D4-F15B-460A-9BA8-72C816F65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D8BD2-A5BB-43DE-9BEB-3563A98F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D8939-771B-45DE-A643-926506C8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B9FC8-4272-4184-8F80-0E87E892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10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58532-A89D-4528-B0D4-FA928E1F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05058-3397-461A-8752-67099ACB5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219AC3-25C5-400D-BB8C-051A0232C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8F37DC-9D99-4639-A944-420D35C0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BBF3B-2397-4E58-875D-2533BFEA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CE9123-938D-4985-91B0-6C03CEFA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6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4B70D-71F6-4D74-9CCA-454DB201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98D12-39E3-4AA3-A7A8-EE04CF09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749D4-3A64-43CB-902C-C5D3415CA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1892D7-230D-41DE-A36C-F3D61C386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BC6872-04B2-407B-B2FF-DD1310AA7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886D1B-A0B0-410F-95EC-7A5D306A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3E1F2F-4CA9-4AA6-9ABB-47CE7878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C6AFAD-E117-4A84-A62A-507DF230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311C7-B128-447D-BD80-823B21C0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B486A8-45DC-430B-984A-35D094BF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705DE8-EAA9-4491-8AF7-6D3448C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F492D0-6523-467B-926C-F44A85FD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3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3EC67F-203F-49AC-8F24-542511A1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09EBC5-A858-4EFA-A0BB-55A25019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EA7403-529B-4433-AFF3-4FDFCA8B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7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75218-938D-4307-9ACD-0AD4920C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ADD1A-75A2-4F3A-AED3-545CE04D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B35B21-B9C2-4099-B6A4-FDC8147EF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5A90CB-6983-46BA-92E7-6EF73D07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9A2EAF-9076-47BE-B111-2F2088E5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F8DDFC-B8FA-428F-9762-E52E5E77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6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2AEF1-958F-45DD-82A6-C1098D6B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DD2648-894E-45A7-AB11-CED6FE7E7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1483C8-4911-4BA2-B94E-114B0A24F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C4BCD-193D-402A-B305-5A647549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73AE-91AA-4D21-BAC5-57FD89C1FA0A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52214-C96A-4FA5-A0F4-8D17E2C5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F2C66-5407-493A-A81E-192E47A2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6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A32A3C-E207-40CA-94FD-0027580C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C91099-7321-4A1E-A5C3-DC63924F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80603-7A51-49EC-9635-95B0AF151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073AE-91AA-4D21-BAC5-57FD89C1FA0A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06459-BE2A-4ACE-AC17-A3B2859E6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D5A11-9CBD-442B-88B9-560832B0F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DE92A-20C2-4D5E-A8C5-84AAAFAD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7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EA3A1-9E3A-48BE-BFDE-4E28B0C0D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" y="673258"/>
            <a:ext cx="12049760" cy="150844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SEALANT: A Detection and Visualization Tool for Inter-app Security Vulnerabilities in Android</a:t>
            </a:r>
            <a:endParaRPr lang="zh-CN" altLang="en-US" sz="36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24F098-CC0D-4D93-82F4-654D1B0A4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360" y="3647598"/>
            <a:ext cx="11511280" cy="253714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Youn</a:t>
            </a:r>
            <a:r>
              <a:rPr lang="en-US" altLang="zh-CN" dirty="0"/>
              <a:t> </a:t>
            </a:r>
            <a:r>
              <a:rPr lang="en-US" altLang="zh-CN" dirty="0" err="1"/>
              <a:t>Kyu</a:t>
            </a:r>
            <a:r>
              <a:rPr lang="en-US" altLang="zh-CN" dirty="0"/>
              <a:t> Lee, </a:t>
            </a:r>
            <a:r>
              <a:rPr lang="en-US" altLang="zh-CN" dirty="0" err="1"/>
              <a:t>Peera</a:t>
            </a:r>
            <a:r>
              <a:rPr lang="en-US" altLang="zh-CN" dirty="0"/>
              <a:t> </a:t>
            </a:r>
            <a:r>
              <a:rPr lang="en-US" altLang="zh-CN" dirty="0" err="1"/>
              <a:t>Yoodee</a:t>
            </a:r>
            <a:r>
              <a:rPr lang="en-US" altLang="zh-CN" dirty="0"/>
              <a:t>, Arman </a:t>
            </a:r>
            <a:r>
              <a:rPr lang="en-US" altLang="zh-CN" dirty="0" err="1"/>
              <a:t>Shahbazian</a:t>
            </a:r>
            <a:r>
              <a:rPr lang="en-US" altLang="zh-CN" dirty="0"/>
              <a:t>, Daye Nam, and </a:t>
            </a:r>
            <a:r>
              <a:rPr lang="en-US" altLang="zh-CN" dirty="0" err="1"/>
              <a:t>Nenad</a:t>
            </a:r>
            <a:r>
              <a:rPr lang="en-US" altLang="zh-CN" dirty="0"/>
              <a:t> </a:t>
            </a:r>
            <a:r>
              <a:rPr lang="en-US" altLang="zh-CN" dirty="0" err="1"/>
              <a:t>Medvidovic</a:t>
            </a:r>
            <a:endParaRPr lang="en-US" altLang="zh-CN" dirty="0"/>
          </a:p>
          <a:p>
            <a:endParaRPr lang="en-US" altLang="zh-CN" dirty="0"/>
          </a:p>
          <a:p>
            <a:r>
              <a:rPr lang="it-IT" altLang="zh-CN" dirty="0"/>
              <a:t>ASE 2017, Urbana-Champaign, IL, USA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58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2D5DF-DA11-4980-B1E8-21F98A48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59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④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32FE9-86ED-4148-A2FC-D35A1A3E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SEALANT Analyzer </a:t>
            </a:r>
            <a:r>
              <a:rPr lang="zh-CN" altLang="en-US" sz="2000" dirty="0"/>
              <a:t>作为独立的</a:t>
            </a:r>
            <a:r>
              <a:rPr lang="en-US" altLang="zh-CN" sz="2000" dirty="0"/>
              <a:t>Java</a:t>
            </a:r>
            <a:r>
              <a:rPr lang="zh-CN" altLang="en-US" sz="2000" dirty="0"/>
              <a:t>应用程序来实现，集成了</a:t>
            </a:r>
            <a:r>
              <a:rPr lang="en-US" altLang="zh-CN" sz="2000" dirty="0"/>
              <a:t>IC3</a:t>
            </a:r>
            <a:r>
              <a:rPr lang="zh-CN" altLang="en-US" sz="2000" dirty="0"/>
              <a:t>和</a:t>
            </a:r>
            <a:r>
              <a:rPr lang="en-US" altLang="zh-CN" sz="2000" dirty="0"/>
              <a:t>COVERT</a:t>
            </a:r>
            <a:r>
              <a:rPr lang="zh-CN" altLang="en-US" sz="2000" dirty="0"/>
              <a:t>两个静态分析工具，有</a:t>
            </a:r>
            <a:r>
              <a:rPr lang="en-US" altLang="zh-CN" sz="2000" dirty="0"/>
              <a:t>3000</a:t>
            </a:r>
            <a:r>
              <a:rPr lang="zh-CN" altLang="en-US" sz="2000" dirty="0"/>
              <a:t>个新编写的</a:t>
            </a:r>
            <a:r>
              <a:rPr lang="en-US" altLang="zh-CN" sz="2000" dirty="0"/>
              <a:t>LOC</a:t>
            </a:r>
            <a:r>
              <a:rPr lang="zh-CN" altLang="en-US" sz="2000" dirty="0"/>
              <a:t>与现成的工具结合。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SEALANT Core </a:t>
            </a:r>
            <a:r>
              <a:rPr lang="zh-CN" altLang="en-US" sz="2000" dirty="0"/>
              <a:t>使用</a:t>
            </a:r>
            <a:r>
              <a:rPr lang="en-US" altLang="zh-CN" sz="2000" dirty="0"/>
              <a:t>Java</a:t>
            </a:r>
            <a:r>
              <a:rPr lang="zh-CN" altLang="en-US" sz="2000" dirty="0"/>
              <a:t>和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脚本代码来实现，集成了不同的组件，大概有</a:t>
            </a:r>
            <a:r>
              <a:rPr lang="en-US" altLang="zh-CN" sz="2000" dirty="0"/>
              <a:t>3600</a:t>
            </a:r>
            <a:r>
              <a:rPr lang="zh-CN" altLang="en-US" sz="2000" dirty="0"/>
              <a:t>个</a:t>
            </a:r>
            <a:r>
              <a:rPr lang="en-US" altLang="zh-CN" sz="2000" dirty="0"/>
              <a:t>LOC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SEALANT Repository </a:t>
            </a:r>
            <a:r>
              <a:rPr lang="zh-CN" altLang="en-US" sz="2000" dirty="0"/>
              <a:t>作为基于文件系统的存储库实现，维护三种不同的文件：</a:t>
            </a:r>
            <a:r>
              <a:rPr lang="en-US" altLang="zh-CN" sz="2000" dirty="0"/>
              <a:t>APP</a:t>
            </a:r>
            <a:r>
              <a:rPr lang="zh-CN" altLang="en-US" sz="2000" dirty="0"/>
              <a:t>模型、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易受攻击的</a:t>
            </a:r>
            <a:r>
              <a:rPr lang="en-US" altLang="zh-CN" sz="2000" dirty="0"/>
              <a:t>ICC</a:t>
            </a:r>
            <a:r>
              <a:rPr lang="zh-CN" altLang="en-US" sz="2000" dirty="0"/>
              <a:t>路径、每个易受攻击的</a:t>
            </a:r>
            <a:r>
              <a:rPr lang="en-US" altLang="zh-CN" sz="2000" dirty="0"/>
              <a:t>ICC</a:t>
            </a:r>
            <a:r>
              <a:rPr lang="zh-CN" altLang="en-US" sz="2000" dirty="0"/>
              <a:t>路径的评估。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SEALANT Client </a:t>
            </a:r>
            <a:r>
              <a:rPr lang="zh-CN" altLang="en-US" sz="2000" dirty="0"/>
              <a:t>作为要给</a:t>
            </a:r>
            <a:r>
              <a:rPr lang="en-US" altLang="zh-CN" sz="2000" dirty="0"/>
              <a:t>Web</a:t>
            </a:r>
            <a:r>
              <a:rPr lang="zh-CN" altLang="en-US" sz="2000" dirty="0"/>
              <a:t>应用程序，使用</a:t>
            </a:r>
            <a:r>
              <a:rPr lang="en-US" altLang="zh-CN" sz="2000" dirty="0"/>
              <a:t>HTML5</a:t>
            </a:r>
            <a:r>
              <a:rPr lang="zh-CN" altLang="en-US" sz="2000" dirty="0"/>
              <a:t>和现成的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库，包括用于网页事件处理的</a:t>
            </a:r>
            <a:r>
              <a:rPr lang="en-US" altLang="zh-CN" sz="2000" dirty="0"/>
              <a:t>jQuery</a:t>
            </a:r>
            <a:r>
              <a:rPr lang="zh-CN" altLang="en-US" sz="2000" dirty="0"/>
              <a:t>、开发响应式</a:t>
            </a:r>
            <a:r>
              <a:rPr lang="en-US" altLang="zh-CN" sz="2000" dirty="0"/>
              <a:t>Web</a:t>
            </a:r>
            <a:r>
              <a:rPr lang="zh-CN" altLang="en-US" sz="2000" dirty="0"/>
              <a:t>程序的</a:t>
            </a:r>
            <a:r>
              <a:rPr lang="en-US" altLang="zh-CN" sz="2000" dirty="0"/>
              <a:t>Bootstrap</a:t>
            </a:r>
            <a:r>
              <a:rPr lang="zh-CN" altLang="en-US" sz="2000" dirty="0"/>
              <a:t>以及数据驱动的可视化工具</a:t>
            </a:r>
            <a:r>
              <a:rPr lang="en-US" altLang="zh-CN" sz="2000" dirty="0"/>
              <a:t>D3</a:t>
            </a:r>
            <a:r>
              <a:rPr lang="zh-CN" altLang="en-US" sz="2000" dirty="0"/>
              <a:t>，大约有</a:t>
            </a:r>
            <a:r>
              <a:rPr lang="en-US" altLang="zh-CN" sz="2000" dirty="0"/>
              <a:t>4500LOC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9312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A1EBC-526D-448D-8852-523BCE3A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Ⅳ.</a:t>
            </a:r>
            <a:r>
              <a:rPr lang="zh-CN" altLang="en-US" sz="2400" b="1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2B61B-C70F-4C00-9983-1E8F16609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作者将</a:t>
            </a:r>
            <a:r>
              <a:rPr lang="en-US" altLang="zh-CN" sz="2000" dirty="0"/>
              <a:t>SEALANT</a:t>
            </a:r>
            <a:r>
              <a:rPr lang="zh-CN" altLang="en-US" sz="2000" dirty="0"/>
              <a:t>应用于数百个真实的</a:t>
            </a:r>
            <a:r>
              <a:rPr lang="en-US" altLang="zh-CN" sz="2000" dirty="0"/>
              <a:t>Android</a:t>
            </a:r>
            <a:r>
              <a:rPr lang="zh-CN" altLang="en-US" sz="2000" dirty="0"/>
              <a:t>应用程序，结果表明它能准确的识别易受攻击的</a:t>
            </a:r>
            <a:r>
              <a:rPr lang="en-US" altLang="zh-CN" sz="2000" dirty="0"/>
              <a:t>ICC</a:t>
            </a:r>
            <a:r>
              <a:rPr lang="zh-CN" altLang="en-US" sz="2000" dirty="0"/>
              <a:t>路径，用户研究也表明，能成功的帮助用户了解识别存在的漏洞，作者计划扩展</a:t>
            </a:r>
            <a:r>
              <a:rPr lang="en-US" altLang="zh-CN" sz="2000" dirty="0"/>
              <a:t>SEALANT</a:t>
            </a:r>
            <a:r>
              <a:rPr lang="zh-CN" altLang="en-US" sz="2000"/>
              <a:t>能够识别其他类型的漏洞。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854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2AAF-8ABB-4581-896B-4C52ECDF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20"/>
            <a:ext cx="10515600" cy="59534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Ⅰ. </a:t>
            </a:r>
            <a:r>
              <a:rPr lang="zh-CN" altLang="en-US" dirty="0"/>
              <a:t>介绍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Ⅱ. </a:t>
            </a:r>
            <a:r>
              <a:rPr lang="zh-CN" altLang="en-US" dirty="0"/>
              <a:t>举例说明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Ⅲ. SEALANT</a:t>
            </a:r>
            <a:r>
              <a:rPr lang="zh-CN" altLang="en-US" dirty="0"/>
              <a:t>的设计和实现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Ⅳ. </a:t>
            </a:r>
            <a:r>
              <a:rPr lang="zh-CN" altLang="en-US" dirty="0"/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364136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9A5AA-72CF-4C17-AB81-0DC7ABEB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Ⅰ. </a:t>
            </a:r>
            <a:r>
              <a:rPr lang="zh-CN" altLang="en-US" sz="4000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FE28F-0E07-4238-85B8-DC5C2D8D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Android</a:t>
            </a:r>
            <a:r>
              <a:rPr lang="zh-CN" altLang="en-US" sz="2400" dirty="0"/>
              <a:t>系统中同一个或不同应用程序中组件之间的通信是通过</a:t>
            </a:r>
            <a:r>
              <a:rPr lang="en-US" altLang="zh-CN" sz="2400" dirty="0"/>
              <a:t>intent</a:t>
            </a:r>
            <a:r>
              <a:rPr lang="zh-CN" altLang="en-US" sz="2400" dirty="0"/>
              <a:t>对象来实现的。</a:t>
            </a:r>
            <a:endParaRPr lang="en-US" altLang="zh-CN" sz="2400" dirty="0"/>
          </a:p>
          <a:p>
            <a:r>
              <a:rPr lang="zh-CN" altLang="en-US" sz="2400" dirty="0"/>
              <a:t>如果应用开发者不谨慎的控制组件之间传入和传出的</a:t>
            </a:r>
            <a:r>
              <a:rPr lang="en-US" altLang="zh-CN" sz="2400" dirty="0"/>
              <a:t>intent</a:t>
            </a:r>
            <a:r>
              <a:rPr lang="zh-CN" altLang="en-US" sz="2400" dirty="0"/>
              <a:t>，组件间的通信（</a:t>
            </a:r>
            <a:r>
              <a:rPr lang="en-US" altLang="zh-CN" sz="2400" dirty="0"/>
              <a:t>ICC</a:t>
            </a:r>
            <a:r>
              <a:rPr lang="zh-CN" altLang="en-US" sz="2400" dirty="0"/>
              <a:t>）就会极易受到</a:t>
            </a:r>
            <a:r>
              <a:rPr lang="en-US" altLang="zh-CN" sz="2400" dirty="0"/>
              <a:t>inter-app</a:t>
            </a:r>
            <a:r>
              <a:rPr lang="zh-CN" altLang="en-US" sz="2400" dirty="0"/>
              <a:t>攻击，例如：</a:t>
            </a:r>
            <a:r>
              <a:rPr lang="en-US" altLang="zh-CN" sz="2400" dirty="0"/>
              <a:t>intent</a:t>
            </a:r>
            <a:r>
              <a:rPr lang="zh-CN" altLang="en-US" sz="2400" dirty="0"/>
              <a:t>欺骗、未经授权的</a:t>
            </a:r>
            <a:r>
              <a:rPr lang="en-US" altLang="zh-CN" sz="2400" dirty="0"/>
              <a:t>intent</a:t>
            </a:r>
            <a:r>
              <a:rPr lang="zh-CN" altLang="en-US" sz="2400" dirty="0"/>
              <a:t>接收、提权。</a:t>
            </a:r>
            <a:endParaRPr lang="en-US" altLang="zh-CN" sz="2400" dirty="0"/>
          </a:p>
          <a:p>
            <a:r>
              <a:rPr lang="zh-CN" altLang="en-US" sz="2400" dirty="0"/>
              <a:t>现存的检测</a:t>
            </a:r>
            <a:r>
              <a:rPr lang="en-US" altLang="zh-CN" sz="2400" dirty="0"/>
              <a:t>inter-app</a:t>
            </a:r>
            <a:r>
              <a:rPr lang="zh-CN" altLang="en-US" sz="2400" dirty="0"/>
              <a:t>攻击的技术有很多，但是他们有很多缺点，像是只针对单一程序或有限类型的攻击分析，潜在大量的误报，结果的输出对用户不友好等。</a:t>
            </a:r>
            <a:endParaRPr lang="en-US" altLang="zh-CN" sz="2400" dirty="0"/>
          </a:p>
          <a:p>
            <a:r>
              <a:rPr lang="zh-CN" altLang="en-US" sz="2400" dirty="0"/>
              <a:t>作者提出了一种用于</a:t>
            </a:r>
            <a:r>
              <a:rPr lang="en-US" altLang="zh-CN" sz="2400" dirty="0"/>
              <a:t>Android</a:t>
            </a:r>
            <a:r>
              <a:rPr lang="zh-CN" altLang="en-US" sz="2400" dirty="0"/>
              <a:t>系统中</a:t>
            </a:r>
            <a:r>
              <a:rPr lang="en-US" altLang="zh-CN" sz="2400" dirty="0"/>
              <a:t>inter-app</a:t>
            </a:r>
            <a:r>
              <a:rPr lang="zh-CN" altLang="en-US" sz="2400" dirty="0"/>
              <a:t>漏洞的自动分析和可视化的新工具</a:t>
            </a:r>
            <a:r>
              <a:rPr lang="en-US" altLang="zh-CN" sz="2400" dirty="0"/>
              <a:t>---SEALATNT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9207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AF053-282B-4844-997F-FC62038A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Ⅱ. </a:t>
            </a:r>
            <a:r>
              <a:rPr lang="zh-CN" altLang="en-US" sz="4000" dirty="0"/>
              <a:t>攻击案例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F0BA57-D3ED-44B8-A626-2F324386B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95" y="1825625"/>
            <a:ext cx="8363209" cy="4351338"/>
          </a:xfrm>
        </p:spPr>
      </p:pic>
    </p:spTree>
    <p:extLst>
      <p:ext uri="{BB962C8B-B14F-4D97-AF65-F5344CB8AC3E}">
        <p14:creationId xmlns:p14="http://schemas.microsoft.com/office/powerpoint/2010/main" val="332477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07337-1B25-4F98-ABCD-3C5E15E5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Ⅲ. SEALANT</a:t>
            </a:r>
            <a:r>
              <a:rPr lang="zh-CN" altLang="en-US" sz="4000" dirty="0"/>
              <a:t>的设计和实现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CEEBAAE-7E6B-4F56-8404-996C0709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SEALANT</a:t>
            </a:r>
            <a:r>
              <a:rPr lang="zh-CN" altLang="en-US" sz="2400" dirty="0"/>
              <a:t>能够自动识别易受攻击的目标程序中的</a:t>
            </a:r>
            <a:r>
              <a:rPr lang="en-US" altLang="zh-CN" sz="2400" dirty="0"/>
              <a:t>ICC</a:t>
            </a:r>
            <a:r>
              <a:rPr lang="zh-CN" altLang="en-US" sz="2400" dirty="0"/>
              <a:t>路径，并通过程序的架构信息来可视化所识别的路径。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SEALANT</a:t>
            </a:r>
            <a:r>
              <a:rPr lang="zh-CN" altLang="en-US" sz="2400" dirty="0"/>
              <a:t>被设计成两层：前端负责与用户的交互；后端负责识别易受攻击的</a:t>
            </a:r>
            <a:r>
              <a:rPr lang="en-US" altLang="zh-CN" sz="2400" dirty="0"/>
              <a:t>ICC</a:t>
            </a:r>
            <a:r>
              <a:rPr lang="zh-CN" altLang="en-US" sz="2400" dirty="0"/>
              <a:t>路径，管理提取的信息并将信息转化为可视化的表示格式。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SEALANT</a:t>
            </a:r>
            <a:r>
              <a:rPr lang="zh-CN" altLang="en-US" sz="2400" dirty="0"/>
              <a:t>主要有四个组件：</a:t>
            </a:r>
            <a:r>
              <a:rPr lang="en-US" altLang="zh-CN" sz="2400" dirty="0"/>
              <a:t>SEALANT Client</a:t>
            </a:r>
            <a:r>
              <a:rPr lang="zh-CN" altLang="en-US" sz="2400" dirty="0"/>
              <a:t>、</a:t>
            </a:r>
            <a:r>
              <a:rPr lang="en-US" altLang="zh-CN" sz="2400" dirty="0"/>
              <a:t>SEALANT Core</a:t>
            </a:r>
            <a:r>
              <a:rPr lang="zh-CN" altLang="en-US" sz="2400" dirty="0"/>
              <a:t>、</a:t>
            </a:r>
            <a:r>
              <a:rPr lang="en-US" altLang="zh-CN" sz="2400" dirty="0"/>
              <a:t>SEALANT Analyzer</a:t>
            </a:r>
            <a:r>
              <a:rPr lang="zh-CN" altLang="en-US" sz="2400" dirty="0"/>
              <a:t>、</a:t>
            </a:r>
            <a:r>
              <a:rPr lang="en-US" altLang="zh-CN" sz="2400" dirty="0"/>
              <a:t>SEALANT Repository</a:t>
            </a:r>
          </a:p>
        </p:txBody>
      </p:sp>
    </p:spTree>
    <p:extLst>
      <p:ext uri="{BB962C8B-B14F-4D97-AF65-F5344CB8AC3E}">
        <p14:creationId xmlns:p14="http://schemas.microsoft.com/office/powerpoint/2010/main" val="169113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2FB70-6267-4AB2-B850-30DF7A66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48" y="366473"/>
            <a:ext cx="10515600" cy="103838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① </a:t>
            </a:r>
            <a:r>
              <a:rPr lang="en-US" altLang="zh-CN" sz="2400" b="1" dirty="0"/>
              <a:t>SEALANT</a:t>
            </a:r>
            <a:r>
              <a:rPr lang="zh-CN" altLang="en-US" sz="2400" b="1" dirty="0"/>
              <a:t>架构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B64CAF-AEC5-418A-AF6E-E1C981A10B69}"/>
              </a:ext>
            </a:extLst>
          </p:cNvPr>
          <p:cNvSpPr txBox="1"/>
          <p:nvPr/>
        </p:nvSpPr>
        <p:spPr>
          <a:xfrm>
            <a:off x="1486521" y="6293326"/>
            <a:ext cx="207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3">
                    <a:lumMod val="20000"/>
                    <a:lumOff val="80000"/>
                  </a:schemeClr>
                </a:solidFill>
                <a:hlinkClick r:id="rId2" action="ppaction://hlinksldjump"/>
              </a:rPr>
              <a:t>SEALANT</a:t>
            </a:r>
            <a:r>
              <a:rPr lang="zh-CN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hlinkClick r:id="rId2" action="ppaction://hlinksldjump"/>
              </a:rPr>
              <a:t>用户界面</a:t>
            </a:r>
            <a:endParaRPr lang="zh-CN" altLang="en-US" sz="1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5D05E7-32F9-4947-9D41-E874387BB3CC}"/>
              </a:ext>
            </a:extLst>
          </p:cNvPr>
          <p:cNvSpPr txBox="1"/>
          <p:nvPr/>
        </p:nvSpPr>
        <p:spPr>
          <a:xfrm>
            <a:off x="9083041" y="6293326"/>
            <a:ext cx="215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hlinkClick r:id="rId3" action="ppaction://hlinksldjump"/>
              </a:rPr>
              <a:t>SEALANT Analyzer</a:t>
            </a:r>
            <a:endParaRPr lang="en-US" altLang="zh-CN" sz="1600" dirty="0"/>
          </a:p>
        </p:txBody>
      </p:sp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A2A9041A-EEBF-4415-9021-EE5001605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52" y="1260638"/>
            <a:ext cx="9512726" cy="4864136"/>
          </a:xfrm>
        </p:spPr>
      </p:pic>
    </p:spTree>
    <p:extLst>
      <p:ext uri="{BB962C8B-B14F-4D97-AF65-F5344CB8AC3E}">
        <p14:creationId xmlns:p14="http://schemas.microsoft.com/office/powerpoint/2010/main" val="17562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A2E25-D320-4EE9-B8B6-8D42C243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20" y="401319"/>
            <a:ext cx="10515600" cy="55943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② </a:t>
            </a:r>
            <a:r>
              <a:rPr lang="en-US" altLang="zh-CN" sz="2400" b="1" dirty="0"/>
              <a:t>SEALANT</a:t>
            </a:r>
            <a:r>
              <a:rPr lang="zh-CN" altLang="en-US" sz="2400" b="1" dirty="0"/>
              <a:t>客户端提供的交互界面</a:t>
            </a:r>
          </a:p>
        </p:txBody>
      </p:sp>
      <p:pic>
        <p:nvPicPr>
          <p:cNvPr id="7" name="内容占位符 4">
            <a:hlinkClick r:id="rId2" action="ppaction://hlinksldjump"/>
            <a:extLst>
              <a:ext uri="{FF2B5EF4-FFF2-40B4-BE49-F238E27FC236}">
                <a16:creationId xmlns:a16="http://schemas.microsoft.com/office/drawing/2014/main" id="{258CB17C-B963-42A8-813F-CACDD02AB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49" y="1059236"/>
            <a:ext cx="9386302" cy="5280288"/>
          </a:xfrm>
        </p:spPr>
      </p:pic>
    </p:spTree>
    <p:extLst>
      <p:ext uri="{BB962C8B-B14F-4D97-AF65-F5344CB8AC3E}">
        <p14:creationId xmlns:p14="http://schemas.microsoft.com/office/powerpoint/2010/main" val="233005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E9232-CB69-41EA-B871-E498E526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482599"/>
            <a:ext cx="10515600" cy="396875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③ </a:t>
            </a:r>
            <a:r>
              <a:rPr lang="en-US" altLang="zh-CN" sz="2400" b="1" dirty="0"/>
              <a:t>SEALANT Analyzer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BA2B0-42C6-4F27-A8FA-7A71F7F6B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29360"/>
            <a:ext cx="10591800" cy="49476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A</a:t>
            </a:r>
            <a:r>
              <a:rPr lang="zh-CN" altLang="en-US" sz="2000" dirty="0"/>
              <a:t>、模型提取模块：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1</a:t>
            </a:r>
            <a:r>
              <a:rPr lang="zh-CN" altLang="en-US" sz="2000" dirty="0"/>
              <a:t>、检查</a:t>
            </a:r>
            <a:r>
              <a:rPr lang="en-US" altLang="zh-CN" sz="2000" dirty="0"/>
              <a:t>APP</a:t>
            </a:r>
            <a:r>
              <a:rPr lang="zh-CN" altLang="en-US" sz="2000" dirty="0"/>
              <a:t>的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manifest</a:t>
            </a:r>
            <a:r>
              <a:rPr lang="zh-CN" altLang="zh-CN" sz="2000" dirty="0">
                <a:cs typeface="Times New Roman" panose="02020603050405020304" pitchFamily="18" charset="0"/>
              </a:rPr>
              <a:t>文件和字节码</a:t>
            </a:r>
            <a:r>
              <a:rPr lang="zh-CN" altLang="en-US" sz="2000" dirty="0">
                <a:cs typeface="Times New Roman" panose="02020603050405020304" pitchFamily="18" charset="0"/>
              </a:rPr>
              <a:t>提取程序的架构信息（例如，组件、权限和</a:t>
            </a:r>
            <a:r>
              <a:rPr lang="en-US" altLang="zh-CN" sz="2000" dirty="0">
                <a:cs typeface="Times New Roman" panose="02020603050405020304" pitchFamily="18" charset="0"/>
              </a:rPr>
              <a:t>intent         </a:t>
            </a:r>
          </a:p>
          <a:p>
            <a:pPr marL="0" indent="0"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 filter</a:t>
            </a:r>
            <a:r>
              <a:rPr lang="zh-CN" altLang="en-US" sz="2000" dirty="0">
                <a:cs typeface="Times New Roman" panose="02020603050405020304" pitchFamily="18" charset="0"/>
              </a:rPr>
              <a:t>）。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2</a:t>
            </a:r>
            <a:r>
              <a:rPr lang="zh-CN" altLang="en-US" sz="2000" dirty="0">
                <a:cs typeface="Times New Roman" panose="02020603050405020304" pitchFamily="18" charset="0"/>
              </a:rPr>
              <a:t>、对每个</a:t>
            </a:r>
            <a:r>
              <a:rPr lang="en-US" altLang="zh-CN" sz="2000" dirty="0">
                <a:cs typeface="Times New Roman" panose="02020603050405020304" pitchFamily="18" charset="0"/>
              </a:rPr>
              <a:t>APP</a:t>
            </a:r>
            <a:r>
              <a:rPr lang="zh-CN" altLang="en-US" sz="2000" dirty="0">
                <a:cs typeface="Times New Roman" panose="02020603050405020304" pitchFamily="18" charset="0"/>
              </a:rPr>
              <a:t>组件在敏感的</a:t>
            </a:r>
            <a:r>
              <a:rPr lang="en-US" altLang="zh-CN" sz="2000" dirty="0">
                <a:cs typeface="Times New Roman" panose="02020603050405020304" pitchFamily="18" charset="0"/>
              </a:rPr>
              <a:t>API</a:t>
            </a:r>
            <a:r>
              <a:rPr lang="zh-CN" altLang="en-US" sz="2000" dirty="0"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cs typeface="Times New Roman" panose="02020603050405020304" pitchFamily="18" charset="0"/>
              </a:rPr>
              <a:t>ICC-call API</a:t>
            </a:r>
            <a:r>
              <a:rPr lang="zh-CN" altLang="en-US" sz="2000" dirty="0">
                <a:cs typeface="Times New Roman" panose="02020603050405020304" pitchFamily="18" charset="0"/>
              </a:rPr>
              <a:t>之间执行数据流分析，把包含这种数据流 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</a:t>
            </a:r>
            <a:r>
              <a:rPr lang="zh-CN" altLang="en-US" sz="2000" dirty="0">
                <a:cs typeface="Times New Roman" panose="02020603050405020304" pitchFamily="18" charset="0"/>
              </a:rPr>
              <a:t>的组件标记为易受攻击的组件。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3</a:t>
            </a:r>
            <a:r>
              <a:rPr lang="zh-CN" altLang="en-US" sz="2000" dirty="0">
                <a:cs typeface="Times New Roman" panose="02020603050405020304" pitchFamily="18" charset="0"/>
              </a:rPr>
              <a:t>、根据提取的所有</a:t>
            </a:r>
            <a:r>
              <a:rPr lang="en-US" altLang="zh-CN" sz="2000" dirty="0">
                <a:cs typeface="Times New Roman" panose="02020603050405020304" pitchFamily="18" charset="0"/>
              </a:rPr>
              <a:t>APP</a:t>
            </a:r>
            <a:r>
              <a:rPr lang="zh-CN" altLang="en-US" sz="2000" dirty="0">
                <a:cs typeface="Times New Roman" panose="02020603050405020304" pitchFamily="18" charset="0"/>
              </a:rPr>
              <a:t>的信息建立 一个总体模型，并且存储在</a:t>
            </a:r>
            <a:r>
              <a:rPr lang="en-US" altLang="zh-CN" sz="2000" dirty="0">
                <a:cs typeface="Times New Roman" panose="02020603050405020304" pitchFamily="18" charset="0"/>
              </a:rPr>
              <a:t>Repository</a:t>
            </a:r>
            <a:r>
              <a:rPr lang="zh-CN" altLang="en-US" sz="2000" dirty="0">
                <a:cs typeface="Times New Roman" panose="02020603050405020304" pitchFamily="18" charset="0"/>
              </a:rPr>
              <a:t>中 。        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8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83A24-9B8A-4092-A65D-7D20EE37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259397"/>
            <a:ext cx="10515600" cy="84328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③ </a:t>
            </a:r>
            <a:r>
              <a:rPr lang="en-US" altLang="zh-CN" sz="2400" b="1" dirty="0"/>
              <a:t>SEALANT Analyzer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3E40C-8F39-4E46-B65F-6F2FEC751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062037"/>
            <a:ext cx="10515600" cy="5726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B</a:t>
            </a:r>
            <a:r>
              <a:rPr lang="zh-CN" altLang="en-US" sz="2000" dirty="0"/>
              <a:t>、漏洞标识模块：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1</a:t>
            </a:r>
            <a:r>
              <a:rPr lang="zh-CN" altLang="en-US" sz="2000" dirty="0"/>
              <a:t>、</a:t>
            </a:r>
            <a:r>
              <a:rPr lang="zh-CN" altLang="zh-CN" sz="2000" dirty="0">
                <a:cs typeface="Times New Roman" panose="02020603050405020304" pitchFamily="18" charset="0"/>
              </a:rPr>
              <a:t>根据</a:t>
            </a:r>
            <a:r>
              <a:rPr lang="en-US" altLang="zh-CN" sz="2000" dirty="0">
                <a:cs typeface="Times New Roman" panose="02020603050405020304" pitchFamily="18" charset="0"/>
              </a:rPr>
              <a:t>Android API</a:t>
            </a:r>
            <a:r>
              <a:rPr lang="zh-CN" altLang="zh-CN" sz="2000" dirty="0">
                <a:cs typeface="Times New Roman" panose="02020603050405020304" pitchFamily="18" charset="0"/>
              </a:rPr>
              <a:t>参考文档中的规则，通过匹配每个组件的</a:t>
            </a:r>
            <a:r>
              <a:rPr lang="en-US" altLang="zh-CN" sz="2000" dirty="0">
                <a:cs typeface="Times New Roman" panose="02020603050405020304" pitchFamily="18" charset="0"/>
              </a:rPr>
              <a:t>intent</a:t>
            </a:r>
            <a:r>
              <a:rPr lang="zh-CN" altLang="zh-CN" sz="2000" dirty="0"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cs typeface="Times New Roman" panose="02020603050405020304" pitchFamily="18" charset="0"/>
              </a:rPr>
              <a:t>intent filter</a:t>
            </a:r>
            <a:r>
              <a:rPr lang="zh-CN" altLang="zh-CN" sz="2000" dirty="0">
                <a:cs typeface="Times New Roman" panose="02020603050405020304" pitchFamily="18" charset="0"/>
              </a:rPr>
              <a:t>来构建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 </a:t>
            </a:r>
            <a:r>
              <a:rPr lang="zh-CN" altLang="zh-CN" sz="2000" dirty="0">
                <a:cs typeface="Times New Roman" panose="02020603050405020304" pitchFamily="18" charset="0"/>
              </a:rPr>
              <a:t>一个</a:t>
            </a:r>
            <a:r>
              <a:rPr lang="en-US" altLang="zh-CN" sz="2000" dirty="0">
                <a:cs typeface="Times New Roman" panose="02020603050405020304" pitchFamily="18" charset="0"/>
              </a:rPr>
              <a:t>ICC</a:t>
            </a:r>
            <a:r>
              <a:rPr lang="zh-CN" altLang="zh-CN" sz="2000" dirty="0">
                <a:cs typeface="Times New Roman" panose="02020603050405020304" pitchFamily="18" charset="0"/>
              </a:rPr>
              <a:t>图。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ICC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图中，一个节点表示一个组件，一个边表示为元组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&lt;s, r, </a:t>
            </a:r>
            <a:r>
              <a:rPr lang="en-US" altLang="zh-CN" sz="20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&gt;, s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intent 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的发送组件，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intent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的接受组件，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是他们之间的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intent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2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、遍历这个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ICC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图，根据两点来标记这个边是否为易受攻击路径：</a:t>
            </a:r>
            <a:endParaRPr lang="en-US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如果一端或两端有易受攻击组件</a:t>
            </a:r>
            <a:endParaRPr lang="en-US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如果它是易受攻击的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ICC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模式的一部分</a:t>
            </a:r>
            <a:endParaRPr lang="en-US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3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、识别出的易受攻击的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ICC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路径存储在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Repository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90AC3CB-F03E-46F6-9F84-45F47549D134}"/>
              </a:ext>
            </a:extLst>
          </p:cNvPr>
          <p:cNvCxnSpPr/>
          <p:nvPr/>
        </p:nvCxnSpPr>
        <p:spPr>
          <a:xfrm>
            <a:off x="3158649" y="4531361"/>
            <a:ext cx="88582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D6A1480-FB4B-4E3E-8338-8CDBED9E8090}"/>
              </a:ext>
            </a:extLst>
          </p:cNvPr>
          <p:cNvCxnSpPr/>
          <p:nvPr/>
        </p:nvCxnSpPr>
        <p:spPr>
          <a:xfrm flipV="1">
            <a:off x="3158649" y="5072063"/>
            <a:ext cx="866775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A5234719-B195-4EB7-9BAE-87A8D888AB61}"/>
              </a:ext>
            </a:extLst>
          </p:cNvPr>
          <p:cNvSpPr/>
          <p:nvPr/>
        </p:nvSpPr>
        <p:spPr>
          <a:xfrm>
            <a:off x="4044474" y="4748213"/>
            <a:ext cx="428625" cy="438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28AC7718-5FF7-4C74-B320-474F1D2521E0}"/>
              </a:ext>
            </a:extLst>
          </p:cNvPr>
          <p:cNvSpPr/>
          <p:nvPr/>
        </p:nvSpPr>
        <p:spPr>
          <a:xfrm>
            <a:off x="6638922" y="4674236"/>
            <a:ext cx="457200" cy="4667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0EAD8D1-B1CC-4851-BB97-A579D9A89B5D}"/>
              </a:ext>
            </a:extLst>
          </p:cNvPr>
          <p:cNvCxnSpPr/>
          <p:nvPr/>
        </p:nvCxnSpPr>
        <p:spPr>
          <a:xfrm flipV="1">
            <a:off x="7067547" y="4465956"/>
            <a:ext cx="609600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891621D-24F6-4EEA-AC0D-6B8D11351560}"/>
              </a:ext>
            </a:extLst>
          </p:cNvPr>
          <p:cNvCxnSpPr/>
          <p:nvPr/>
        </p:nvCxnSpPr>
        <p:spPr>
          <a:xfrm>
            <a:off x="7111127" y="5005388"/>
            <a:ext cx="638175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A54D1D4-4527-4C32-BD5B-4EB2788B1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76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A1F56736-A3C9-41FF-B036-DA60CE24C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5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513C38-1231-4CA5-A1FD-7C7F121C3B2C}"/>
              </a:ext>
            </a:extLst>
          </p:cNvPr>
          <p:cNvSpPr txBox="1"/>
          <p:nvPr/>
        </p:nvSpPr>
        <p:spPr>
          <a:xfrm>
            <a:off x="2948464" y="5462706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Intent spoofing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414CA4-791E-4176-95CB-8613E7EB9FF1}"/>
              </a:ext>
            </a:extLst>
          </p:cNvPr>
          <p:cNvSpPr txBox="1"/>
          <p:nvPr/>
        </p:nvSpPr>
        <p:spPr>
          <a:xfrm>
            <a:off x="5909307" y="5431928"/>
            <a:ext cx="337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unauthorized intent receipt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273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732</Words>
  <Application>Microsoft Office PowerPoint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SEALANT: A Detection and Visualization Tool for Inter-app Security Vulnerabilities in Android</vt:lpstr>
      <vt:lpstr>PowerPoint 演示文稿</vt:lpstr>
      <vt:lpstr>Ⅰ. 介绍</vt:lpstr>
      <vt:lpstr>Ⅱ. 攻击案例</vt:lpstr>
      <vt:lpstr>Ⅲ. SEALANT的设计和实现</vt:lpstr>
      <vt:lpstr>① SEALANT架构</vt:lpstr>
      <vt:lpstr>② SEALANT客户端提供的交互界面</vt:lpstr>
      <vt:lpstr>③ SEALANT Analyzer</vt:lpstr>
      <vt:lpstr>③ SEALANT Analyzer</vt:lpstr>
      <vt:lpstr>④.实现</vt:lpstr>
      <vt:lpstr>Ⅳ.结论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SEALANT: A Detection and Visualization Tool for Inter-app Security Vulnerabilities in Android</dc:title>
  <dc:creator>whyan</dc:creator>
  <cp:lastModifiedBy>whyan</cp:lastModifiedBy>
  <cp:revision>67</cp:revision>
  <dcterms:created xsi:type="dcterms:W3CDTF">2017-12-10T10:57:50Z</dcterms:created>
  <dcterms:modified xsi:type="dcterms:W3CDTF">2017-12-11T12:01:47Z</dcterms:modified>
</cp:coreProperties>
</file>