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5143500"/>
  <p:notesSz cx="9144000" cy="5143500"/>
  <p:embeddedFontLst>
    <p:embeddedFont>
      <p:font typeface="RQNSNU+Oswald-Regular"/>
      <p:regular r:id="rId34"/>
    </p:embeddedFont>
    <p:embeddedFont>
      <p:font typeface="EDSNDR+TimesNewRomanPSMT"/>
      <p:regular r:id="rId35"/>
    </p:embeddedFont>
    <p:embeddedFont>
      <p:font typeface="DEFDLK+OpenSans-Regular"/>
      <p:regular r:id="rId3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font" Target="fonts/font1.fntdata" /><Relationship Id="rId35" Type="http://schemas.openxmlformats.org/officeDocument/2006/relationships/font" Target="fonts/font2.fntdata" /><Relationship Id="rId36" Type="http://schemas.openxmlformats.org/officeDocument/2006/relationships/font" Target="fonts/font3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86391" y="1082486"/>
            <a:ext cx="4530902" cy="7176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50"/>
              </a:lnSpc>
              <a:spcBef>
                <a:spcPts val="0"/>
              </a:spcBef>
              <a:spcAft>
                <a:spcPts val="0"/>
              </a:spcAft>
            </a:pPr>
            <a:r>
              <a:rPr dirty="0" sz="4900">
                <a:solidFill>
                  <a:srgbClr val="ffffff"/>
                </a:solidFill>
                <a:latin typeface="RQNSNU+Oswald-Regular"/>
                <a:cs typeface="RQNSNU+Oswald-Regular"/>
              </a:rPr>
              <a:t>Pemograman</a:t>
            </a:r>
            <a:r>
              <a:rPr dirty="0" sz="49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4900">
                <a:solidFill>
                  <a:srgbClr val="ffffff"/>
                </a:solidFill>
                <a:latin typeface="RQNSNU+Oswald-Regular"/>
                <a:cs typeface="RQNSNU+Oswald-Regular"/>
              </a:rPr>
              <a:t>Web</a:t>
            </a:r>
            <a:r>
              <a:rPr dirty="0" sz="49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4900">
                <a:solidFill>
                  <a:srgbClr val="ffffff"/>
                </a:solidFill>
                <a:latin typeface="RQNSNU+Oswald-Regular"/>
                <a:cs typeface="RQNSNU+Oswald-Regular"/>
              </a:rPr>
              <a:t>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0735" y="1841335"/>
            <a:ext cx="3685641" cy="9118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879"/>
              </a:lnSpc>
              <a:spcBef>
                <a:spcPts val="0"/>
              </a:spcBef>
              <a:spcAft>
                <a:spcPts val="0"/>
              </a:spcAft>
            </a:pPr>
            <a:r>
              <a:rPr dirty="0" sz="6300">
                <a:solidFill>
                  <a:srgbClr val="ff96ff"/>
                </a:solidFill>
                <a:latin typeface="RQNSNU+Oswald-Regular"/>
                <a:cs typeface="RQNSNU+Oswald-Regular"/>
              </a:rPr>
              <a:t>Web</a:t>
            </a:r>
            <a:r>
              <a:rPr dirty="0" sz="6300">
                <a:solidFill>
                  <a:srgbClr val="ff96ff"/>
                </a:solidFill>
                <a:latin typeface="RQNSNU+Oswald-Regular"/>
                <a:cs typeface="RQNSNU+Oswald-Regular"/>
              </a:rPr>
              <a:t> </a:t>
            </a:r>
            <a:r>
              <a:rPr dirty="0" sz="6300">
                <a:solidFill>
                  <a:srgbClr val="ff96ff"/>
                </a:solidFill>
                <a:latin typeface="RQNSNU+Oswald-Regular"/>
                <a:cs typeface="RQNSNU+Oswald-Regular"/>
              </a:rPr>
              <a:t>E-SIPIT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05763" y="2768642"/>
            <a:ext cx="4886007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96ff"/>
                </a:solidFill>
                <a:latin typeface="RQNSNU+Oswald-Regular"/>
                <a:cs typeface="RQNSNU+Oswald-Regular"/>
              </a:rPr>
              <a:t>(Sistem</a:t>
            </a:r>
            <a:r>
              <a:rPr dirty="0" sz="2500">
                <a:solidFill>
                  <a:srgbClr val="ff96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96ff"/>
                </a:solidFill>
                <a:latin typeface="RQNSNU+Oswald-Regular"/>
                <a:cs typeface="RQNSNU+Oswald-Regular"/>
              </a:rPr>
              <a:t>Informasi</a:t>
            </a:r>
            <a:r>
              <a:rPr dirty="0" sz="2500">
                <a:solidFill>
                  <a:srgbClr val="ff96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96ff"/>
                </a:solidFill>
                <a:latin typeface="RQNSNU+Oswald-Regular"/>
                <a:cs typeface="RQNSNU+Oswald-Regular"/>
              </a:rPr>
              <a:t>Penjualan</a:t>
            </a:r>
            <a:r>
              <a:rPr dirty="0" sz="2500">
                <a:solidFill>
                  <a:srgbClr val="ff96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96ff"/>
                </a:solidFill>
                <a:latin typeface="RQNSNU+Oswald-Regular"/>
                <a:cs typeface="RQNSNU+Oswald-Regular"/>
              </a:rPr>
              <a:t>Ikan</a:t>
            </a:r>
            <a:r>
              <a:rPr dirty="0" sz="2500">
                <a:solidFill>
                  <a:srgbClr val="ff96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96ff"/>
                </a:solidFill>
                <a:latin typeface="RQNSNU+Oswald-Regular"/>
                <a:cs typeface="RQNSNU+Oswald-Regular"/>
              </a:rPr>
              <a:t>Ternak)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26325" y="2371412"/>
            <a:ext cx="2871470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Admin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Melakukan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Login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84087" y="2371412"/>
            <a:ext cx="2623185" cy="765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Admin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Mengedit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Data</a:t>
            </a:r>
          </a:p>
          <a:p>
            <a:pPr marL="0" marR="0">
              <a:lnSpc>
                <a:spcPts val="2730"/>
              </a:lnSpc>
              <a:spcBef>
                <a:spcPts val="269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untuk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Admin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8453" y="2088662"/>
            <a:ext cx="2623184" cy="765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Admin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Mengedit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Data</a:t>
            </a:r>
          </a:p>
          <a:p>
            <a:pPr marL="1661529" marR="0">
              <a:lnSpc>
                <a:spcPts val="2730"/>
              </a:lnSpc>
              <a:spcBef>
                <a:spcPts val="269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Produk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85099" y="2207612"/>
            <a:ext cx="2651125" cy="765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Admin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Menkonfirmasi</a:t>
            </a:r>
          </a:p>
          <a:p>
            <a:pPr marL="0" marR="0">
              <a:lnSpc>
                <a:spcPts val="2730"/>
              </a:lnSpc>
              <a:spcBef>
                <a:spcPts val="269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Pembayaran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88325" y="2371412"/>
            <a:ext cx="1363027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User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Login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74325" y="2400062"/>
            <a:ext cx="1989771" cy="765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User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Melakukan</a:t>
            </a:r>
          </a:p>
          <a:p>
            <a:pPr marL="0" marR="0">
              <a:lnSpc>
                <a:spcPts val="2730"/>
              </a:lnSpc>
              <a:spcBef>
                <a:spcPts val="269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Pendaftaran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27012" y="2088662"/>
            <a:ext cx="1930717" cy="765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User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Mengubah</a:t>
            </a:r>
          </a:p>
          <a:p>
            <a:pPr marL="688941" marR="0">
              <a:lnSpc>
                <a:spcPts val="2730"/>
              </a:lnSpc>
              <a:spcBef>
                <a:spcPts val="269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Password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10650" y="2207612"/>
            <a:ext cx="2334259" cy="765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User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Melakukan</a:t>
            </a:r>
          </a:p>
          <a:p>
            <a:pPr marL="0" marR="0">
              <a:lnSpc>
                <a:spcPts val="2730"/>
              </a:lnSpc>
              <a:spcBef>
                <a:spcPts val="269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Pemesanan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Produk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44239" y="2400062"/>
            <a:ext cx="2241232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Melihat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Keranjang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85099" y="2207612"/>
            <a:ext cx="1989772" cy="765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User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Melakukan</a:t>
            </a:r>
          </a:p>
          <a:p>
            <a:pPr marL="0" marR="0">
              <a:lnSpc>
                <a:spcPts val="2730"/>
              </a:lnSpc>
              <a:spcBef>
                <a:spcPts val="269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Pembayaran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91130" y="815562"/>
            <a:ext cx="2719958" cy="4541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RQNSNU+Oswald-Regular"/>
                <a:cs typeface="RQNSNU+Oswald-Regular"/>
              </a:rPr>
              <a:t>Anggota</a:t>
            </a:r>
            <a:r>
              <a:rPr dirty="0" sz="30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RQNSNU+Oswald-Regular"/>
                <a:cs typeface="RQNSNU+Oswald-Regular"/>
              </a:rPr>
              <a:t>Kelompok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7870" y="1680096"/>
            <a:ext cx="4610655" cy="928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5763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0">
                <a:solidFill>
                  <a:srgbClr val="ff96ff"/>
                </a:solidFill>
                <a:latin typeface="EDSNDR+TimesNewRomanPSMT"/>
                <a:cs typeface="EDSNDR+TimesNewRomanPSMT"/>
              </a:rPr>
              <a:t>SAHRUL</a:t>
            </a:r>
            <a:r>
              <a:rPr dirty="0" sz="2000" spc="-56">
                <a:solidFill>
                  <a:srgbClr val="ff96ff"/>
                </a:solidFill>
                <a:latin typeface="EDSNDR+TimesNewRomanPSMT"/>
                <a:cs typeface="EDSNDR+TimesNewRomanPSMT"/>
              </a:rPr>
              <a:t> </a:t>
            </a:r>
            <a:r>
              <a:rPr dirty="0" sz="2000">
                <a:solidFill>
                  <a:srgbClr val="ff96ff"/>
                </a:solidFill>
                <a:latin typeface="EDSNDR+TimesNewRomanPSMT"/>
                <a:cs typeface="EDSNDR+TimesNewRomanPSMT"/>
              </a:rPr>
              <a:t>IKHWAN</a:t>
            </a:r>
            <a:r>
              <a:rPr dirty="0" sz="2000" spc="-209">
                <a:solidFill>
                  <a:srgbClr val="ff96ff"/>
                </a:solidFill>
                <a:latin typeface="EDSNDR+TimesNewRomanPSMT"/>
                <a:cs typeface="EDSNDR+TimesNewRomanPSMT"/>
              </a:rPr>
              <a:t> </a:t>
            </a:r>
            <a:r>
              <a:rPr dirty="0" sz="2000">
                <a:solidFill>
                  <a:srgbClr val="ff96ff"/>
                </a:solidFill>
                <a:latin typeface="EDSNDR+TimesNewRomanPSMT"/>
                <a:cs typeface="EDSNDR+TimesNewRomanPSMT"/>
              </a:rPr>
              <a:t>-</a:t>
            </a:r>
            <a:r>
              <a:rPr dirty="0" sz="2000" spc="31">
                <a:solidFill>
                  <a:srgbClr val="ff96ff"/>
                </a:solidFill>
                <a:latin typeface="EDSNDR+TimesNewRomanPSMT"/>
                <a:cs typeface="EDSNDR+TimesNewRomanPSMT"/>
              </a:rPr>
              <a:t> </a:t>
            </a:r>
            <a:r>
              <a:rPr dirty="0" sz="2000">
                <a:solidFill>
                  <a:srgbClr val="ffffff"/>
                </a:solidFill>
                <a:latin typeface="EDSNDR+TimesNewRomanPSMT"/>
                <a:cs typeface="EDSNDR+TimesNewRomanPSMT"/>
              </a:rPr>
              <a:t>F1E120037</a:t>
            </a:r>
          </a:p>
          <a:p>
            <a:pPr marL="68463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 spc="-10">
                <a:solidFill>
                  <a:srgbClr val="ff96ff"/>
                </a:solidFill>
                <a:latin typeface="EDSNDR+TimesNewRomanPSMT"/>
                <a:cs typeface="EDSNDR+TimesNewRomanPSMT"/>
              </a:rPr>
              <a:t>USMAN</a:t>
            </a:r>
            <a:r>
              <a:rPr dirty="0" sz="2000" spc="-10">
                <a:solidFill>
                  <a:srgbClr val="ff96ff"/>
                </a:solidFill>
                <a:latin typeface="EDSNDR+TimesNewRomanPSMT"/>
                <a:cs typeface="EDSNDR+TimesNewRomanPSMT"/>
              </a:rPr>
              <a:t> </a:t>
            </a:r>
            <a:r>
              <a:rPr dirty="0" sz="2000" spc="-10">
                <a:solidFill>
                  <a:srgbClr val="ff96ff"/>
                </a:solidFill>
                <a:latin typeface="EDSNDR+TimesNewRomanPSMT"/>
                <a:cs typeface="EDSNDR+TimesNewRomanPSMT"/>
              </a:rPr>
              <a:t>KHAMARUDDIN</a:t>
            </a:r>
            <a:r>
              <a:rPr dirty="0" sz="2000" spc="52">
                <a:solidFill>
                  <a:srgbClr val="ff96ff"/>
                </a:solidFill>
                <a:latin typeface="EDSNDR+TimesNewRomanPSMT"/>
                <a:cs typeface="EDSNDR+TimesNewRomanPSMT"/>
              </a:rPr>
              <a:t> </a:t>
            </a:r>
            <a:r>
              <a:rPr dirty="0" sz="2000">
                <a:solidFill>
                  <a:srgbClr val="ff96ff"/>
                </a:solidFill>
                <a:latin typeface="EDSNDR+TimesNewRomanPSMT"/>
                <a:cs typeface="EDSNDR+TimesNewRomanPSMT"/>
              </a:rPr>
              <a:t>-</a:t>
            </a:r>
            <a:r>
              <a:rPr dirty="0" sz="2000" spc="61">
                <a:solidFill>
                  <a:srgbClr val="ff96ff"/>
                </a:solidFill>
                <a:latin typeface="EDSNDR+TimesNewRomanPSMT"/>
                <a:cs typeface="EDSNDR+TimesNewRomanPSMT"/>
              </a:rPr>
              <a:t> </a:t>
            </a:r>
            <a:r>
              <a:rPr dirty="0" sz="2000">
                <a:solidFill>
                  <a:srgbClr val="ffffff"/>
                </a:solidFill>
                <a:latin typeface="EDSNDR+TimesNewRomanPSMT"/>
                <a:cs typeface="EDSNDR+TimesNewRomanPSMT"/>
              </a:rPr>
              <a:t>F1E121091</a:t>
            </a:r>
          </a:p>
          <a:p>
            <a:pPr marL="0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>
                <a:solidFill>
                  <a:srgbClr val="ff96ff"/>
                </a:solidFill>
                <a:latin typeface="EDSNDR+TimesNewRomanPSMT"/>
                <a:cs typeface="EDSNDR+TimesNewRomanPSMT"/>
              </a:rPr>
              <a:t>ADIB</a:t>
            </a:r>
            <a:r>
              <a:rPr dirty="0" sz="2000">
                <a:solidFill>
                  <a:srgbClr val="ff96ff"/>
                </a:solidFill>
                <a:latin typeface="EDSNDR+TimesNewRomanPSMT"/>
                <a:cs typeface="EDSNDR+TimesNewRomanPSMT"/>
              </a:rPr>
              <a:t> </a:t>
            </a:r>
            <a:r>
              <a:rPr dirty="0" sz="2000">
                <a:solidFill>
                  <a:srgbClr val="ff96ff"/>
                </a:solidFill>
                <a:latin typeface="EDSNDR+TimesNewRomanPSMT"/>
                <a:cs typeface="EDSNDR+TimesNewRomanPSMT"/>
              </a:rPr>
              <a:t>FATURRAHMAN</a:t>
            </a:r>
            <a:r>
              <a:rPr dirty="0" sz="2000">
                <a:solidFill>
                  <a:srgbClr val="ff96ff"/>
                </a:solidFill>
                <a:latin typeface="EDSNDR+TimesNewRomanPSMT"/>
                <a:cs typeface="EDSNDR+TimesNewRomanPSMT"/>
              </a:rPr>
              <a:t> </a:t>
            </a:r>
            <a:r>
              <a:rPr dirty="0" sz="2000" spc="62">
                <a:solidFill>
                  <a:srgbClr val="ff96ff"/>
                </a:solidFill>
                <a:latin typeface="EDSNDR+TimesNewRomanPSMT"/>
                <a:cs typeface="EDSNDR+TimesNewRomanPSMT"/>
              </a:rPr>
              <a:t>NR-</a:t>
            </a:r>
            <a:r>
              <a:rPr dirty="0" sz="2000" spc="378">
                <a:solidFill>
                  <a:srgbClr val="ff96ff"/>
                </a:solidFill>
                <a:latin typeface="EDSNDR+TimesNewRomanPSMT"/>
                <a:cs typeface="EDSNDR+TimesNewRomanPSMT"/>
              </a:rPr>
              <a:t> </a:t>
            </a:r>
            <a:r>
              <a:rPr dirty="0" sz="2000">
                <a:solidFill>
                  <a:srgbClr val="ffffff"/>
                </a:solidFill>
                <a:latin typeface="EDSNDR+TimesNewRomanPSMT"/>
                <a:cs typeface="EDSNDR+TimesNewRomanPSMT"/>
              </a:rPr>
              <a:t>F1E121141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35180" y="2247438"/>
            <a:ext cx="2830372" cy="7037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4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ffff"/>
                </a:solidFill>
                <a:latin typeface="RQNSNU+Oswald-Regular"/>
                <a:cs typeface="RQNSNU+Oswald-Regular"/>
              </a:rPr>
              <a:t>Terimakasih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28992" y="126355"/>
            <a:ext cx="3181502" cy="14353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17619" marR="0">
              <a:lnSpc>
                <a:spcPts val="524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Tampilan</a:t>
            </a:r>
          </a:p>
          <a:p>
            <a:pPr marL="0" marR="0">
              <a:lnSpc>
                <a:spcPts val="5241"/>
              </a:lnSpc>
              <a:spcBef>
                <a:spcPts val="568"/>
              </a:spcBef>
              <a:spcAft>
                <a:spcPts val="0"/>
              </a:spcAft>
            </a:pP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halaman</a:t>
            </a: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 </a:t>
            </a: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awal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84926" y="245831"/>
            <a:ext cx="3503371" cy="14353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4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Tampilan</a:t>
            </a: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 </a:t>
            </a: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menu</a:t>
            </a:r>
          </a:p>
          <a:p>
            <a:pPr marL="1137017" marR="0">
              <a:lnSpc>
                <a:spcPts val="5241"/>
              </a:lnSpc>
              <a:spcBef>
                <a:spcPts val="568"/>
              </a:spcBef>
              <a:spcAft>
                <a:spcPts val="0"/>
              </a:spcAft>
            </a:pP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login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91128" y="436599"/>
            <a:ext cx="3511296" cy="14353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2010" marR="0">
              <a:lnSpc>
                <a:spcPts val="524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Tampilan</a:t>
            </a:r>
          </a:p>
          <a:p>
            <a:pPr marL="0" marR="0">
              <a:lnSpc>
                <a:spcPts val="5241"/>
              </a:lnSpc>
              <a:spcBef>
                <a:spcPts val="568"/>
              </a:spcBef>
              <a:spcAft>
                <a:spcPts val="0"/>
              </a:spcAft>
            </a:pP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Beranda</a:t>
            </a: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 </a:t>
            </a: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Admin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99446" y="328277"/>
            <a:ext cx="3491179" cy="14353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4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Tampilan</a:t>
            </a: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 </a:t>
            </a: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Menu</a:t>
            </a:r>
          </a:p>
          <a:p>
            <a:pPr marL="1117118" marR="0">
              <a:lnSpc>
                <a:spcPts val="5241"/>
              </a:lnSpc>
              <a:spcBef>
                <a:spcPts val="568"/>
              </a:spcBef>
              <a:spcAft>
                <a:spcPts val="0"/>
              </a:spcAft>
            </a:pP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Akun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53024" y="328277"/>
            <a:ext cx="3352190" cy="14353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4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Menu</a:t>
            </a: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 </a:t>
            </a: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Kategori</a:t>
            </a:r>
          </a:p>
          <a:p>
            <a:pPr marL="823488" marR="0">
              <a:lnSpc>
                <a:spcPts val="5241"/>
              </a:lnSpc>
              <a:spcBef>
                <a:spcPts val="568"/>
              </a:spcBef>
              <a:spcAft>
                <a:spcPts val="0"/>
              </a:spcAft>
            </a:pP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Produk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05606" y="303785"/>
            <a:ext cx="3491179" cy="14353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4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Tampilan</a:t>
            </a: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 </a:t>
            </a: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Menu</a:t>
            </a:r>
          </a:p>
          <a:p>
            <a:pPr marL="903770" marR="0">
              <a:lnSpc>
                <a:spcPts val="5241"/>
              </a:lnSpc>
              <a:spcBef>
                <a:spcPts val="568"/>
              </a:spcBef>
              <a:spcAft>
                <a:spcPts val="0"/>
              </a:spcAft>
            </a:pP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produk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05606" y="328277"/>
            <a:ext cx="3491179" cy="14353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4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Tampilan</a:t>
            </a: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 </a:t>
            </a: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Menu</a:t>
            </a:r>
          </a:p>
          <a:p>
            <a:pPr marL="618745" marR="0">
              <a:lnSpc>
                <a:spcPts val="5241"/>
              </a:lnSpc>
              <a:spcBef>
                <a:spcPts val="568"/>
              </a:spcBef>
              <a:spcAft>
                <a:spcPts val="0"/>
              </a:spcAft>
            </a:pPr>
            <a:r>
              <a:rPr dirty="0" sz="4800">
                <a:solidFill>
                  <a:srgbClr val="ff96ff"/>
                </a:solidFill>
                <a:latin typeface="RQNSNU+Oswald-Regular"/>
                <a:cs typeface="RQNSNU+Oswald-Regular"/>
              </a:rPr>
              <a:t>Transaksi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35180" y="2247438"/>
            <a:ext cx="2830372" cy="7037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241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ffff"/>
                </a:solidFill>
                <a:latin typeface="RQNSNU+Oswald-Regular"/>
                <a:cs typeface="RQNSNU+Oswald-Regular"/>
              </a:rPr>
              <a:t>Terimakasih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86228" y="340997"/>
            <a:ext cx="1891728" cy="5234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822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>
                <a:solidFill>
                  <a:srgbClr val="ffffff"/>
                </a:solidFill>
                <a:latin typeface="RQNSNU+Oswald-Regular"/>
                <a:cs typeface="RQNSNU+Oswald-Regular"/>
              </a:rPr>
              <a:t>ian</a:t>
            </a:r>
            <a:r>
              <a:rPr dirty="0" sz="3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3500">
                <a:solidFill>
                  <a:srgbClr val="ffffff"/>
                </a:solidFill>
                <a:latin typeface="RQNSNU+Oswald-Regular"/>
                <a:cs typeface="RQNSNU+Oswald-Regular"/>
              </a:rPr>
              <a:t>E-SIPIT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2991" y="1001139"/>
            <a:ext cx="3585011" cy="2205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6956" marR="0">
              <a:lnSpc>
                <a:spcPts val="16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kan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Sistem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Informasi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Penjualan</a:t>
            </a:r>
          </a:p>
          <a:p>
            <a:pPr marL="181660" marR="0">
              <a:lnSpc>
                <a:spcPts val="1611"/>
              </a:lnSpc>
              <a:spcBef>
                <a:spcPts val="596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apat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diakses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oleh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penjual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maupun</a:t>
            </a:r>
          </a:p>
          <a:p>
            <a:pPr marL="155244" marR="0">
              <a:lnSpc>
                <a:spcPts val="1611"/>
              </a:lnSpc>
              <a:spcBef>
                <a:spcPts val="596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i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pada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UMKM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SIPIT.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Pada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SIPIT,</a:t>
            </a:r>
          </a:p>
          <a:p>
            <a:pPr marL="100177" marR="0">
              <a:lnSpc>
                <a:spcPts val="1611"/>
              </a:lnSpc>
              <a:spcBef>
                <a:spcPts val="596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m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yang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akan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dibuat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adalah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sistem-</a:t>
            </a:r>
          </a:p>
          <a:p>
            <a:pPr marL="0" marR="0">
              <a:lnSpc>
                <a:spcPts val="1611"/>
              </a:lnSpc>
              <a:spcBef>
                <a:spcPts val="596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masi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yang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dapat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melakukan</a:t>
            </a:r>
          </a:p>
          <a:p>
            <a:pPr marL="174548" marR="0">
              <a:lnSpc>
                <a:spcPts val="1611"/>
              </a:lnSpc>
              <a:spcBef>
                <a:spcPts val="646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elihat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riwayat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belanja,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melakukan</a:t>
            </a:r>
          </a:p>
          <a:p>
            <a:pPr marL="104241" marR="0">
              <a:lnSpc>
                <a:spcPts val="1611"/>
              </a:lnSpc>
              <a:spcBef>
                <a:spcPts val="596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akun/daftar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pelanggan,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melakukan</a:t>
            </a:r>
          </a:p>
          <a:p>
            <a:pPr marL="90627" marR="0">
              <a:lnSpc>
                <a:spcPts val="1611"/>
              </a:lnSpc>
              <a:spcBef>
                <a:spcPts val="596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out.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6143" y="3244467"/>
            <a:ext cx="3510441" cy="10840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804" marR="0">
              <a:lnSpc>
                <a:spcPts val="16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kan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Sistem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Informasi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berbasis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web</a:t>
            </a:r>
          </a:p>
          <a:p>
            <a:pPr marL="82499" marR="0">
              <a:lnSpc>
                <a:spcPts val="1611"/>
              </a:lnSpc>
              <a:spcBef>
                <a:spcPts val="596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jalankan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di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berbagai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komput</a:t>
            </a:r>
          </a:p>
          <a:p>
            <a:pPr marL="0" marR="0">
              <a:lnSpc>
                <a:spcPts val="1611"/>
              </a:lnSpc>
              <a:spcBef>
                <a:spcPts val="596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g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memiliki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aplikasi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penje</a:t>
            </a:r>
          </a:p>
          <a:p>
            <a:pPr marL="94894" marR="0">
              <a:lnSpc>
                <a:spcPts val="1611"/>
              </a:lnSpc>
              <a:spcBef>
                <a:spcPts val="596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).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Sistem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Informas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33433" y="4366131"/>
            <a:ext cx="1384354" cy="2427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gunakan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bah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87103" y="4646547"/>
            <a:ext cx="852173" cy="2427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ng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 </a:t>
            </a:r>
            <a:r>
              <a:rPr dirty="0" sz="1600">
                <a:solidFill>
                  <a:srgbClr val="ffffff"/>
                </a:solidFill>
                <a:latin typeface="DEFDLK+OpenSans-Regular"/>
                <a:cs typeface="DEFDLK+OpenSans-Regular"/>
              </a:rPr>
              <a:t>digu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9841" y="2056484"/>
            <a:ext cx="2441829" cy="4541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RQNSNU+Oswald-Regular"/>
                <a:cs typeface="RQNSNU+Oswald-Regular"/>
              </a:rPr>
              <a:t>Design</a:t>
            </a:r>
            <a:r>
              <a:rPr dirty="0" sz="30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RQNSNU+Oswald-Regular"/>
                <a:cs typeface="RQNSNU+Oswald-Regular"/>
              </a:rPr>
              <a:t>Database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18446" y="2371412"/>
            <a:ext cx="2060257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Design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Database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41733" y="2056484"/>
            <a:ext cx="1410842" cy="4541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RQNSNU+Oswald-Regular"/>
                <a:cs typeface="RQNSNU+Oswald-Regular"/>
              </a:rPr>
              <a:t>Use</a:t>
            </a:r>
            <a:r>
              <a:rPr dirty="0" sz="30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RQNSNU+Oswald-Regular"/>
                <a:cs typeface="RQNSNU+Oswald-Regular"/>
              </a:rPr>
              <a:t>Case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82361" y="2371412"/>
            <a:ext cx="1892617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Usecase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Admin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62831" y="2371412"/>
            <a:ext cx="2946399" cy="384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Usecase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User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2500">
                <a:solidFill>
                  <a:srgbClr val="ffffff"/>
                </a:solidFill>
                <a:latin typeface="RQNSNU+Oswald-Regular"/>
                <a:cs typeface="RQNSNU+Oswald-Regular"/>
              </a:rPr>
              <a:t>Konsumen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24260" y="2056484"/>
            <a:ext cx="2448686" cy="4541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76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RQNSNU+Oswald-Regular"/>
                <a:cs typeface="RQNSNU+Oswald-Regular"/>
              </a:rPr>
              <a:t>Activity</a:t>
            </a:r>
            <a:r>
              <a:rPr dirty="0" sz="3000">
                <a:solidFill>
                  <a:srgbClr val="ffffff"/>
                </a:solidFill>
                <a:latin typeface="RQNSNU+Oswald-Regular"/>
                <a:cs typeface="RQNSNU+Oswald-Regular"/>
              </a:rPr>
              <a:t> </a:t>
            </a:r>
            <a:r>
              <a:rPr dirty="0" sz="3000">
                <a:solidFill>
                  <a:srgbClr val="ffffff"/>
                </a:solidFill>
                <a:latin typeface="RQNSNU+Oswald-Regular"/>
                <a:cs typeface="RQNSNU+Oswald-Regular"/>
              </a:rPr>
              <a:t>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2023-06-12T11:22:07-05:00</dcterms:modified>
</cp:coreProperties>
</file>