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8" r:id="rId4"/>
    <p:sldId id="289" r:id="rId5"/>
    <p:sldId id="291" r:id="rId6"/>
    <p:sldId id="292" r:id="rId7"/>
    <p:sldId id="301" r:id="rId8"/>
    <p:sldId id="294" r:id="rId9"/>
    <p:sldId id="302" r:id="rId10"/>
    <p:sldId id="295" r:id="rId11"/>
    <p:sldId id="304" r:id="rId12"/>
    <p:sldId id="305" r:id="rId13"/>
    <p:sldId id="298" r:id="rId14"/>
    <p:sldId id="309" r:id="rId15"/>
    <p:sldId id="306" r:id="rId16"/>
    <p:sldId id="286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4" autoAdjust="0"/>
    <p:restoredTop sz="72031" autoAdjust="0"/>
  </p:normalViewPr>
  <p:slideViewPr>
    <p:cSldViewPr snapToGrid="0">
      <p:cViewPr>
        <p:scale>
          <a:sx n="71" d="100"/>
          <a:sy n="71" d="100"/>
        </p:scale>
        <p:origin x="4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st\Documents\events\DAC18\presentation\tables%20and%20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st\Documents\events\DAC18\presentation\tables%20and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st\Documents\events\DAC18\presentation\tables%20and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70724865617479"/>
          <c:y val="4.4964349376114085E-2"/>
          <c:w val="0.81633339120547677"/>
          <c:h val="0.79372429716338933"/>
        </c:manualLayout>
      </c:layout>
      <c:scatterChart>
        <c:scatterStyle val="line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C9-4C0E-BDC5-5DB5CB1B5D8E}"/>
            </c:ext>
          </c:extLst>
        </c:ser>
        <c:ser>
          <c:idx val="5"/>
          <c:order val="1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C9-4C0E-BDC5-5DB5CB1B5D8E}"/>
            </c:ext>
          </c:extLst>
        </c:ser>
        <c:ser>
          <c:idx val="6"/>
          <c:order val="2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C9-4C0E-BDC5-5DB5CB1B5D8E}"/>
            </c:ext>
          </c:extLst>
        </c:ser>
        <c:ser>
          <c:idx val="7"/>
          <c:order val="3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C9-4C0E-BDC5-5DB5CB1B5D8E}"/>
            </c:ext>
          </c:extLst>
        </c:ser>
        <c:ser>
          <c:idx val="2"/>
          <c:order val="4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8C9-4C0E-BDC5-5DB5CB1B5D8E}"/>
            </c:ext>
          </c:extLst>
        </c:ser>
        <c:ser>
          <c:idx val="3"/>
          <c:order val="5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C9-4C0E-BDC5-5DB5CB1B5D8E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8C9-4C0E-BDC5-5DB5CB1B5D8E}"/>
            </c:ext>
          </c:extLst>
        </c:ser>
        <c:ser>
          <c:idx val="0"/>
          <c:order val="7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8C9-4C0E-BDC5-5DB5CB1B5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887408"/>
        <c:axId val="499891016"/>
      </c:scatterChart>
      <c:valAx>
        <c:axId val="49988740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Nr. of nodes</a:t>
                </a:r>
              </a:p>
            </c:rich>
          </c:tx>
          <c:overlay val="0"/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91016"/>
        <c:crosses val="autoZero"/>
        <c:crossBetween val="midCat"/>
      </c:valAx>
      <c:valAx>
        <c:axId val="4998910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Nr. of DAGs</a:t>
                </a:r>
              </a:p>
            </c:rich>
          </c:tx>
          <c:layout>
            <c:manualLayout>
              <c:xMode val="edge"/>
              <c:yMode val="edge"/>
              <c:x val="2.1173715153310114E-2"/>
              <c:y val="0.126050921442306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874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Mean Runtime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SYM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Sheet2!$B$2:$B$6</c:f>
              <c:numCache>
                <c:formatCode>0.00</c:formatCode>
                <c:ptCount val="5"/>
                <c:pt idx="0">
                  <c:v>225.46</c:v>
                </c:pt>
                <c:pt idx="1">
                  <c:v>69</c:v>
                </c:pt>
                <c:pt idx="2">
                  <c:v>43453.33</c:v>
                </c:pt>
                <c:pt idx="3">
                  <c:v>5583.13</c:v>
                </c:pt>
                <c:pt idx="4">
                  <c:v>150533.31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9B-4711-952F-29D4E061791F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ABC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Sheet2!$C$2:$C$6</c:f>
              <c:numCache>
                <c:formatCode>0.00</c:formatCode>
                <c:ptCount val="5"/>
                <c:pt idx="0">
                  <c:v>177.69</c:v>
                </c:pt>
                <c:pt idx="1">
                  <c:v>77.16</c:v>
                </c:pt>
                <c:pt idx="2">
                  <c:v>54525.05</c:v>
                </c:pt>
                <c:pt idx="3">
                  <c:v>2490.1799999999998</c:v>
                </c:pt>
                <c:pt idx="4">
                  <c:v>137010.13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9B-4711-952F-29D4E061791F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Sheet2!$D$2:$D$6</c:f>
              <c:numCache>
                <c:formatCode>0.00</c:formatCode>
                <c:ptCount val="5"/>
                <c:pt idx="0">
                  <c:v>216.69</c:v>
                </c:pt>
                <c:pt idx="1">
                  <c:v>29.61</c:v>
                </c:pt>
                <c:pt idx="2">
                  <c:v>21605.81</c:v>
                </c:pt>
                <c:pt idx="3">
                  <c:v>2688.51</c:v>
                </c:pt>
                <c:pt idx="4">
                  <c:v>78619.48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9B-4711-952F-29D4E0617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874616"/>
        <c:axId val="499875272"/>
      </c:barChart>
      <c:catAx>
        <c:axId val="49987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75272"/>
        <c:crosses val="autoZero"/>
        <c:auto val="1"/>
        <c:lblAlgn val="ctr"/>
        <c:lblOffset val="100"/>
        <c:noMultiLvlLbl val="0"/>
      </c:catAx>
      <c:valAx>
        <c:axId val="4998752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74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Number of</a:t>
            </a:r>
            <a:r>
              <a:rPr lang="en-US" sz="2400" baseline="0"/>
              <a:t> timed out instances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SYM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256</c:v>
                </c:pt>
                <c:pt idx="3">
                  <c:v>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2-4E27-8EB9-249E42CCB1C4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ABC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Sheet3!$C$2:$C$6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256</c:v>
                </c:pt>
                <c:pt idx="3">
                  <c:v>0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2-4E27-8EB9-249E42CCB1C4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Sheet3!$D$2:$D$6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128</c:v>
                </c:pt>
                <c:pt idx="3">
                  <c:v>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2-4E27-8EB9-249E42CCB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588616"/>
        <c:axId val="615583040"/>
      </c:barChart>
      <c:catAx>
        <c:axId val="615588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83040"/>
        <c:crosses val="autoZero"/>
        <c:auto val="1"/>
        <c:lblAlgn val="ctr"/>
        <c:lblOffset val="100"/>
        <c:noMultiLvlLbl val="0"/>
      </c:catAx>
      <c:valAx>
        <c:axId val="6155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88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49A76-2B5B-40BA-BA66-E09F824A9A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C6BF5-F688-4C5E-86CF-2B58DAAB735F}">
      <dgm:prSet phldrT="[Text]" custT="1"/>
      <dgm:spPr/>
      <dgm:t>
        <a:bodyPr/>
        <a:lstStyle/>
        <a:p>
          <a:r>
            <a:rPr lang="en-GB" sz="3600" dirty="0"/>
            <a:t>ES Algorithm</a:t>
          </a:r>
          <a:endParaRPr lang="en-US" sz="3600" dirty="0"/>
        </a:p>
      </dgm:t>
    </dgm:pt>
    <dgm:pt modelId="{55250D91-82D0-42D5-9EF0-EDEF9B815C5A}" type="parTrans" cxnId="{9897FC47-8F92-4BEE-90CF-42AFB6EA0772}">
      <dgm:prSet/>
      <dgm:spPr/>
      <dgm:t>
        <a:bodyPr/>
        <a:lstStyle/>
        <a:p>
          <a:endParaRPr lang="en-US" sz="1200"/>
        </a:p>
      </dgm:t>
    </dgm:pt>
    <dgm:pt modelId="{63369E29-6176-45CE-B92D-4641E085FA7C}" type="sibTrans" cxnId="{9897FC47-8F92-4BEE-90CF-42AFB6EA0772}">
      <dgm:prSet/>
      <dgm:spPr/>
      <dgm:t>
        <a:bodyPr/>
        <a:lstStyle/>
        <a:p>
          <a:endParaRPr lang="en-US" sz="1200"/>
        </a:p>
      </dgm:t>
    </dgm:pt>
    <dgm:pt modelId="{66734FE3-3A29-48E1-897A-9FD2D816C7B0}">
      <dgm:prSet phldrT="[Text]" custT="1"/>
      <dgm:spPr/>
      <dgm:t>
        <a:bodyPr/>
        <a:lstStyle/>
        <a:p>
          <a:r>
            <a:rPr lang="en-GB" sz="2800" dirty="0"/>
            <a:t>Gives </a:t>
          </a:r>
          <a:r>
            <a:rPr lang="en-GB" sz="2800" i="1" dirty="0"/>
            <a:t>exact</a:t>
          </a:r>
          <a:r>
            <a:rPr lang="en-GB" sz="2800" i="0" dirty="0"/>
            <a:t> result (with respect to cost function)</a:t>
          </a:r>
          <a:endParaRPr lang="en-US" sz="2800" dirty="0"/>
        </a:p>
      </dgm:t>
    </dgm:pt>
    <dgm:pt modelId="{CD41BF37-6B7F-4F13-81CF-5436AFBD942D}" type="parTrans" cxnId="{4DA81315-EE70-43FC-94B1-4A0A0CFD624A}">
      <dgm:prSet/>
      <dgm:spPr/>
      <dgm:t>
        <a:bodyPr/>
        <a:lstStyle/>
        <a:p>
          <a:endParaRPr lang="en-US" sz="1200"/>
        </a:p>
      </dgm:t>
    </dgm:pt>
    <dgm:pt modelId="{F3AFEA85-3BD4-4C97-8FFF-468C8B61CEA8}" type="sibTrans" cxnId="{4DA81315-EE70-43FC-94B1-4A0A0CFD624A}">
      <dgm:prSet/>
      <dgm:spPr/>
      <dgm:t>
        <a:bodyPr/>
        <a:lstStyle/>
        <a:p>
          <a:endParaRPr lang="en-US" sz="1200"/>
        </a:p>
      </dgm:t>
    </dgm:pt>
    <dgm:pt modelId="{9A8C42B7-D79E-4AA8-99E6-177F5B176C4D}">
      <dgm:prSet phldrT="[Text]" custT="1"/>
      <dgm:spPr/>
      <dgm:t>
        <a:bodyPr/>
        <a:lstStyle/>
        <a:p>
          <a:r>
            <a:rPr lang="en-GB" sz="3600" dirty="0"/>
            <a:t>SAT Based ES</a:t>
          </a:r>
          <a:endParaRPr lang="en-US" sz="3600" dirty="0"/>
        </a:p>
      </dgm:t>
    </dgm:pt>
    <dgm:pt modelId="{A7EAF0BB-58D4-4DFA-88EF-FCEE52B3BAEE}" type="parTrans" cxnId="{EBEC10FE-20AC-4B96-AE28-B9AE285A6BFF}">
      <dgm:prSet/>
      <dgm:spPr/>
      <dgm:t>
        <a:bodyPr/>
        <a:lstStyle/>
        <a:p>
          <a:endParaRPr lang="en-US" sz="1200"/>
        </a:p>
      </dgm:t>
    </dgm:pt>
    <dgm:pt modelId="{A200D84D-FDDA-46A8-8BBB-2F8E57103C23}" type="sibTrans" cxnId="{EBEC10FE-20AC-4B96-AE28-B9AE285A6BFF}">
      <dgm:prSet/>
      <dgm:spPr/>
      <dgm:t>
        <a:bodyPr/>
        <a:lstStyle/>
        <a:p>
          <a:endParaRPr lang="en-US" sz="1200"/>
        </a:p>
      </dgm:t>
    </dgm:pt>
    <dgm:pt modelId="{C2DB880F-3F89-412C-B314-0DC70AAA53BA}">
      <dgm:prSet phldrT="[Text]" custT="1"/>
      <dgm:spPr/>
      <dgm:t>
        <a:bodyPr/>
        <a:lstStyle/>
        <a:p>
          <a:r>
            <a:rPr lang="en-GB" sz="2800" dirty="0"/>
            <a:t>Use SAT solvers to implement such algorithms</a:t>
          </a:r>
          <a:endParaRPr lang="en-US" sz="2800" dirty="0"/>
        </a:p>
      </dgm:t>
    </dgm:pt>
    <dgm:pt modelId="{4E908A0A-3198-42E9-A0A3-F4F7C4DFA7EA}" type="parTrans" cxnId="{538EBD84-46D3-4BC5-83A5-AB8277A6AD67}">
      <dgm:prSet/>
      <dgm:spPr/>
      <dgm:t>
        <a:bodyPr/>
        <a:lstStyle/>
        <a:p>
          <a:endParaRPr lang="en-US" sz="1200"/>
        </a:p>
      </dgm:t>
    </dgm:pt>
    <dgm:pt modelId="{E2799903-9B6E-48D7-BA20-DD07535AC731}" type="sibTrans" cxnId="{538EBD84-46D3-4BC5-83A5-AB8277A6AD67}">
      <dgm:prSet/>
      <dgm:spPr/>
      <dgm:t>
        <a:bodyPr/>
        <a:lstStyle/>
        <a:p>
          <a:endParaRPr lang="en-US" sz="1200"/>
        </a:p>
      </dgm:t>
    </dgm:pt>
    <dgm:pt modelId="{3A05291B-BAD5-4D68-9AD2-31077679AFA4}">
      <dgm:prSet phldrT="[Text]" custT="1"/>
      <dgm:spPr/>
      <dgm:t>
        <a:bodyPr/>
        <a:lstStyle/>
        <a:p>
          <a:r>
            <a:rPr lang="en-GB" sz="2800" i="0" dirty="0">
              <a:solidFill>
                <a:schemeClr val="tx1"/>
              </a:solidFill>
            </a:rPr>
            <a:t>Not to be confused with approximate computing!</a:t>
          </a:r>
          <a:endParaRPr lang="en-US" sz="2800" i="0" dirty="0">
            <a:solidFill>
              <a:schemeClr val="tx1"/>
            </a:solidFill>
          </a:endParaRPr>
        </a:p>
      </dgm:t>
    </dgm:pt>
    <dgm:pt modelId="{76378372-8684-44FE-8813-A1A07C5376E5}" type="parTrans" cxnId="{427472C4-067B-4EAA-A03D-C0FBF9C772B9}">
      <dgm:prSet/>
      <dgm:spPr/>
      <dgm:t>
        <a:bodyPr/>
        <a:lstStyle/>
        <a:p>
          <a:endParaRPr lang="en-US" sz="1200"/>
        </a:p>
      </dgm:t>
    </dgm:pt>
    <dgm:pt modelId="{D3B5677F-7A35-42C0-8F0F-F4B31C640FF5}" type="sibTrans" cxnId="{427472C4-067B-4EAA-A03D-C0FBF9C772B9}">
      <dgm:prSet/>
      <dgm:spPr/>
      <dgm:t>
        <a:bodyPr/>
        <a:lstStyle/>
        <a:p>
          <a:endParaRPr lang="en-US" sz="1200"/>
        </a:p>
      </dgm:t>
    </dgm:pt>
    <dgm:pt modelId="{46E8DC41-B16C-4C3D-BBBE-C46AA3D82D6E}" type="pres">
      <dgm:prSet presAssocID="{03A49A76-2B5B-40BA-BA66-E09F824A9AE9}" presName="linear" presStyleCnt="0">
        <dgm:presLayoutVars>
          <dgm:animLvl val="lvl"/>
          <dgm:resizeHandles val="exact"/>
        </dgm:presLayoutVars>
      </dgm:prSet>
      <dgm:spPr/>
    </dgm:pt>
    <dgm:pt modelId="{D87C5BEC-4BB7-47E7-971D-FB8E17AA5E5A}" type="pres">
      <dgm:prSet presAssocID="{0E6C6BF5-F688-4C5E-86CF-2B58DAAB735F}" presName="parentText" presStyleLbl="node1" presStyleIdx="0" presStyleCnt="2" custScaleY="72328" custLinFactNeighborY="4452">
        <dgm:presLayoutVars>
          <dgm:chMax val="0"/>
          <dgm:bulletEnabled val="1"/>
        </dgm:presLayoutVars>
      </dgm:prSet>
      <dgm:spPr/>
    </dgm:pt>
    <dgm:pt modelId="{A1ACB8C4-0698-4BC7-A461-54414140E2B8}" type="pres">
      <dgm:prSet presAssocID="{0E6C6BF5-F688-4C5E-86CF-2B58DAAB735F}" presName="childText" presStyleLbl="revTx" presStyleIdx="0" presStyleCnt="2">
        <dgm:presLayoutVars>
          <dgm:bulletEnabled val="1"/>
        </dgm:presLayoutVars>
      </dgm:prSet>
      <dgm:spPr/>
    </dgm:pt>
    <dgm:pt modelId="{A4B4AA20-6C60-4EFF-94E0-C9A188DE6F48}" type="pres">
      <dgm:prSet presAssocID="{9A8C42B7-D79E-4AA8-99E6-177F5B176C4D}" presName="parentText" presStyleLbl="node1" presStyleIdx="1" presStyleCnt="2" custScaleY="70487">
        <dgm:presLayoutVars>
          <dgm:chMax val="0"/>
          <dgm:bulletEnabled val="1"/>
        </dgm:presLayoutVars>
      </dgm:prSet>
      <dgm:spPr/>
    </dgm:pt>
    <dgm:pt modelId="{F84174BA-7831-4CA1-8569-0BF4C042A796}" type="pres">
      <dgm:prSet presAssocID="{9A8C42B7-D79E-4AA8-99E6-177F5B176C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DA81315-EE70-43FC-94B1-4A0A0CFD624A}" srcId="{0E6C6BF5-F688-4C5E-86CF-2B58DAAB735F}" destId="{66734FE3-3A29-48E1-897A-9FD2D816C7B0}" srcOrd="0" destOrd="0" parTransId="{CD41BF37-6B7F-4F13-81CF-5436AFBD942D}" sibTransId="{F3AFEA85-3BD4-4C97-8FFF-468C8B61CEA8}"/>
    <dgm:cxn modelId="{0E5D4026-B36B-4140-B1AD-9C82A31278A3}" type="presOf" srcId="{03A49A76-2B5B-40BA-BA66-E09F824A9AE9}" destId="{46E8DC41-B16C-4C3D-BBBE-C46AA3D82D6E}" srcOrd="0" destOrd="0" presId="urn:microsoft.com/office/officeart/2005/8/layout/vList2"/>
    <dgm:cxn modelId="{B4D75434-396B-4158-847A-84299FFCA096}" type="presOf" srcId="{C2DB880F-3F89-412C-B314-0DC70AAA53BA}" destId="{F84174BA-7831-4CA1-8569-0BF4C042A796}" srcOrd="0" destOrd="0" presId="urn:microsoft.com/office/officeart/2005/8/layout/vList2"/>
    <dgm:cxn modelId="{9EE64D3B-D3EC-47D8-AC99-C5FC127F5F01}" type="presOf" srcId="{3A05291B-BAD5-4D68-9AD2-31077679AFA4}" destId="{A1ACB8C4-0698-4BC7-A461-54414140E2B8}" srcOrd="0" destOrd="1" presId="urn:microsoft.com/office/officeart/2005/8/layout/vList2"/>
    <dgm:cxn modelId="{9897FC47-8F92-4BEE-90CF-42AFB6EA0772}" srcId="{03A49A76-2B5B-40BA-BA66-E09F824A9AE9}" destId="{0E6C6BF5-F688-4C5E-86CF-2B58DAAB735F}" srcOrd="0" destOrd="0" parTransId="{55250D91-82D0-42D5-9EF0-EDEF9B815C5A}" sibTransId="{63369E29-6176-45CE-B92D-4641E085FA7C}"/>
    <dgm:cxn modelId="{B21F894A-2E96-4F2F-8B9A-4C566B728991}" type="presOf" srcId="{0E6C6BF5-F688-4C5E-86CF-2B58DAAB735F}" destId="{D87C5BEC-4BB7-47E7-971D-FB8E17AA5E5A}" srcOrd="0" destOrd="0" presId="urn:microsoft.com/office/officeart/2005/8/layout/vList2"/>
    <dgm:cxn modelId="{CBFA5072-77B0-4D22-A78A-8932DCCF53FB}" type="presOf" srcId="{66734FE3-3A29-48E1-897A-9FD2D816C7B0}" destId="{A1ACB8C4-0698-4BC7-A461-54414140E2B8}" srcOrd="0" destOrd="0" presId="urn:microsoft.com/office/officeart/2005/8/layout/vList2"/>
    <dgm:cxn modelId="{538EBD84-46D3-4BC5-83A5-AB8277A6AD67}" srcId="{9A8C42B7-D79E-4AA8-99E6-177F5B176C4D}" destId="{C2DB880F-3F89-412C-B314-0DC70AAA53BA}" srcOrd="0" destOrd="0" parTransId="{4E908A0A-3198-42E9-A0A3-F4F7C4DFA7EA}" sibTransId="{E2799903-9B6E-48D7-BA20-DD07535AC731}"/>
    <dgm:cxn modelId="{427472C4-067B-4EAA-A03D-C0FBF9C772B9}" srcId="{0E6C6BF5-F688-4C5E-86CF-2B58DAAB735F}" destId="{3A05291B-BAD5-4D68-9AD2-31077679AFA4}" srcOrd="1" destOrd="0" parTransId="{76378372-8684-44FE-8813-A1A07C5376E5}" sibTransId="{D3B5677F-7A35-42C0-8F0F-F4B31C640FF5}"/>
    <dgm:cxn modelId="{77ED41C6-66B3-4D90-AED3-A8112B0AA219}" type="presOf" srcId="{9A8C42B7-D79E-4AA8-99E6-177F5B176C4D}" destId="{A4B4AA20-6C60-4EFF-94E0-C9A188DE6F48}" srcOrd="0" destOrd="0" presId="urn:microsoft.com/office/officeart/2005/8/layout/vList2"/>
    <dgm:cxn modelId="{EBEC10FE-20AC-4B96-AE28-B9AE285A6BFF}" srcId="{03A49A76-2B5B-40BA-BA66-E09F824A9AE9}" destId="{9A8C42B7-D79E-4AA8-99E6-177F5B176C4D}" srcOrd="1" destOrd="0" parTransId="{A7EAF0BB-58D4-4DFA-88EF-FCEE52B3BAEE}" sibTransId="{A200D84D-FDDA-46A8-8BBB-2F8E57103C23}"/>
    <dgm:cxn modelId="{755EDF7D-0CA3-4B58-9D64-345D1C47997B}" type="presParOf" srcId="{46E8DC41-B16C-4C3D-BBBE-C46AA3D82D6E}" destId="{D87C5BEC-4BB7-47E7-971D-FB8E17AA5E5A}" srcOrd="0" destOrd="0" presId="urn:microsoft.com/office/officeart/2005/8/layout/vList2"/>
    <dgm:cxn modelId="{B6EE0A53-EEE9-4814-9E74-4E70E8EAADF3}" type="presParOf" srcId="{46E8DC41-B16C-4C3D-BBBE-C46AA3D82D6E}" destId="{A1ACB8C4-0698-4BC7-A461-54414140E2B8}" srcOrd="1" destOrd="0" presId="urn:microsoft.com/office/officeart/2005/8/layout/vList2"/>
    <dgm:cxn modelId="{723EF594-2B94-442B-BEEC-74DDC5B3CDA7}" type="presParOf" srcId="{46E8DC41-B16C-4C3D-BBBE-C46AA3D82D6E}" destId="{A4B4AA20-6C60-4EFF-94E0-C9A188DE6F48}" srcOrd="2" destOrd="0" presId="urn:microsoft.com/office/officeart/2005/8/layout/vList2"/>
    <dgm:cxn modelId="{37F5EDDD-9D22-4F63-9C03-A62D1EB0D8E6}" type="presParOf" srcId="{46E8DC41-B16C-4C3D-BBBE-C46AA3D82D6E}" destId="{F84174BA-7831-4CA1-8569-0BF4C042A7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0DE16-52C3-470D-8289-49F525AE27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88923-F551-4D2D-A19D-B02352114CE7}">
      <dgm:prSet/>
      <dgm:spPr/>
      <dgm:t>
        <a:bodyPr/>
        <a:lstStyle/>
        <a:p>
          <a:r>
            <a:rPr lang="en-GB" b="1" dirty="0"/>
            <a:t>1. Two-level ES</a:t>
          </a:r>
        </a:p>
      </dgm:t>
    </dgm:pt>
    <dgm:pt modelId="{139C4930-B856-48BA-99A6-A5D058DFA642}" type="parTrans" cxnId="{40E78A4C-77A0-42A6-8884-81BF2C2D9A8B}">
      <dgm:prSet/>
      <dgm:spPr/>
      <dgm:t>
        <a:bodyPr/>
        <a:lstStyle/>
        <a:p>
          <a:endParaRPr lang="en-US"/>
        </a:p>
      </dgm:t>
    </dgm:pt>
    <dgm:pt modelId="{E49AC298-B8AA-42C6-B884-F17FEB73A047}" type="sibTrans" cxnId="{40E78A4C-77A0-42A6-8884-81BF2C2D9A8B}">
      <dgm:prSet/>
      <dgm:spPr/>
      <dgm:t>
        <a:bodyPr/>
        <a:lstStyle/>
        <a:p>
          <a:endParaRPr lang="en-US"/>
        </a:p>
      </dgm:t>
    </dgm:pt>
    <dgm:pt modelId="{42010971-43A6-45BF-8ADA-DBC2EF080B07}">
      <dgm:prSet/>
      <dgm:spPr/>
      <dgm:t>
        <a:bodyPr/>
        <a:lstStyle/>
        <a:p>
          <a:r>
            <a:rPr lang="en-GB" b="1" dirty="0"/>
            <a:t>2. Multi-level ES</a:t>
          </a:r>
        </a:p>
      </dgm:t>
    </dgm:pt>
    <dgm:pt modelId="{B27D15E6-6EDA-45BF-BBBD-3C96AB68965B}" type="parTrans" cxnId="{E2CCC9D2-6DB9-449D-A7DE-630F3B6CDFB0}">
      <dgm:prSet/>
      <dgm:spPr/>
      <dgm:t>
        <a:bodyPr/>
        <a:lstStyle/>
        <a:p>
          <a:endParaRPr lang="en-US"/>
        </a:p>
      </dgm:t>
    </dgm:pt>
    <dgm:pt modelId="{06EE3A3C-DFD0-43B2-9F8F-A19AF1E9A1E8}" type="sibTrans" cxnId="{E2CCC9D2-6DB9-449D-A7DE-630F3B6CDFB0}">
      <dgm:prSet/>
      <dgm:spPr/>
      <dgm:t>
        <a:bodyPr/>
        <a:lstStyle/>
        <a:p>
          <a:endParaRPr lang="en-US"/>
        </a:p>
      </dgm:t>
    </dgm:pt>
    <dgm:pt modelId="{22F71E30-C6C8-4A40-AA57-FDB70296ECC9}">
      <dgm:prSet/>
      <dgm:spPr/>
      <dgm:t>
        <a:bodyPr/>
        <a:lstStyle/>
        <a:p>
          <a:r>
            <a:rPr lang="en-GB" b="0" dirty="0"/>
            <a:t>       : “Does there exist a SOP expression with    cubes that represents   ?”</a:t>
          </a:r>
        </a:p>
      </dgm:t>
    </dgm:pt>
    <dgm:pt modelId="{804132F5-55DC-4CCC-9FCD-7AD865585841}" type="parTrans" cxnId="{9D3565A2-256C-4A4F-814C-B9420EE4A2C2}">
      <dgm:prSet/>
      <dgm:spPr/>
      <dgm:t>
        <a:bodyPr/>
        <a:lstStyle/>
        <a:p>
          <a:endParaRPr lang="en-US"/>
        </a:p>
      </dgm:t>
    </dgm:pt>
    <dgm:pt modelId="{BD6630F3-6CDB-405D-9643-A015F85AAFFE}" type="sibTrans" cxnId="{9D3565A2-256C-4A4F-814C-B9420EE4A2C2}">
      <dgm:prSet/>
      <dgm:spPr/>
      <dgm:t>
        <a:bodyPr/>
        <a:lstStyle/>
        <a:p>
          <a:endParaRPr lang="en-US"/>
        </a:p>
      </dgm:t>
    </dgm:pt>
    <dgm:pt modelId="{9F1DF9AB-16DB-40E3-A94D-7B41D630F800}">
      <dgm:prSet/>
      <dgm:spPr/>
      <dgm:t>
        <a:bodyPr/>
        <a:lstStyle/>
        <a:p>
          <a:r>
            <a:rPr lang="en-GB" b="0" dirty="0"/>
            <a:t>       : “Does there exist a logic network with    gates that represents   ?”</a:t>
          </a:r>
          <a:endParaRPr lang="en-GB" b="1" dirty="0"/>
        </a:p>
      </dgm:t>
    </dgm:pt>
    <dgm:pt modelId="{3AC1B7DB-8880-4244-86EF-717A953EE507}" type="parTrans" cxnId="{2E24ECBC-5383-4757-A132-56471DB13ED9}">
      <dgm:prSet/>
      <dgm:spPr/>
      <dgm:t>
        <a:bodyPr/>
        <a:lstStyle/>
        <a:p>
          <a:endParaRPr lang="en-US"/>
        </a:p>
      </dgm:t>
    </dgm:pt>
    <dgm:pt modelId="{852D03C2-8614-4C9C-8E41-045AA7329D19}" type="sibTrans" cxnId="{2E24ECBC-5383-4757-A132-56471DB13ED9}">
      <dgm:prSet/>
      <dgm:spPr/>
      <dgm:t>
        <a:bodyPr/>
        <a:lstStyle/>
        <a:p>
          <a:endParaRPr lang="en-US"/>
        </a:p>
      </dgm:t>
    </dgm:pt>
    <dgm:pt modelId="{BFEB6832-A843-4EBA-8C7D-28447B36702B}">
      <dgm:prSet/>
      <dgm:spPr/>
      <dgm:t>
        <a:bodyPr/>
        <a:lstStyle/>
        <a:p>
          <a:endParaRPr lang="en-GB" b="0" dirty="0"/>
        </a:p>
      </dgm:t>
    </dgm:pt>
    <dgm:pt modelId="{DA8FF6E5-0983-496E-88FF-903C4F1CFE56}" type="parTrans" cxnId="{47C54481-0007-46B7-B4F3-0A16BDE0DCA4}">
      <dgm:prSet/>
      <dgm:spPr/>
      <dgm:t>
        <a:bodyPr/>
        <a:lstStyle/>
        <a:p>
          <a:endParaRPr lang="en-US"/>
        </a:p>
      </dgm:t>
    </dgm:pt>
    <dgm:pt modelId="{EFB62ACB-7E9E-4E6F-9B69-81D6B5B72069}" type="sibTrans" cxnId="{47C54481-0007-46B7-B4F3-0A16BDE0DCA4}">
      <dgm:prSet/>
      <dgm:spPr/>
      <dgm:t>
        <a:bodyPr/>
        <a:lstStyle/>
        <a:p>
          <a:endParaRPr lang="en-US"/>
        </a:p>
      </dgm:t>
    </dgm:pt>
    <dgm:pt modelId="{809EBC0B-A99E-4BFB-AF31-6AF7864340F5}" type="pres">
      <dgm:prSet presAssocID="{CE90DE16-52C3-470D-8289-49F525AE2799}" presName="linear" presStyleCnt="0">
        <dgm:presLayoutVars>
          <dgm:animLvl val="lvl"/>
          <dgm:resizeHandles val="exact"/>
        </dgm:presLayoutVars>
      </dgm:prSet>
      <dgm:spPr/>
    </dgm:pt>
    <dgm:pt modelId="{B0253BB2-31E0-476B-AF5D-4B781167D523}" type="pres">
      <dgm:prSet presAssocID="{CD788923-F551-4D2D-A19D-B02352114C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1F7651-AA4A-467D-8482-D8C938CB05C9}" type="pres">
      <dgm:prSet presAssocID="{CD788923-F551-4D2D-A19D-B02352114CE7}" presName="childText" presStyleLbl="revTx" presStyleIdx="0" presStyleCnt="2">
        <dgm:presLayoutVars>
          <dgm:bulletEnabled val="1"/>
        </dgm:presLayoutVars>
      </dgm:prSet>
      <dgm:spPr/>
    </dgm:pt>
    <dgm:pt modelId="{9971F315-2C1D-4B2D-9764-B2D6DE47458B}" type="pres">
      <dgm:prSet presAssocID="{42010971-43A6-45BF-8ADA-DBC2EF080B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950A8C-1290-4C6F-B446-094F47038A86}" type="pres">
      <dgm:prSet presAssocID="{42010971-43A6-45BF-8ADA-DBC2EF080B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62F9D07-7B8A-4E8C-9815-4874C0A37847}" type="presOf" srcId="{BFEB6832-A843-4EBA-8C7D-28447B36702B}" destId="{6B1F7651-AA4A-467D-8482-D8C938CB05C9}" srcOrd="0" destOrd="1" presId="urn:microsoft.com/office/officeart/2005/8/layout/vList2"/>
    <dgm:cxn modelId="{BEB04C31-AAC5-462A-94A0-4D9FD6FC68F1}" type="presOf" srcId="{22F71E30-C6C8-4A40-AA57-FDB70296ECC9}" destId="{6B1F7651-AA4A-467D-8482-D8C938CB05C9}" srcOrd="0" destOrd="0" presId="urn:microsoft.com/office/officeart/2005/8/layout/vList2"/>
    <dgm:cxn modelId="{C8ECD661-7B06-4ACB-A80C-C18A8E2909AB}" type="presOf" srcId="{CE90DE16-52C3-470D-8289-49F525AE2799}" destId="{809EBC0B-A99E-4BFB-AF31-6AF7864340F5}" srcOrd="0" destOrd="0" presId="urn:microsoft.com/office/officeart/2005/8/layout/vList2"/>
    <dgm:cxn modelId="{58BE3749-47BA-4DEB-A23D-C48E7195E26E}" type="presOf" srcId="{42010971-43A6-45BF-8ADA-DBC2EF080B07}" destId="{9971F315-2C1D-4B2D-9764-B2D6DE47458B}" srcOrd="0" destOrd="0" presId="urn:microsoft.com/office/officeart/2005/8/layout/vList2"/>
    <dgm:cxn modelId="{40E78A4C-77A0-42A6-8884-81BF2C2D9A8B}" srcId="{CE90DE16-52C3-470D-8289-49F525AE2799}" destId="{CD788923-F551-4D2D-A19D-B02352114CE7}" srcOrd="0" destOrd="0" parTransId="{139C4930-B856-48BA-99A6-A5D058DFA642}" sibTransId="{E49AC298-B8AA-42C6-B884-F17FEB73A047}"/>
    <dgm:cxn modelId="{47C54481-0007-46B7-B4F3-0A16BDE0DCA4}" srcId="{CD788923-F551-4D2D-A19D-B02352114CE7}" destId="{BFEB6832-A843-4EBA-8C7D-28447B36702B}" srcOrd="1" destOrd="0" parTransId="{DA8FF6E5-0983-496E-88FF-903C4F1CFE56}" sibTransId="{EFB62ACB-7E9E-4E6F-9B69-81D6B5B72069}"/>
    <dgm:cxn modelId="{9D3565A2-256C-4A4F-814C-B9420EE4A2C2}" srcId="{CD788923-F551-4D2D-A19D-B02352114CE7}" destId="{22F71E30-C6C8-4A40-AA57-FDB70296ECC9}" srcOrd="0" destOrd="0" parTransId="{804132F5-55DC-4CCC-9FCD-7AD865585841}" sibTransId="{BD6630F3-6CDB-405D-9643-A015F85AAFFE}"/>
    <dgm:cxn modelId="{D229AFB7-8E80-49A4-90E3-1A2E7CC0D0C5}" type="presOf" srcId="{CD788923-F551-4D2D-A19D-B02352114CE7}" destId="{B0253BB2-31E0-476B-AF5D-4B781167D523}" srcOrd="0" destOrd="0" presId="urn:microsoft.com/office/officeart/2005/8/layout/vList2"/>
    <dgm:cxn modelId="{2E24ECBC-5383-4757-A132-56471DB13ED9}" srcId="{42010971-43A6-45BF-8ADA-DBC2EF080B07}" destId="{9F1DF9AB-16DB-40E3-A94D-7B41D630F800}" srcOrd="0" destOrd="0" parTransId="{3AC1B7DB-8880-4244-86EF-717A953EE507}" sibTransId="{852D03C2-8614-4C9C-8E41-045AA7329D19}"/>
    <dgm:cxn modelId="{E2CCC9D2-6DB9-449D-A7DE-630F3B6CDFB0}" srcId="{CE90DE16-52C3-470D-8289-49F525AE2799}" destId="{42010971-43A6-45BF-8ADA-DBC2EF080B07}" srcOrd="1" destOrd="0" parTransId="{B27D15E6-6EDA-45BF-BBBD-3C96AB68965B}" sibTransId="{06EE3A3C-DFD0-43B2-9F8F-A19AF1E9A1E8}"/>
    <dgm:cxn modelId="{E2A908EB-3D71-4A8F-AD13-AE532DBAE5C5}" type="presOf" srcId="{9F1DF9AB-16DB-40E3-A94D-7B41D630F800}" destId="{B0950A8C-1290-4C6F-B446-094F47038A86}" srcOrd="0" destOrd="0" presId="urn:microsoft.com/office/officeart/2005/8/layout/vList2"/>
    <dgm:cxn modelId="{C0EDED53-B3B5-49FB-B455-DAA154D9D92A}" type="presParOf" srcId="{809EBC0B-A99E-4BFB-AF31-6AF7864340F5}" destId="{B0253BB2-31E0-476B-AF5D-4B781167D523}" srcOrd="0" destOrd="0" presId="urn:microsoft.com/office/officeart/2005/8/layout/vList2"/>
    <dgm:cxn modelId="{644428BC-ADB3-4249-8507-CD0057F77898}" type="presParOf" srcId="{809EBC0B-A99E-4BFB-AF31-6AF7864340F5}" destId="{6B1F7651-AA4A-467D-8482-D8C938CB05C9}" srcOrd="1" destOrd="0" presId="urn:microsoft.com/office/officeart/2005/8/layout/vList2"/>
    <dgm:cxn modelId="{EC288412-888A-4764-AFF0-4B0BB4615DFA}" type="presParOf" srcId="{809EBC0B-A99E-4BFB-AF31-6AF7864340F5}" destId="{9971F315-2C1D-4B2D-9764-B2D6DE47458B}" srcOrd="2" destOrd="0" presId="urn:microsoft.com/office/officeart/2005/8/layout/vList2"/>
    <dgm:cxn modelId="{A63FBD0D-8332-4C9C-A9D7-C3CAF33F83F0}" type="presParOf" srcId="{809EBC0B-A99E-4BFB-AF31-6AF7864340F5}" destId="{B0950A8C-1290-4C6F-B446-094F47038A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C5F44-FBEB-40D7-AB02-ABEDFC054BF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0966A-C885-4DE8-9A1B-399C83B84E39}">
      <dgm:prSet phldrT="[Text]" custT="1"/>
      <dgm:spPr/>
      <dgm:t>
        <a:bodyPr/>
        <a:lstStyle/>
        <a:p>
          <a:r>
            <a:rPr lang="en-GB" sz="3800"/>
            <a:t>Two-level Algorithms</a:t>
          </a:r>
          <a:endParaRPr lang="en-US" sz="3800" dirty="0"/>
        </a:p>
      </dgm:t>
    </dgm:pt>
    <dgm:pt modelId="{D6924D24-C43D-40BC-9481-EF29CB7EFB93}" type="parTrans" cxnId="{EFFBBB2C-514F-48E0-8323-DE91AC0BE822}">
      <dgm:prSet/>
      <dgm:spPr/>
      <dgm:t>
        <a:bodyPr/>
        <a:lstStyle/>
        <a:p>
          <a:endParaRPr lang="en-US"/>
        </a:p>
      </dgm:t>
    </dgm:pt>
    <dgm:pt modelId="{EA8B344B-2192-49F8-A8D3-0E8F4A03B0EA}" type="sibTrans" cxnId="{EFFBBB2C-514F-48E0-8323-DE91AC0BE822}">
      <dgm:prSet/>
      <dgm:spPr/>
      <dgm:t>
        <a:bodyPr/>
        <a:lstStyle/>
        <a:p>
          <a:endParaRPr lang="en-US"/>
        </a:p>
      </dgm:t>
    </dgm:pt>
    <dgm:pt modelId="{EECEC969-54AA-4E86-801A-90E4464D44E3}">
      <dgm:prSet phldrT="[Text]"/>
      <dgm:spPr/>
      <dgm:t>
        <a:bodyPr/>
        <a:lstStyle/>
        <a:p>
          <a:r>
            <a:rPr lang="en-GB" dirty="0"/>
            <a:t>Quine-</a:t>
          </a:r>
          <a:r>
            <a:rPr lang="en-GB" dirty="0" err="1"/>
            <a:t>McCluskey</a:t>
          </a:r>
          <a:r>
            <a:rPr lang="en-GB" dirty="0"/>
            <a:t> [1]</a:t>
          </a:r>
          <a:endParaRPr lang="en-US" dirty="0"/>
        </a:p>
      </dgm:t>
    </dgm:pt>
    <dgm:pt modelId="{C016DF7D-4741-4F4F-8618-72DCA2E15B6D}" type="parTrans" cxnId="{BCD75F5B-1431-426F-A9D3-98E33A165609}">
      <dgm:prSet/>
      <dgm:spPr/>
      <dgm:t>
        <a:bodyPr/>
        <a:lstStyle/>
        <a:p>
          <a:endParaRPr lang="en-US"/>
        </a:p>
      </dgm:t>
    </dgm:pt>
    <dgm:pt modelId="{3D8090CA-5D9A-45EB-9696-A85ADD02AF9D}" type="sibTrans" cxnId="{BCD75F5B-1431-426F-A9D3-98E33A165609}">
      <dgm:prSet/>
      <dgm:spPr/>
      <dgm:t>
        <a:bodyPr/>
        <a:lstStyle/>
        <a:p>
          <a:endParaRPr lang="en-US"/>
        </a:p>
      </dgm:t>
    </dgm:pt>
    <dgm:pt modelId="{5376C4F1-0D67-4545-B110-8FC7681FADFF}">
      <dgm:prSet phldrT="[Text]" custT="1"/>
      <dgm:spPr/>
      <dgm:t>
        <a:bodyPr/>
        <a:lstStyle/>
        <a:p>
          <a:r>
            <a:rPr lang="en-GB" sz="3800" dirty="0"/>
            <a:t>Multi-level Algorithms</a:t>
          </a:r>
          <a:endParaRPr lang="en-US" sz="3800" dirty="0"/>
        </a:p>
      </dgm:t>
    </dgm:pt>
    <dgm:pt modelId="{4249FAD3-97D0-4088-B35A-8B87D4FB0E7B}" type="parTrans" cxnId="{AF2DD3EE-500B-48B7-80DC-117DA4C2E262}">
      <dgm:prSet/>
      <dgm:spPr/>
      <dgm:t>
        <a:bodyPr/>
        <a:lstStyle/>
        <a:p>
          <a:endParaRPr lang="en-US"/>
        </a:p>
      </dgm:t>
    </dgm:pt>
    <dgm:pt modelId="{049E4764-4EC2-4D78-9653-AF22191B177D}" type="sibTrans" cxnId="{AF2DD3EE-500B-48B7-80DC-117DA4C2E262}">
      <dgm:prSet/>
      <dgm:spPr/>
      <dgm:t>
        <a:bodyPr/>
        <a:lstStyle/>
        <a:p>
          <a:endParaRPr lang="en-US"/>
        </a:p>
      </dgm:t>
    </dgm:pt>
    <dgm:pt modelId="{DF84BB44-DF0B-4BBD-B51A-F995F9BE59E8}">
      <dgm:prSet phldrT="[Text]"/>
      <dgm:spPr/>
      <dgm:t>
        <a:bodyPr/>
        <a:lstStyle/>
        <a:p>
          <a:r>
            <a:rPr lang="en-GB" dirty="0" err="1"/>
            <a:t>Ashenhurst</a:t>
          </a:r>
          <a:r>
            <a:rPr lang="en-GB" dirty="0"/>
            <a:t> decomposition [5]</a:t>
          </a:r>
          <a:endParaRPr lang="en-US" dirty="0"/>
        </a:p>
      </dgm:t>
    </dgm:pt>
    <dgm:pt modelId="{F6174B77-3BBA-492F-8B22-F0C2CA34350E}" type="parTrans" cxnId="{4E9E4971-D1B6-4F53-BCEF-CEE9154CE4DD}">
      <dgm:prSet/>
      <dgm:spPr/>
      <dgm:t>
        <a:bodyPr/>
        <a:lstStyle/>
        <a:p>
          <a:endParaRPr lang="en-US"/>
        </a:p>
      </dgm:t>
    </dgm:pt>
    <dgm:pt modelId="{3AD4AE61-4815-4C67-AAB1-D7D8DDE15987}" type="sibTrans" cxnId="{4E9E4971-D1B6-4F53-BCEF-CEE9154CE4DD}">
      <dgm:prSet/>
      <dgm:spPr/>
      <dgm:t>
        <a:bodyPr/>
        <a:lstStyle/>
        <a:p>
          <a:endParaRPr lang="en-US"/>
        </a:p>
      </dgm:t>
    </dgm:pt>
    <dgm:pt modelId="{F4C3022F-3AA6-49F2-A3B8-853897100718}">
      <dgm:prSet phldrT="[Text]"/>
      <dgm:spPr/>
      <dgm:t>
        <a:bodyPr/>
        <a:lstStyle/>
        <a:p>
          <a:endParaRPr lang="en-US" dirty="0"/>
        </a:p>
      </dgm:t>
    </dgm:pt>
    <dgm:pt modelId="{4558087E-03AC-4C7E-A688-063FCD3A7EBE}" type="parTrans" cxnId="{93C6AD6D-83FF-413B-A35F-3A90D58A19A5}">
      <dgm:prSet/>
      <dgm:spPr/>
      <dgm:t>
        <a:bodyPr/>
        <a:lstStyle/>
        <a:p>
          <a:endParaRPr lang="en-US"/>
        </a:p>
      </dgm:t>
    </dgm:pt>
    <dgm:pt modelId="{F801CB05-EBE7-471B-A307-178305637973}" type="sibTrans" cxnId="{93C6AD6D-83FF-413B-A35F-3A90D58A19A5}">
      <dgm:prSet/>
      <dgm:spPr/>
      <dgm:t>
        <a:bodyPr/>
        <a:lstStyle/>
        <a:p>
          <a:endParaRPr lang="en-US"/>
        </a:p>
      </dgm:t>
    </dgm:pt>
    <dgm:pt modelId="{7118870E-6D6D-47D9-8888-FD49F54171DE}">
      <dgm:prSet phldrT="[Text]"/>
      <dgm:spPr/>
      <dgm:t>
        <a:bodyPr/>
        <a:lstStyle/>
        <a:p>
          <a:r>
            <a:rPr lang="en-GB" dirty="0" err="1"/>
            <a:t>Sasao</a:t>
          </a:r>
          <a:r>
            <a:rPr lang="en-GB" dirty="0"/>
            <a:t> [4]</a:t>
          </a:r>
          <a:endParaRPr lang="en-US" dirty="0"/>
        </a:p>
      </dgm:t>
    </dgm:pt>
    <dgm:pt modelId="{1F1EFA14-C351-44AE-8B7C-29F1ADA16B0E}" type="parTrans" cxnId="{21D6E23D-A70F-430C-B2BB-8C5647627BA7}">
      <dgm:prSet/>
      <dgm:spPr/>
      <dgm:t>
        <a:bodyPr/>
        <a:lstStyle/>
        <a:p>
          <a:endParaRPr lang="en-US"/>
        </a:p>
      </dgm:t>
    </dgm:pt>
    <dgm:pt modelId="{3CE272FD-747F-44B4-BDF6-499438D75E7A}" type="sibTrans" cxnId="{21D6E23D-A70F-430C-B2BB-8C5647627BA7}">
      <dgm:prSet/>
      <dgm:spPr/>
      <dgm:t>
        <a:bodyPr/>
        <a:lstStyle/>
        <a:p>
          <a:endParaRPr lang="en-US"/>
        </a:p>
      </dgm:t>
    </dgm:pt>
    <dgm:pt modelId="{B61C1766-311C-4FF4-813C-A17C0C1EBCD9}">
      <dgm:prSet phldrT="[Text]"/>
      <dgm:spPr/>
      <dgm:t>
        <a:bodyPr/>
        <a:lstStyle/>
        <a:p>
          <a:r>
            <a:rPr lang="en-GB" dirty="0" err="1"/>
            <a:t>Petrick’s</a:t>
          </a:r>
          <a:r>
            <a:rPr lang="en-GB" dirty="0"/>
            <a:t> method [2]</a:t>
          </a:r>
          <a:endParaRPr lang="en-US" dirty="0"/>
        </a:p>
      </dgm:t>
    </dgm:pt>
    <dgm:pt modelId="{96F95B67-3CBA-437F-B125-7DD9DB554576}" type="sibTrans" cxnId="{58BA6253-2616-4CD5-85E8-4E2CC30FBF5B}">
      <dgm:prSet/>
      <dgm:spPr/>
      <dgm:t>
        <a:bodyPr/>
        <a:lstStyle/>
        <a:p>
          <a:endParaRPr lang="en-US"/>
        </a:p>
      </dgm:t>
    </dgm:pt>
    <dgm:pt modelId="{0BC8E491-C90B-4E2D-B109-F71DC86791B2}" type="parTrans" cxnId="{58BA6253-2616-4CD5-85E8-4E2CC30FBF5B}">
      <dgm:prSet/>
      <dgm:spPr/>
      <dgm:t>
        <a:bodyPr/>
        <a:lstStyle/>
        <a:p>
          <a:endParaRPr lang="en-US"/>
        </a:p>
      </dgm:t>
    </dgm:pt>
    <dgm:pt modelId="{D9A26FFA-D929-4F34-B416-6BD040EA63F0}">
      <dgm:prSet phldrT="[Text]"/>
      <dgm:spPr/>
      <dgm:t>
        <a:bodyPr/>
        <a:lstStyle/>
        <a:p>
          <a:r>
            <a:rPr lang="en-GB" u="sng" dirty="0"/>
            <a:t>ESOP minimization</a:t>
          </a:r>
          <a:endParaRPr lang="en-US" u="sng" dirty="0"/>
        </a:p>
      </dgm:t>
    </dgm:pt>
    <dgm:pt modelId="{98CAE55E-8393-438B-A9A3-8B483DA71752}" type="parTrans" cxnId="{56032D8E-360A-44B8-B3E9-CDF34CB3317B}">
      <dgm:prSet/>
      <dgm:spPr/>
      <dgm:t>
        <a:bodyPr/>
        <a:lstStyle/>
        <a:p>
          <a:endParaRPr lang="en-US"/>
        </a:p>
      </dgm:t>
    </dgm:pt>
    <dgm:pt modelId="{283BBB6C-CF52-436C-AF48-34D659BE639E}" type="sibTrans" cxnId="{56032D8E-360A-44B8-B3E9-CDF34CB3317B}">
      <dgm:prSet/>
      <dgm:spPr/>
      <dgm:t>
        <a:bodyPr/>
        <a:lstStyle/>
        <a:p>
          <a:endParaRPr lang="en-US"/>
        </a:p>
      </dgm:t>
    </dgm:pt>
    <dgm:pt modelId="{D5CD2808-B7F0-428D-A0FB-963E616B8D66}">
      <dgm:prSet phldrT="[Text]"/>
      <dgm:spPr/>
      <dgm:t>
        <a:bodyPr/>
        <a:lstStyle/>
        <a:p>
          <a:r>
            <a:rPr lang="en-GB" i="0" u="sng" dirty="0"/>
            <a:t>SOP minimization</a:t>
          </a:r>
          <a:endParaRPr lang="en-US" i="0" u="sng" dirty="0"/>
        </a:p>
      </dgm:t>
    </dgm:pt>
    <dgm:pt modelId="{98C2A39B-3B5A-498A-B592-8FC0A1986A5F}" type="sibTrans" cxnId="{F92DA63E-F6B7-419C-A0D5-22AC8442EEF7}">
      <dgm:prSet/>
      <dgm:spPr/>
      <dgm:t>
        <a:bodyPr/>
        <a:lstStyle/>
        <a:p>
          <a:endParaRPr lang="en-US"/>
        </a:p>
      </dgm:t>
    </dgm:pt>
    <dgm:pt modelId="{6EC72719-63DD-4B88-9B59-96EA3D542298}" type="parTrans" cxnId="{F92DA63E-F6B7-419C-A0D5-22AC8442EEF7}">
      <dgm:prSet/>
      <dgm:spPr/>
      <dgm:t>
        <a:bodyPr/>
        <a:lstStyle/>
        <a:p>
          <a:endParaRPr lang="en-US"/>
        </a:p>
      </dgm:t>
    </dgm:pt>
    <dgm:pt modelId="{5F1EAFE4-96B8-40BB-9A53-A4AE11E6863B}">
      <dgm:prSet phldrT="[Text]"/>
      <dgm:spPr/>
      <dgm:t>
        <a:bodyPr/>
        <a:lstStyle/>
        <a:p>
          <a:r>
            <a:rPr lang="en-GB" u="sng" dirty="0"/>
            <a:t>SAT</a:t>
          </a:r>
          <a:endParaRPr lang="en-US" u="sng" dirty="0"/>
        </a:p>
      </dgm:t>
    </dgm:pt>
    <dgm:pt modelId="{AC3958A8-F8AC-41D7-ADE1-FDF1321F2413}" type="parTrans" cxnId="{0BB99575-774A-4382-949A-C528E5D5709D}">
      <dgm:prSet/>
      <dgm:spPr/>
      <dgm:t>
        <a:bodyPr/>
        <a:lstStyle/>
        <a:p>
          <a:endParaRPr lang="en-US"/>
        </a:p>
      </dgm:t>
    </dgm:pt>
    <dgm:pt modelId="{7AA77C48-6CD7-4C9E-BED4-452F97049E8F}" type="sibTrans" cxnId="{0BB99575-774A-4382-949A-C528E5D5709D}">
      <dgm:prSet/>
      <dgm:spPr/>
      <dgm:t>
        <a:bodyPr/>
        <a:lstStyle/>
        <a:p>
          <a:endParaRPr lang="en-US"/>
        </a:p>
      </dgm:t>
    </dgm:pt>
    <dgm:pt modelId="{65A88295-ADE6-457B-BE9D-65D830AD1421}">
      <dgm:prSet phldrT="[Text]"/>
      <dgm:spPr/>
      <dgm:t>
        <a:bodyPr/>
        <a:lstStyle/>
        <a:p>
          <a:r>
            <a:rPr lang="en-GB" dirty="0"/>
            <a:t>Knuth [7]</a:t>
          </a:r>
          <a:endParaRPr lang="en-US" dirty="0"/>
        </a:p>
      </dgm:t>
    </dgm:pt>
    <dgm:pt modelId="{5E28F3D1-11A2-428A-B065-8D47DBDA4D83}" type="parTrans" cxnId="{4BD20919-221F-47E8-BBEB-D76EA4FF1844}">
      <dgm:prSet/>
      <dgm:spPr/>
      <dgm:t>
        <a:bodyPr/>
        <a:lstStyle/>
        <a:p>
          <a:endParaRPr lang="en-US"/>
        </a:p>
      </dgm:t>
    </dgm:pt>
    <dgm:pt modelId="{C48843F5-951D-4017-9197-6931768E7D51}" type="sibTrans" cxnId="{4BD20919-221F-47E8-BBEB-D76EA4FF1844}">
      <dgm:prSet/>
      <dgm:spPr/>
      <dgm:t>
        <a:bodyPr/>
        <a:lstStyle/>
        <a:p>
          <a:endParaRPr lang="en-US"/>
        </a:p>
      </dgm:t>
    </dgm:pt>
    <dgm:pt modelId="{D3D12E57-3843-4E7F-9627-CE488B70DB72}">
      <dgm:prSet phldrT="[Text]"/>
      <dgm:spPr/>
      <dgm:t>
        <a:bodyPr/>
        <a:lstStyle/>
        <a:p>
          <a:r>
            <a:rPr lang="en-GB" u="sng" dirty="0"/>
            <a:t>Decomposition</a:t>
          </a:r>
          <a:endParaRPr lang="en-US" u="sng" dirty="0"/>
        </a:p>
      </dgm:t>
    </dgm:pt>
    <dgm:pt modelId="{A78C919C-82DC-49BA-AC90-40D6F27C322D}" type="parTrans" cxnId="{ECECB350-D5DC-4F23-AE2F-6B9392746DB4}">
      <dgm:prSet/>
      <dgm:spPr/>
      <dgm:t>
        <a:bodyPr/>
        <a:lstStyle/>
        <a:p>
          <a:endParaRPr lang="en-US"/>
        </a:p>
      </dgm:t>
    </dgm:pt>
    <dgm:pt modelId="{9BD10F5C-0ACB-4862-9CCD-39195BD8EB87}" type="sibTrans" cxnId="{ECECB350-D5DC-4F23-AE2F-6B9392746DB4}">
      <dgm:prSet/>
      <dgm:spPr/>
      <dgm:t>
        <a:bodyPr/>
        <a:lstStyle/>
        <a:p>
          <a:endParaRPr lang="en-US"/>
        </a:p>
      </dgm:t>
    </dgm:pt>
    <dgm:pt modelId="{61B4A373-E228-4589-A741-DFF51C7991EF}">
      <dgm:prSet phldrT="[Text]"/>
      <dgm:spPr/>
      <dgm:t>
        <a:bodyPr/>
        <a:lstStyle/>
        <a:p>
          <a:r>
            <a:rPr lang="en-GB" dirty="0"/>
            <a:t>Roth-Karp decomposition [6]</a:t>
          </a:r>
          <a:endParaRPr lang="en-US" dirty="0"/>
        </a:p>
      </dgm:t>
    </dgm:pt>
    <dgm:pt modelId="{6C42D112-0196-4F67-A3B5-45AC040FD3DC}" type="sibTrans" cxnId="{3FD8A206-C289-48D4-861E-CF42AD7CA560}">
      <dgm:prSet/>
      <dgm:spPr/>
      <dgm:t>
        <a:bodyPr/>
        <a:lstStyle/>
        <a:p>
          <a:endParaRPr lang="en-US"/>
        </a:p>
      </dgm:t>
    </dgm:pt>
    <dgm:pt modelId="{E32BAC49-D9BD-451B-8CCB-4890DB2FFB08}" type="parTrans" cxnId="{3FD8A206-C289-48D4-861E-CF42AD7CA560}">
      <dgm:prSet/>
      <dgm:spPr/>
      <dgm:t>
        <a:bodyPr/>
        <a:lstStyle/>
        <a:p>
          <a:endParaRPr lang="en-US"/>
        </a:p>
      </dgm:t>
    </dgm:pt>
    <dgm:pt modelId="{3535F4FD-F062-4FB1-BBC3-79C866B5190B}">
      <dgm:prSet phldrT="[Text]"/>
      <dgm:spPr/>
      <dgm:t>
        <a:bodyPr/>
        <a:lstStyle/>
        <a:p>
          <a:r>
            <a:rPr lang="en-GB" u="sng" dirty="0"/>
            <a:t>Enumeration</a:t>
          </a:r>
          <a:endParaRPr lang="en-US" u="sng" dirty="0"/>
        </a:p>
      </dgm:t>
    </dgm:pt>
    <dgm:pt modelId="{FE0BFCF4-AE9F-466B-AD5C-BF16B20E9273}" type="parTrans" cxnId="{5B3D3E8E-291E-454B-BF69-A64492A585D5}">
      <dgm:prSet/>
      <dgm:spPr/>
      <dgm:t>
        <a:bodyPr/>
        <a:lstStyle/>
        <a:p>
          <a:endParaRPr lang="en-US"/>
        </a:p>
      </dgm:t>
    </dgm:pt>
    <dgm:pt modelId="{3C171B5B-66CC-44D7-A62E-E00927272C2C}" type="sibTrans" cxnId="{5B3D3E8E-291E-454B-BF69-A64492A585D5}">
      <dgm:prSet/>
      <dgm:spPr/>
      <dgm:t>
        <a:bodyPr/>
        <a:lstStyle/>
        <a:p>
          <a:endParaRPr lang="en-US"/>
        </a:p>
      </dgm:t>
    </dgm:pt>
    <dgm:pt modelId="{6116F7E9-B8BF-4C34-B3E1-3F3672605AE8}">
      <dgm:prSet phldrT="[Text]"/>
      <dgm:spPr/>
      <dgm:t>
        <a:bodyPr/>
        <a:lstStyle/>
        <a:p>
          <a:r>
            <a:rPr lang="en-GB" dirty="0" err="1"/>
            <a:t>Amaru</a:t>
          </a:r>
          <a:r>
            <a:rPr lang="en-GB" dirty="0"/>
            <a:t> [8]</a:t>
          </a:r>
          <a:endParaRPr lang="en-US" dirty="0"/>
        </a:p>
      </dgm:t>
    </dgm:pt>
    <dgm:pt modelId="{0CE500E3-85BB-46CF-9994-4D209557F73A}" type="sibTrans" cxnId="{5C55363F-5004-454F-A8AB-56780CCFADBE}">
      <dgm:prSet/>
      <dgm:spPr/>
      <dgm:t>
        <a:bodyPr/>
        <a:lstStyle/>
        <a:p>
          <a:endParaRPr lang="en-US"/>
        </a:p>
      </dgm:t>
    </dgm:pt>
    <dgm:pt modelId="{03F34C1C-B0A9-40F3-A2FB-38D5B8F8C1F9}" type="parTrans" cxnId="{5C55363F-5004-454F-A8AB-56780CCFADBE}">
      <dgm:prSet/>
      <dgm:spPr/>
      <dgm:t>
        <a:bodyPr/>
        <a:lstStyle/>
        <a:p>
          <a:endParaRPr lang="en-US"/>
        </a:p>
      </dgm:t>
    </dgm:pt>
    <dgm:pt modelId="{2B3F12E0-D9BF-4630-95BB-74D252FB2526}">
      <dgm:prSet phldrT="[Text]"/>
      <dgm:spPr/>
      <dgm:t>
        <a:bodyPr/>
        <a:lstStyle/>
        <a:p>
          <a:r>
            <a:rPr lang="en-GB" u="none" dirty="0" err="1"/>
            <a:t>Een</a:t>
          </a:r>
          <a:r>
            <a:rPr lang="en-GB" u="none" dirty="0"/>
            <a:t> [9]</a:t>
          </a:r>
          <a:endParaRPr lang="en-US" u="none" dirty="0"/>
        </a:p>
      </dgm:t>
    </dgm:pt>
    <dgm:pt modelId="{0C452479-2742-40EA-BE2D-5BC98B7D4B5C}" type="parTrans" cxnId="{B4E7A991-9A3D-4847-A7CA-005DACB95806}">
      <dgm:prSet/>
      <dgm:spPr/>
      <dgm:t>
        <a:bodyPr/>
        <a:lstStyle/>
        <a:p>
          <a:endParaRPr lang="en-US"/>
        </a:p>
      </dgm:t>
    </dgm:pt>
    <dgm:pt modelId="{B924EDD2-1F33-4986-9AFF-3466FF2E480E}" type="sibTrans" cxnId="{B4E7A991-9A3D-4847-A7CA-005DACB95806}">
      <dgm:prSet/>
      <dgm:spPr/>
      <dgm:t>
        <a:bodyPr/>
        <a:lstStyle/>
        <a:p>
          <a:endParaRPr lang="en-US"/>
        </a:p>
      </dgm:t>
    </dgm:pt>
    <dgm:pt modelId="{D2EC00D5-2728-4D77-BA12-8A1DDA366C19}">
      <dgm:prSet phldrT="[Text]"/>
      <dgm:spPr/>
      <dgm:t>
        <a:bodyPr/>
        <a:lstStyle/>
        <a:p>
          <a:r>
            <a:rPr lang="en-GB" u="none" dirty="0"/>
            <a:t>Kulikov [10]</a:t>
          </a:r>
          <a:endParaRPr lang="en-US" u="none" dirty="0"/>
        </a:p>
      </dgm:t>
    </dgm:pt>
    <dgm:pt modelId="{3DDD7A16-7EB1-478C-8811-8544D7E12C30}" type="parTrans" cxnId="{0034BB18-C1C6-4813-A5A6-BD5E6802FF74}">
      <dgm:prSet/>
      <dgm:spPr/>
      <dgm:t>
        <a:bodyPr/>
        <a:lstStyle/>
        <a:p>
          <a:endParaRPr lang="en-US"/>
        </a:p>
      </dgm:t>
    </dgm:pt>
    <dgm:pt modelId="{48DB671F-AA2C-4BE4-B29E-9ED0C0A3D8D4}" type="sibTrans" cxnId="{0034BB18-C1C6-4813-A5A6-BD5E6802FF74}">
      <dgm:prSet/>
      <dgm:spPr/>
      <dgm:t>
        <a:bodyPr/>
        <a:lstStyle/>
        <a:p>
          <a:endParaRPr lang="en-US"/>
        </a:p>
      </dgm:t>
    </dgm:pt>
    <dgm:pt modelId="{54FE1749-8116-4144-BD74-338ED5314E4D}">
      <dgm:prSet phldrT="[Text]"/>
      <dgm:spPr/>
      <dgm:t>
        <a:bodyPr/>
        <a:lstStyle/>
        <a:p>
          <a:r>
            <a:rPr lang="en-GB" dirty="0" err="1"/>
            <a:t>Perkowski</a:t>
          </a:r>
          <a:r>
            <a:rPr lang="en-GB" dirty="0"/>
            <a:t> [3]</a:t>
          </a:r>
          <a:endParaRPr lang="en-US" dirty="0"/>
        </a:p>
      </dgm:t>
    </dgm:pt>
    <dgm:pt modelId="{EDE62A01-9A1C-4BE4-8064-5F2B8CC71CEF}" type="parTrans" cxnId="{9D540A52-EB74-476A-A42D-B886D321DDC9}">
      <dgm:prSet/>
      <dgm:spPr/>
    </dgm:pt>
    <dgm:pt modelId="{5F3E7310-442F-4D4C-ACBA-0A3C0CEB05D0}" type="sibTrans" cxnId="{9D540A52-EB74-476A-A42D-B886D321DDC9}">
      <dgm:prSet/>
      <dgm:spPr/>
    </dgm:pt>
    <dgm:pt modelId="{02B2A579-8AD8-43C7-8C1D-7E149638A5A2}" type="pres">
      <dgm:prSet presAssocID="{6E7C5F44-FBEB-40D7-AB02-ABEDFC054BF5}" presName="Name0" presStyleCnt="0">
        <dgm:presLayoutVars>
          <dgm:dir/>
          <dgm:animLvl val="lvl"/>
          <dgm:resizeHandles val="exact"/>
        </dgm:presLayoutVars>
      </dgm:prSet>
      <dgm:spPr/>
    </dgm:pt>
    <dgm:pt modelId="{09D2CCE1-2CBA-47F6-888A-3D6F733557B1}" type="pres">
      <dgm:prSet presAssocID="{4BC0966A-C885-4DE8-9A1B-399C83B84E39}" presName="composite" presStyleCnt="0"/>
      <dgm:spPr/>
    </dgm:pt>
    <dgm:pt modelId="{60FC8584-8CCA-48E7-B311-B3438F464EDA}" type="pres">
      <dgm:prSet presAssocID="{4BC0966A-C885-4DE8-9A1B-399C83B84E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7708F12-D0A6-46B4-B850-CDF2F68961A9}" type="pres">
      <dgm:prSet presAssocID="{4BC0966A-C885-4DE8-9A1B-399C83B84E39}" presName="desTx" presStyleLbl="alignAccFollowNode1" presStyleIdx="0" presStyleCnt="2">
        <dgm:presLayoutVars>
          <dgm:bulletEnabled val="1"/>
        </dgm:presLayoutVars>
      </dgm:prSet>
      <dgm:spPr/>
    </dgm:pt>
    <dgm:pt modelId="{473B8185-74CE-42ED-AD23-BFE657AB5D2D}" type="pres">
      <dgm:prSet presAssocID="{EA8B344B-2192-49F8-A8D3-0E8F4A03B0EA}" presName="space" presStyleCnt="0"/>
      <dgm:spPr/>
    </dgm:pt>
    <dgm:pt modelId="{BA95527C-0151-4DE1-B901-742E6E5CC035}" type="pres">
      <dgm:prSet presAssocID="{5376C4F1-0D67-4545-B110-8FC7681FADFF}" presName="composite" presStyleCnt="0"/>
      <dgm:spPr/>
    </dgm:pt>
    <dgm:pt modelId="{255B61E5-284F-40C3-8A99-0ECD1B977C03}" type="pres">
      <dgm:prSet presAssocID="{5376C4F1-0D67-4545-B110-8FC7681FAD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94CDE6-1969-4323-8DC0-794AE143239F}" type="pres">
      <dgm:prSet presAssocID="{5376C4F1-0D67-4545-B110-8FC7681FADF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D8A206-C289-48D4-861E-CF42AD7CA560}" srcId="{D3D12E57-3843-4E7F-9627-CE488B70DB72}" destId="{61B4A373-E228-4589-A741-DFF51C7991EF}" srcOrd="1" destOrd="0" parTransId="{E32BAC49-D9BD-451B-8CCB-4890DB2FFB08}" sibTransId="{6C42D112-0196-4F67-A3B5-45AC040FD3DC}"/>
    <dgm:cxn modelId="{ABD0C213-4976-42E1-9C4D-0F449FC97BC5}" type="presOf" srcId="{3535F4FD-F062-4FB1-BBC3-79C866B5190B}" destId="{BA94CDE6-1969-4323-8DC0-794AE143239F}" srcOrd="0" destOrd="3" presId="urn:microsoft.com/office/officeart/2005/8/layout/hList1"/>
    <dgm:cxn modelId="{0034BB18-C1C6-4813-A5A6-BD5E6802FF74}" srcId="{5F1EAFE4-96B8-40BB-9A53-A4AE11E6863B}" destId="{D2EC00D5-2728-4D77-BA12-8A1DDA366C19}" srcOrd="1" destOrd="0" parTransId="{3DDD7A16-7EB1-478C-8811-8544D7E12C30}" sibTransId="{48DB671F-AA2C-4BE4-B29E-9ED0C0A3D8D4}"/>
    <dgm:cxn modelId="{4BD20919-221F-47E8-BBEB-D76EA4FF1844}" srcId="{3535F4FD-F062-4FB1-BBC3-79C866B5190B}" destId="{65A88295-ADE6-457B-BE9D-65D830AD1421}" srcOrd="0" destOrd="0" parTransId="{5E28F3D1-11A2-428A-B065-8D47DBDA4D83}" sibTransId="{C48843F5-951D-4017-9197-6931768E7D51}"/>
    <dgm:cxn modelId="{EFFBBB2C-514F-48E0-8323-DE91AC0BE822}" srcId="{6E7C5F44-FBEB-40D7-AB02-ABEDFC054BF5}" destId="{4BC0966A-C885-4DE8-9A1B-399C83B84E39}" srcOrd="0" destOrd="0" parTransId="{D6924D24-C43D-40BC-9481-EF29CB7EFB93}" sibTransId="{EA8B344B-2192-49F8-A8D3-0E8F4A03B0EA}"/>
    <dgm:cxn modelId="{F0B4B83B-0F6A-4B57-AD62-7DA12E4BA919}" type="presOf" srcId="{7118870E-6D6D-47D9-8888-FD49F54171DE}" destId="{77708F12-D0A6-46B4-B850-CDF2F68961A9}" srcOrd="0" destOrd="5" presId="urn:microsoft.com/office/officeart/2005/8/layout/hList1"/>
    <dgm:cxn modelId="{21D6E23D-A70F-430C-B2BB-8C5647627BA7}" srcId="{D9A26FFA-D929-4F34-B416-6BD040EA63F0}" destId="{7118870E-6D6D-47D9-8888-FD49F54171DE}" srcOrd="1" destOrd="0" parTransId="{1F1EFA14-C351-44AE-8B7C-29F1ADA16B0E}" sibTransId="{3CE272FD-747F-44B4-BDF6-499438D75E7A}"/>
    <dgm:cxn modelId="{F92DA63E-F6B7-419C-A0D5-22AC8442EEF7}" srcId="{4BC0966A-C885-4DE8-9A1B-399C83B84E39}" destId="{D5CD2808-B7F0-428D-A0FB-963E616B8D66}" srcOrd="0" destOrd="0" parTransId="{6EC72719-63DD-4B88-9B59-96EA3D542298}" sibTransId="{98C2A39B-3B5A-498A-B592-8FC0A1986A5F}"/>
    <dgm:cxn modelId="{5C55363F-5004-454F-A8AB-56780CCFADBE}" srcId="{3535F4FD-F062-4FB1-BBC3-79C866B5190B}" destId="{6116F7E9-B8BF-4C34-B3E1-3F3672605AE8}" srcOrd="1" destOrd="0" parTransId="{03F34C1C-B0A9-40F3-A2FB-38D5B8F8C1F9}" sibTransId="{0CE500E3-85BB-46CF-9994-4D209557F73A}"/>
    <dgm:cxn modelId="{BCD75F5B-1431-426F-A9D3-98E33A165609}" srcId="{D5CD2808-B7F0-428D-A0FB-963E616B8D66}" destId="{EECEC969-54AA-4E86-801A-90E4464D44E3}" srcOrd="0" destOrd="0" parTransId="{C016DF7D-4741-4F4F-8618-72DCA2E15B6D}" sibTransId="{3D8090CA-5D9A-45EB-9696-A85ADD02AF9D}"/>
    <dgm:cxn modelId="{C08D1446-F212-4598-92F4-BE23DA86EABE}" type="presOf" srcId="{5F1EAFE4-96B8-40BB-9A53-A4AE11E6863B}" destId="{BA94CDE6-1969-4323-8DC0-794AE143239F}" srcOrd="0" destOrd="6" presId="urn:microsoft.com/office/officeart/2005/8/layout/hList1"/>
    <dgm:cxn modelId="{06F50447-D193-4459-A5A2-66BE7D5855A4}" type="presOf" srcId="{D5CD2808-B7F0-428D-A0FB-963E616B8D66}" destId="{77708F12-D0A6-46B4-B850-CDF2F68961A9}" srcOrd="0" destOrd="0" presId="urn:microsoft.com/office/officeart/2005/8/layout/hList1"/>
    <dgm:cxn modelId="{93C6AD6D-83FF-413B-A35F-3A90D58A19A5}" srcId="{5376C4F1-0D67-4545-B110-8FC7681FADFF}" destId="{F4C3022F-3AA6-49F2-A3B8-853897100718}" srcOrd="3" destOrd="0" parTransId="{4558087E-03AC-4C7E-A688-063FCD3A7EBE}" sibTransId="{F801CB05-EBE7-471B-A307-178305637973}"/>
    <dgm:cxn modelId="{C30BC84E-E8C9-4B8C-A6A1-71C4F1E7C7BB}" type="presOf" srcId="{65A88295-ADE6-457B-BE9D-65D830AD1421}" destId="{BA94CDE6-1969-4323-8DC0-794AE143239F}" srcOrd="0" destOrd="4" presId="urn:microsoft.com/office/officeart/2005/8/layout/hList1"/>
    <dgm:cxn modelId="{ECECB350-D5DC-4F23-AE2F-6B9392746DB4}" srcId="{5376C4F1-0D67-4545-B110-8FC7681FADFF}" destId="{D3D12E57-3843-4E7F-9627-CE488B70DB72}" srcOrd="0" destOrd="0" parTransId="{A78C919C-82DC-49BA-AC90-40D6F27C322D}" sibTransId="{9BD10F5C-0ACB-4862-9CCD-39195BD8EB87}"/>
    <dgm:cxn modelId="{4E9E4971-D1B6-4F53-BCEF-CEE9154CE4DD}" srcId="{D3D12E57-3843-4E7F-9627-CE488B70DB72}" destId="{DF84BB44-DF0B-4BBD-B51A-F995F9BE59E8}" srcOrd="0" destOrd="0" parTransId="{F6174B77-3BBA-492F-8B22-F0C2CA34350E}" sibTransId="{3AD4AE61-4815-4C67-AAB1-D7D8DDE15987}"/>
    <dgm:cxn modelId="{9D540A52-EB74-476A-A42D-B886D321DDC9}" srcId="{D9A26FFA-D929-4F34-B416-6BD040EA63F0}" destId="{54FE1749-8116-4144-BD74-338ED5314E4D}" srcOrd="0" destOrd="0" parTransId="{EDE62A01-9A1C-4BE4-8064-5F2B8CC71CEF}" sibTransId="{5F3E7310-442F-4D4C-ACBA-0A3C0CEB05D0}"/>
    <dgm:cxn modelId="{58BA6253-2616-4CD5-85E8-4E2CC30FBF5B}" srcId="{D5CD2808-B7F0-428D-A0FB-963E616B8D66}" destId="{B61C1766-311C-4FF4-813C-A17C0C1EBCD9}" srcOrd="1" destOrd="0" parTransId="{0BC8E491-C90B-4E2D-B109-F71DC86791B2}" sibTransId="{96F95B67-3CBA-437F-B125-7DD9DB554576}"/>
    <dgm:cxn modelId="{0BB99575-774A-4382-949A-C528E5D5709D}" srcId="{5376C4F1-0D67-4545-B110-8FC7681FADFF}" destId="{5F1EAFE4-96B8-40BB-9A53-A4AE11E6863B}" srcOrd="2" destOrd="0" parTransId="{AC3958A8-F8AC-41D7-ADE1-FDF1321F2413}" sibTransId="{7AA77C48-6CD7-4C9E-BED4-452F97049E8F}"/>
    <dgm:cxn modelId="{321E9775-BF87-437B-BE0E-80615359A8BE}" type="presOf" srcId="{DF84BB44-DF0B-4BBD-B51A-F995F9BE59E8}" destId="{BA94CDE6-1969-4323-8DC0-794AE143239F}" srcOrd="0" destOrd="1" presId="urn:microsoft.com/office/officeart/2005/8/layout/hList1"/>
    <dgm:cxn modelId="{2B447676-D56C-4F54-AB05-70D1D2D3D746}" type="presOf" srcId="{D9A26FFA-D929-4F34-B416-6BD040EA63F0}" destId="{77708F12-D0A6-46B4-B850-CDF2F68961A9}" srcOrd="0" destOrd="3" presId="urn:microsoft.com/office/officeart/2005/8/layout/hList1"/>
    <dgm:cxn modelId="{C9B3A181-2009-4CFA-B36F-25BA176E2FB4}" type="presOf" srcId="{EECEC969-54AA-4E86-801A-90E4464D44E3}" destId="{77708F12-D0A6-46B4-B850-CDF2F68961A9}" srcOrd="0" destOrd="1" presId="urn:microsoft.com/office/officeart/2005/8/layout/hList1"/>
    <dgm:cxn modelId="{7A30408B-AB80-456C-9958-86D33506A8C5}" type="presOf" srcId="{D3D12E57-3843-4E7F-9627-CE488B70DB72}" destId="{BA94CDE6-1969-4323-8DC0-794AE143239F}" srcOrd="0" destOrd="0" presId="urn:microsoft.com/office/officeart/2005/8/layout/hList1"/>
    <dgm:cxn modelId="{56032D8E-360A-44B8-B3E9-CDF34CB3317B}" srcId="{4BC0966A-C885-4DE8-9A1B-399C83B84E39}" destId="{D9A26FFA-D929-4F34-B416-6BD040EA63F0}" srcOrd="1" destOrd="0" parTransId="{98CAE55E-8393-438B-A9A3-8B483DA71752}" sibTransId="{283BBB6C-CF52-436C-AF48-34D659BE639E}"/>
    <dgm:cxn modelId="{5B3D3E8E-291E-454B-BF69-A64492A585D5}" srcId="{5376C4F1-0D67-4545-B110-8FC7681FADFF}" destId="{3535F4FD-F062-4FB1-BBC3-79C866B5190B}" srcOrd="1" destOrd="0" parTransId="{FE0BFCF4-AE9F-466B-AD5C-BF16B20E9273}" sibTransId="{3C171B5B-66CC-44D7-A62E-E00927272C2C}"/>
    <dgm:cxn modelId="{B4E7A991-9A3D-4847-A7CA-005DACB95806}" srcId="{5F1EAFE4-96B8-40BB-9A53-A4AE11E6863B}" destId="{2B3F12E0-D9BF-4630-95BB-74D252FB2526}" srcOrd="0" destOrd="0" parTransId="{0C452479-2742-40EA-BE2D-5BC98B7D4B5C}" sibTransId="{B924EDD2-1F33-4986-9AFF-3466FF2E480E}"/>
    <dgm:cxn modelId="{37606A9D-C394-4722-9882-C6D75BE36C2B}" type="presOf" srcId="{54FE1749-8116-4144-BD74-338ED5314E4D}" destId="{77708F12-D0A6-46B4-B850-CDF2F68961A9}" srcOrd="0" destOrd="4" presId="urn:microsoft.com/office/officeart/2005/8/layout/hList1"/>
    <dgm:cxn modelId="{4011B99D-3A67-4726-AFC0-EC6B5B2F5D11}" type="presOf" srcId="{61B4A373-E228-4589-A741-DFF51C7991EF}" destId="{BA94CDE6-1969-4323-8DC0-794AE143239F}" srcOrd="0" destOrd="2" presId="urn:microsoft.com/office/officeart/2005/8/layout/hList1"/>
    <dgm:cxn modelId="{9CB9DBA4-7E33-4505-8259-2D22C2CA6473}" type="presOf" srcId="{F4C3022F-3AA6-49F2-A3B8-853897100718}" destId="{BA94CDE6-1969-4323-8DC0-794AE143239F}" srcOrd="0" destOrd="9" presId="urn:microsoft.com/office/officeart/2005/8/layout/hList1"/>
    <dgm:cxn modelId="{A6EE21A5-C11F-43AB-8709-5DD8606A0C95}" type="presOf" srcId="{B61C1766-311C-4FF4-813C-A17C0C1EBCD9}" destId="{77708F12-D0A6-46B4-B850-CDF2F68961A9}" srcOrd="0" destOrd="2" presId="urn:microsoft.com/office/officeart/2005/8/layout/hList1"/>
    <dgm:cxn modelId="{3930ABAF-0F93-4338-9847-E61AEA5A2A88}" type="presOf" srcId="{4BC0966A-C885-4DE8-9A1B-399C83B84E39}" destId="{60FC8584-8CCA-48E7-B311-B3438F464EDA}" srcOrd="0" destOrd="0" presId="urn:microsoft.com/office/officeart/2005/8/layout/hList1"/>
    <dgm:cxn modelId="{BC8ABEB3-3FFF-4DC2-9AE8-8426CC9D36E9}" type="presOf" srcId="{6116F7E9-B8BF-4C34-B3E1-3F3672605AE8}" destId="{BA94CDE6-1969-4323-8DC0-794AE143239F}" srcOrd="0" destOrd="5" presId="urn:microsoft.com/office/officeart/2005/8/layout/hList1"/>
    <dgm:cxn modelId="{361C87BE-41C7-4CF8-B8F0-4CA5DEB67330}" type="presOf" srcId="{6E7C5F44-FBEB-40D7-AB02-ABEDFC054BF5}" destId="{02B2A579-8AD8-43C7-8C1D-7E149638A5A2}" srcOrd="0" destOrd="0" presId="urn:microsoft.com/office/officeart/2005/8/layout/hList1"/>
    <dgm:cxn modelId="{63F9C8E7-FF55-4133-9362-48FFC549CB15}" type="presOf" srcId="{5376C4F1-0D67-4545-B110-8FC7681FADFF}" destId="{255B61E5-284F-40C3-8A99-0ECD1B977C03}" srcOrd="0" destOrd="0" presId="urn:microsoft.com/office/officeart/2005/8/layout/hList1"/>
    <dgm:cxn modelId="{AF2DD3EE-500B-48B7-80DC-117DA4C2E262}" srcId="{6E7C5F44-FBEB-40D7-AB02-ABEDFC054BF5}" destId="{5376C4F1-0D67-4545-B110-8FC7681FADFF}" srcOrd="1" destOrd="0" parTransId="{4249FAD3-97D0-4088-B35A-8B87D4FB0E7B}" sibTransId="{049E4764-4EC2-4D78-9653-AF22191B177D}"/>
    <dgm:cxn modelId="{2BC94FF8-0E66-4681-94EB-4B587D245652}" type="presOf" srcId="{2B3F12E0-D9BF-4630-95BB-74D252FB2526}" destId="{BA94CDE6-1969-4323-8DC0-794AE143239F}" srcOrd="0" destOrd="7" presId="urn:microsoft.com/office/officeart/2005/8/layout/hList1"/>
    <dgm:cxn modelId="{C89C4CFC-F0C4-4FA1-92C2-F9D632EE75E2}" type="presOf" srcId="{D2EC00D5-2728-4D77-BA12-8A1DDA366C19}" destId="{BA94CDE6-1969-4323-8DC0-794AE143239F}" srcOrd="0" destOrd="8" presId="urn:microsoft.com/office/officeart/2005/8/layout/hList1"/>
    <dgm:cxn modelId="{2B5231FA-68DC-42D5-90B2-001734F906C7}" type="presParOf" srcId="{02B2A579-8AD8-43C7-8C1D-7E149638A5A2}" destId="{09D2CCE1-2CBA-47F6-888A-3D6F733557B1}" srcOrd="0" destOrd="0" presId="urn:microsoft.com/office/officeart/2005/8/layout/hList1"/>
    <dgm:cxn modelId="{2C9432BD-4C58-4282-8498-3C343C7E19BF}" type="presParOf" srcId="{09D2CCE1-2CBA-47F6-888A-3D6F733557B1}" destId="{60FC8584-8CCA-48E7-B311-B3438F464EDA}" srcOrd="0" destOrd="0" presId="urn:microsoft.com/office/officeart/2005/8/layout/hList1"/>
    <dgm:cxn modelId="{2260D0D9-04D4-4AAD-A02B-E67CCF78FEAA}" type="presParOf" srcId="{09D2CCE1-2CBA-47F6-888A-3D6F733557B1}" destId="{77708F12-D0A6-46B4-B850-CDF2F68961A9}" srcOrd="1" destOrd="0" presId="urn:microsoft.com/office/officeart/2005/8/layout/hList1"/>
    <dgm:cxn modelId="{CE9E1A3A-60A2-49FC-AC8E-BF1EC2EE450A}" type="presParOf" srcId="{02B2A579-8AD8-43C7-8C1D-7E149638A5A2}" destId="{473B8185-74CE-42ED-AD23-BFE657AB5D2D}" srcOrd="1" destOrd="0" presId="urn:microsoft.com/office/officeart/2005/8/layout/hList1"/>
    <dgm:cxn modelId="{7D3F15DF-CCDA-4CB4-83EF-00E8BE6FFD6C}" type="presParOf" srcId="{02B2A579-8AD8-43C7-8C1D-7E149638A5A2}" destId="{BA95527C-0151-4DE1-B901-742E6E5CC035}" srcOrd="2" destOrd="0" presId="urn:microsoft.com/office/officeart/2005/8/layout/hList1"/>
    <dgm:cxn modelId="{4900AE02-95A5-410B-8337-2EBFEE6D3639}" type="presParOf" srcId="{BA95527C-0151-4DE1-B901-742E6E5CC035}" destId="{255B61E5-284F-40C3-8A99-0ECD1B977C03}" srcOrd="0" destOrd="0" presId="urn:microsoft.com/office/officeart/2005/8/layout/hList1"/>
    <dgm:cxn modelId="{F1C20442-DD1D-48DB-9B0E-68E04F1E2A61}" type="presParOf" srcId="{BA95527C-0151-4DE1-B901-742E6E5CC035}" destId="{BA94CDE6-1969-4323-8DC0-794AE14323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C02BA-EBE2-4687-8F06-324AC287B7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26F95-8237-48B9-B3EA-5E667C31AE7B}">
      <dgm:prSet phldrT="[Text]"/>
      <dgm:spPr/>
      <dgm:t>
        <a:bodyPr/>
        <a:lstStyle/>
        <a:p>
          <a:r>
            <a:rPr lang="en-GB" dirty="0"/>
            <a:t>Exact Synthesis is Hard</a:t>
          </a:r>
          <a:endParaRPr lang="en-US" dirty="0"/>
        </a:p>
      </dgm:t>
    </dgm:pt>
    <dgm:pt modelId="{C907AFDE-4362-4524-8C13-2E77388A81A1}" type="parTrans" cxnId="{3FBB497A-0D39-4F45-83DA-0AEC1FA4F01F}">
      <dgm:prSet/>
      <dgm:spPr/>
      <dgm:t>
        <a:bodyPr/>
        <a:lstStyle/>
        <a:p>
          <a:endParaRPr lang="en-US"/>
        </a:p>
      </dgm:t>
    </dgm:pt>
    <dgm:pt modelId="{F916F2C8-BDC4-4EC9-A222-55DDD68BB5F3}" type="sibTrans" cxnId="{3FBB497A-0D39-4F45-83DA-0AEC1FA4F01F}">
      <dgm:prSet/>
      <dgm:spPr/>
      <dgm:t>
        <a:bodyPr/>
        <a:lstStyle/>
        <a:p>
          <a:endParaRPr lang="en-US"/>
        </a:p>
      </dgm:t>
    </dgm:pt>
    <dgm:pt modelId="{F29B5194-E180-4282-8C0A-E3EC44F3042F}">
      <dgm:prSet phldrT="[Text]"/>
      <dgm:spPr/>
      <dgm:t>
        <a:bodyPr/>
        <a:lstStyle/>
        <a:p>
          <a:r>
            <a:rPr lang="en-GB" dirty="0"/>
            <a:t>E.g. size-optimum ES is the </a:t>
          </a:r>
          <a:r>
            <a:rPr lang="en-GB" i="1" dirty="0"/>
            <a:t>Minimum Circuit Size Problem</a:t>
          </a:r>
          <a:r>
            <a:rPr lang="en-GB" i="0" dirty="0"/>
            <a:t> [11]</a:t>
          </a:r>
          <a:endParaRPr lang="en-US" dirty="0"/>
        </a:p>
      </dgm:t>
    </dgm:pt>
    <dgm:pt modelId="{D43C6A02-A895-406B-BE6C-83D1C3F9D9BF}" type="parTrans" cxnId="{89860F06-0FC2-4EEB-B721-0D1BE9F1A0B8}">
      <dgm:prSet/>
      <dgm:spPr/>
      <dgm:t>
        <a:bodyPr/>
        <a:lstStyle/>
        <a:p>
          <a:endParaRPr lang="en-US"/>
        </a:p>
      </dgm:t>
    </dgm:pt>
    <dgm:pt modelId="{77DA168B-EF8B-49D3-9FCD-D379977A2B6B}" type="sibTrans" cxnId="{89860F06-0FC2-4EEB-B721-0D1BE9F1A0B8}">
      <dgm:prSet/>
      <dgm:spPr/>
      <dgm:t>
        <a:bodyPr/>
        <a:lstStyle/>
        <a:p>
          <a:endParaRPr lang="en-US"/>
        </a:p>
      </dgm:t>
    </dgm:pt>
    <dgm:pt modelId="{EAE6A9E3-B1A6-45FF-A093-58E6FA91319E}">
      <dgm:prSet phldrT="[Text]"/>
      <dgm:spPr/>
      <dgm:t>
        <a:bodyPr/>
        <a:lstStyle/>
        <a:p>
          <a:r>
            <a:rPr lang="en-GB" dirty="0"/>
            <a:t>Runtime</a:t>
          </a:r>
          <a:endParaRPr lang="en-US" dirty="0"/>
        </a:p>
      </dgm:t>
    </dgm:pt>
    <dgm:pt modelId="{6F2F8A92-0E63-4F3E-B01B-9707DE7C2EDE}" type="parTrans" cxnId="{41B1C0A1-AF5B-434E-86C0-ABA296BB70C2}">
      <dgm:prSet/>
      <dgm:spPr/>
      <dgm:t>
        <a:bodyPr/>
        <a:lstStyle/>
        <a:p>
          <a:endParaRPr lang="en-US"/>
        </a:p>
      </dgm:t>
    </dgm:pt>
    <dgm:pt modelId="{E68306D4-DA94-419C-B687-D69D222F5A60}" type="sibTrans" cxnId="{41B1C0A1-AF5B-434E-86C0-ABA296BB70C2}">
      <dgm:prSet/>
      <dgm:spPr/>
      <dgm:t>
        <a:bodyPr/>
        <a:lstStyle/>
        <a:p>
          <a:endParaRPr lang="en-US"/>
        </a:p>
      </dgm:t>
    </dgm:pt>
    <dgm:pt modelId="{DA780C96-04AA-4B3F-B2E5-3521E7A459A9}">
      <dgm:prSet phldrT="[Text]"/>
      <dgm:spPr/>
      <dgm:t>
        <a:bodyPr/>
        <a:lstStyle/>
        <a:p>
          <a:r>
            <a:rPr lang="en-GB" dirty="0"/>
            <a:t>Unpredictable: given CNF, how much time will SAT solver take?</a:t>
          </a:r>
          <a:endParaRPr lang="en-US" dirty="0"/>
        </a:p>
      </dgm:t>
    </dgm:pt>
    <dgm:pt modelId="{5CF83E21-7193-4D84-8031-F12B31F92FDF}" type="parTrans" cxnId="{79BB9FAA-34EA-4536-939D-2548F8B98F67}">
      <dgm:prSet/>
      <dgm:spPr/>
      <dgm:t>
        <a:bodyPr/>
        <a:lstStyle/>
        <a:p>
          <a:endParaRPr lang="en-US"/>
        </a:p>
      </dgm:t>
    </dgm:pt>
    <dgm:pt modelId="{7D03815B-4E46-4287-AC1F-BED22C1F83DD}" type="sibTrans" cxnId="{79BB9FAA-34EA-4536-939D-2548F8B98F67}">
      <dgm:prSet/>
      <dgm:spPr/>
      <dgm:t>
        <a:bodyPr/>
        <a:lstStyle/>
        <a:p>
          <a:endParaRPr lang="en-US"/>
        </a:p>
      </dgm:t>
    </dgm:pt>
    <dgm:pt modelId="{1BD9072A-DC64-41B1-A3AC-0DA75D98D4E3}">
      <dgm:prSet phldrT="[Text]"/>
      <dgm:spPr/>
      <dgm:t>
        <a:bodyPr/>
        <a:lstStyle/>
        <a:p>
          <a:r>
            <a:rPr lang="en-GB" dirty="0"/>
            <a:t>Conjectured to be intractable [12]</a:t>
          </a:r>
          <a:endParaRPr lang="en-US" dirty="0"/>
        </a:p>
      </dgm:t>
    </dgm:pt>
    <dgm:pt modelId="{B38FDFD2-7D64-434E-A6B4-C0F46731AF12}" type="parTrans" cxnId="{4F8C193F-7D7F-4DDD-A27B-FDD4A4B1B96C}">
      <dgm:prSet/>
      <dgm:spPr/>
      <dgm:t>
        <a:bodyPr/>
        <a:lstStyle/>
        <a:p>
          <a:endParaRPr lang="en-US"/>
        </a:p>
      </dgm:t>
    </dgm:pt>
    <dgm:pt modelId="{CBEBC0F7-165E-49C2-B8DD-5D6D4C8BD305}" type="sibTrans" cxnId="{4F8C193F-7D7F-4DDD-A27B-FDD4A4B1B96C}">
      <dgm:prSet/>
      <dgm:spPr/>
      <dgm:t>
        <a:bodyPr/>
        <a:lstStyle/>
        <a:p>
          <a:endParaRPr lang="en-US"/>
        </a:p>
      </dgm:t>
    </dgm:pt>
    <dgm:pt modelId="{BC708746-98CB-4B03-92B7-738E97D0B7B9}">
      <dgm:prSet phldrT="[Text]"/>
      <dgm:spPr/>
      <dgm:t>
        <a:bodyPr/>
        <a:lstStyle/>
        <a:p>
          <a:r>
            <a:rPr lang="en-GB" b="1" dirty="0"/>
            <a:t>SAT</a:t>
          </a:r>
          <a:r>
            <a:rPr lang="en-GB" dirty="0"/>
            <a:t> itself is NP-complete </a:t>
          </a:r>
          <a:endParaRPr lang="en-US" dirty="0"/>
        </a:p>
      </dgm:t>
    </dgm:pt>
    <dgm:pt modelId="{4BE93FA2-033E-44B2-95BE-474CDBC8ACD5}" type="parTrans" cxnId="{36ED4CFA-CA77-496C-AE14-F76E0EC1EA7A}">
      <dgm:prSet/>
      <dgm:spPr/>
      <dgm:t>
        <a:bodyPr/>
        <a:lstStyle/>
        <a:p>
          <a:endParaRPr lang="en-US"/>
        </a:p>
      </dgm:t>
    </dgm:pt>
    <dgm:pt modelId="{FCEF703A-8671-4956-BC4C-9EA1B5822E59}" type="sibTrans" cxnId="{36ED4CFA-CA77-496C-AE14-F76E0EC1EA7A}">
      <dgm:prSet/>
      <dgm:spPr/>
      <dgm:t>
        <a:bodyPr/>
        <a:lstStyle/>
        <a:p>
          <a:endParaRPr lang="en-US"/>
        </a:p>
      </dgm:t>
    </dgm:pt>
    <dgm:pt modelId="{C8C369C6-8AE4-4EEF-981D-EEAC578BECF4}">
      <dgm:prSet phldrT="[Text]"/>
      <dgm:spPr/>
      <dgm:t>
        <a:bodyPr/>
        <a:lstStyle/>
        <a:p>
          <a:r>
            <a:rPr lang="en-GB" dirty="0"/>
            <a:t>Hard to parallelize</a:t>
          </a:r>
          <a:endParaRPr lang="en-US" dirty="0"/>
        </a:p>
      </dgm:t>
    </dgm:pt>
    <dgm:pt modelId="{9907CFD9-EC5B-4C33-8D91-C5FCF82C681A}" type="parTrans" cxnId="{516158EE-17C3-407E-AADE-B507E421CBF8}">
      <dgm:prSet/>
      <dgm:spPr/>
      <dgm:t>
        <a:bodyPr/>
        <a:lstStyle/>
        <a:p>
          <a:endParaRPr lang="en-US"/>
        </a:p>
      </dgm:t>
    </dgm:pt>
    <dgm:pt modelId="{00BACA14-0AFC-40BD-B6DA-373CDA22019B}" type="sibTrans" cxnId="{516158EE-17C3-407E-AADE-B507E421CBF8}">
      <dgm:prSet/>
      <dgm:spPr/>
      <dgm:t>
        <a:bodyPr/>
        <a:lstStyle/>
        <a:p>
          <a:endParaRPr lang="en-US"/>
        </a:p>
      </dgm:t>
    </dgm:pt>
    <dgm:pt modelId="{E2BD86E4-D7E8-4EE6-838F-B76CB29B4F45}" type="pres">
      <dgm:prSet presAssocID="{6A5C02BA-EBE2-4687-8F06-324AC287B788}" presName="linear" presStyleCnt="0">
        <dgm:presLayoutVars>
          <dgm:animLvl val="lvl"/>
          <dgm:resizeHandles val="exact"/>
        </dgm:presLayoutVars>
      </dgm:prSet>
      <dgm:spPr/>
    </dgm:pt>
    <dgm:pt modelId="{189DE5C5-0F08-4E05-80A3-60224E0021B7}" type="pres">
      <dgm:prSet presAssocID="{D4126F95-8237-48B9-B3EA-5E667C31AE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BE5120-CB9B-48AB-ADF2-F6FE0715DB7D}" type="pres">
      <dgm:prSet presAssocID="{D4126F95-8237-48B9-B3EA-5E667C31AE7B}" presName="childText" presStyleLbl="revTx" presStyleIdx="0" presStyleCnt="2">
        <dgm:presLayoutVars>
          <dgm:bulletEnabled val="1"/>
        </dgm:presLayoutVars>
      </dgm:prSet>
      <dgm:spPr/>
    </dgm:pt>
    <dgm:pt modelId="{FF8A99EB-7379-429D-BFF5-3EB06D87FFC2}" type="pres">
      <dgm:prSet presAssocID="{EAE6A9E3-B1A6-45FF-A093-58E6FA9131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FB6645-DEC1-48F1-9A3D-0D96A371D95D}" type="pres">
      <dgm:prSet presAssocID="{EAE6A9E3-B1A6-45FF-A093-58E6FA91319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860F06-0FC2-4EEB-B721-0D1BE9F1A0B8}" srcId="{D4126F95-8237-48B9-B3EA-5E667C31AE7B}" destId="{F29B5194-E180-4282-8C0A-E3EC44F3042F}" srcOrd="0" destOrd="0" parTransId="{D43C6A02-A895-406B-BE6C-83D1C3F9D9BF}" sibTransId="{77DA168B-EF8B-49D3-9FCD-D379977A2B6B}"/>
    <dgm:cxn modelId="{C2B4F309-CEAF-426C-9990-74CCB7A37369}" type="presOf" srcId="{F29B5194-E180-4282-8C0A-E3EC44F3042F}" destId="{A7BE5120-CB9B-48AB-ADF2-F6FE0715DB7D}" srcOrd="0" destOrd="0" presId="urn:microsoft.com/office/officeart/2005/8/layout/vList2"/>
    <dgm:cxn modelId="{04511A1B-E9BC-46DD-9807-1B0CE93FC2EC}" type="presOf" srcId="{C8C369C6-8AE4-4EEF-981D-EEAC578BECF4}" destId="{47FB6645-DEC1-48F1-9A3D-0D96A371D95D}" srcOrd="0" destOrd="1" presId="urn:microsoft.com/office/officeart/2005/8/layout/vList2"/>
    <dgm:cxn modelId="{BA171026-F66D-47CC-B9E3-E7F262ECC89F}" type="presOf" srcId="{DA780C96-04AA-4B3F-B2E5-3521E7A459A9}" destId="{47FB6645-DEC1-48F1-9A3D-0D96A371D95D}" srcOrd="0" destOrd="0" presId="urn:microsoft.com/office/officeart/2005/8/layout/vList2"/>
    <dgm:cxn modelId="{4F8C193F-7D7F-4DDD-A27B-FDD4A4B1B96C}" srcId="{D4126F95-8237-48B9-B3EA-5E667C31AE7B}" destId="{1BD9072A-DC64-41B1-A3AC-0DA75D98D4E3}" srcOrd="1" destOrd="0" parTransId="{B38FDFD2-7D64-434E-A6B4-C0F46731AF12}" sibTransId="{CBEBC0F7-165E-49C2-B8DD-5D6D4C8BD305}"/>
    <dgm:cxn modelId="{DCAE8A53-052D-45DB-BF6C-1661A05C5B14}" type="presOf" srcId="{6A5C02BA-EBE2-4687-8F06-324AC287B788}" destId="{E2BD86E4-D7E8-4EE6-838F-B76CB29B4F45}" srcOrd="0" destOrd="0" presId="urn:microsoft.com/office/officeart/2005/8/layout/vList2"/>
    <dgm:cxn modelId="{3FBB497A-0D39-4F45-83DA-0AEC1FA4F01F}" srcId="{6A5C02BA-EBE2-4687-8F06-324AC287B788}" destId="{D4126F95-8237-48B9-B3EA-5E667C31AE7B}" srcOrd="0" destOrd="0" parTransId="{C907AFDE-4362-4524-8C13-2E77388A81A1}" sibTransId="{F916F2C8-BDC4-4EC9-A222-55DDD68BB5F3}"/>
    <dgm:cxn modelId="{86AEE87D-B29A-408E-B0E4-CB6D9D8EBC48}" type="presOf" srcId="{1BD9072A-DC64-41B1-A3AC-0DA75D98D4E3}" destId="{A7BE5120-CB9B-48AB-ADF2-F6FE0715DB7D}" srcOrd="0" destOrd="1" presId="urn:microsoft.com/office/officeart/2005/8/layout/vList2"/>
    <dgm:cxn modelId="{92088D89-61C1-4D87-94F6-5A53AEF6F20B}" type="presOf" srcId="{D4126F95-8237-48B9-B3EA-5E667C31AE7B}" destId="{189DE5C5-0F08-4E05-80A3-60224E0021B7}" srcOrd="0" destOrd="0" presId="urn:microsoft.com/office/officeart/2005/8/layout/vList2"/>
    <dgm:cxn modelId="{41B1C0A1-AF5B-434E-86C0-ABA296BB70C2}" srcId="{6A5C02BA-EBE2-4687-8F06-324AC287B788}" destId="{EAE6A9E3-B1A6-45FF-A093-58E6FA91319E}" srcOrd="1" destOrd="0" parTransId="{6F2F8A92-0E63-4F3E-B01B-9707DE7C2EDE}" sibTransId="{E68306D4-DA94-419C-B687-D69D222F5A60}"/>
    <dgm:cxn modelId="{79BB9FAA-34EA-4536-939D-2548F8B98F67}" srcId="{EAE6A9E3-B1A6-45FF-A093-58E6FA91319E}" destId="{DA780C96-04AA-4B3F-B2E5-3521E7A459A9}" srcOrd="0" destOrd="0" parTransId="{5CF83E21-7193-4D84-8031-F12B31F92FDF}" sibTransId="{7D03815B-4E46-4287-AC1F-BED22C1F83DD}"/>
    <dgm:cxn modelId="{96B880AF-05A6-4229-81B6-1A7D0F6A6614}" type="presOf" srcId="{EAE6A9E3-B1A6-45FF-A093-58E6FA91319E}" destId="{FF8A99EB-7379-429D-BFF5-3EB06D87FFC2}" srcOrd="0" destOrd="0" presId="urn:microsoft.com/office/officeart/2005/8/layout/vList2"/>
    <dgm:cxn modelId="{516158EE-17C3-407E-AADE-B507E421CBF8}" srcId="{EAE6A9E3-B1A6-45FF-A093-58E6FA91319E}" destId="{C8C369C6-8AE4-4EEF-981D-EEAC578BECF4}" srcOrd="1" destOrd="0" parTransId="{9907CFD9-EC5B-4C33-8D91-C5FCF82C681A}" sibTransId="{00BACA14-0AFC-40BD-B6DA-373CDA22019B}"/>
    <dgm:cxn modelId="{147054F3-5C36-4A97-AEB9-383365E37642}" type="presOf" srcId="{BC708746-98CB-4B03-92B7-738E97D0B7B9}" destId="{A7BE5120-CB9B-48AB-ADF2-F6FE0715DB7D}" srcOrd="0" destOrd="2" presId="urn:microsoft.com/office/officeart/2005/8/layout/vList2"/>
    <dgm:cxn modelId="{36ED4CFA-CA77-496C-AE14-F76E0EC1EA7A}" srcId="{D4126F95-8237-48B9-B3EA-5E667C31AE7B}" destId="{BC708746-98CB-4B03-92B7-738E97D0B7B9}" srcOrd="2" destOrd="0" parTransId="{4BE93FA2-033E-44B2-95BE-474CDBC8ACD5}" sibTransId="{FCEF703A-8671-4956-BC4C-9EA1B5822E59}"/>
    <dgm:cxn modelId="{8B8D9F19-86D4-44CE-BBB7-BC37B49B59C7}" type="presParOf" srcId="{E2BD86E4-D7E8-4EE6-838F-B76CB29B4F45}" destId="{189DE5C5-0F08-4E05-80A3-60224E0021B7}" srcOrd="0" destOrd="0" presId="urn:microsoft.com/office/officeart/2005/8/layout/vList2"/>
    <dgm:cxn modelId="{0EEB2B3B-93ED-41F6-A032-738A398254D6}" type="presParOf" srcId="{E2BD86E4-D7E8-4EE6-838F-B76CB29B4F45}" destId="{A7BE5120-CB9B-48AB-ADF2-F6FE0715DB7D}" srcOrd="1" destOrd="0" presId="urn:microsoft.com/office/officeart/2005/8/layout/vList2"/>
    <dgm:cxn modelId="{2BE444F5-CB16-46AE-B4D9-2CCECA74F894}" type="presParOf" srcId="{E2BD86E4-D7E8-4EE6-838F-B76CB29B4F45}" destId="{FF8A99EB-7379-429D-BFF5-3EB06D87FFC2}" srcOrd="2" destOrd="0" presId="urn:microsoft.com/office/officeart/2005/8/layout/vList2"/>
    <dgm:cxn modelId="{BF8C0CB7-1C35-4F85-9ED0-D8E909DA7502}" type="presParOf" srcId="{E2BD86E4-D7E8-4EE6-838F-B76CB29B4F45}" destId="{47FB6645-DEC1-48F1-9A3D-0D96A371D9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52D1B7-7409-43E7-875C-3A03C5A753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01EE0-DE36-44C3-BC01-6C10C8739F84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D18A377F-33F9-46DA-811F-BF2AB631403C}" type="parTrans" cxnId="{39DA498A-FA0E-40F9-AFBA-F670DC046CD2}">
      <dgm:prSet/>
      <dgm:spPr/>
      <dgm:t>
        <a:bodyPr/>
        <a:lstStyle/>
        <a:p>
          <a:endParaRPr lang="en-US"/>
        </a:p>
      </dgm:t>
    </dgm:pt>
    <dgm:pt modelId="{F11E929C-8AB8-4DF5-9227-C7782B162A5F}" type="sibTrans" cxnId="{39DA498A-FA0E-40F9-AFBA-F670DC046CD2}">
      <dgm:prSet/>
      <dgm:spPr/>
      <dgm:t>
        <a:bodyPr/>
        <a:lstStyle/>
        <a:p>
          <a:endParaRPr lang="en-US"/>
        </a:p>
      </dgm:t>
    </dgm:pt>
    <dgm:pt modelId="{2EB8C953-3FDB-4D6A-B6C0-722DE6D63E86}">
      <dgm:prSet phldrT="[Text]"/>
      <dgm:spPr/>
      <dgm:t>
        <a:bodyPr/>
        <a:lstStyle/>
        <a:p>
          <a:r>
            <a:rPr lang="en-US" dirty="0"/>
            <a:t>We show how families of DAG topologies can be used in SAT based ES</a:t>
          </a:r>
        </a:p>
      </dgm:t>
    </dgm:pt>
    <dgm:pt modelId="{A15B8E73-E6A1-440E-A538-6B115B9EC212}" type="parTrans" cxnId="{51E8D379-309D-4020-9198-E30DEB23FDDC}">
      <dgm:prSet/>
      <dgm:spPr/>
      <dgm:t>
        <a:bodyPr/>
        <a:lstStyle/>
        <a:p>
          <a:endParaRPr lang="en-US"/>
        </a:p>
      </dgm:t>
    </dgm:pt>
    <dgm:pt modelId="{91FACB7F-9C6C-401B-B4FA-878AD860A037}" type="sibTrans" cxnId="{51E8D379-309D-4020-9198-E30DEB23FDDC}">
      <dgm:prSet/>
      <dgm:spPr/>
      <dgm:t>
        <a:bodyPr/>
        <a:lstStyle/>
        <a:p>
          <a:endParaRPr lang="en-US"/>
        </a:p>
      </dgm:t>
    </dgm:pt>
    <dgm:pt modelId="{9E14531E-B9B2-4E91-9A93-7361A50BD8D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ED69ACC5-CF01-47BC-BBE0-4B8DF20BC2EB}" type="parTrans" cxnId="{045A887F-7885-4594-9C2D-9230BC41E5E1}">
      <dgm:prSet/>
      <dgm:spPr/>
      <dgm:t>
        <a:bodyPr/>
        <a:lstStyle/>
        <a:p>
          <a:endParaRPr lang="en-US"/>
        </a:p>
      </dgm:t>
    </dgm:pt>
    <dgm:pt modelId="{4357EBFB-DA20-40CA-9146-E2287E0E2133}" type="sibTrans" cxnId="{045A887F-7885-4594-9C2D-9230BC41E5E1}">
      <dgm:prSet/>
      <dgm:spPr/>
      <dgm:t>
        <a:bodyPr/>
        <a:lstStyle/>
        <a:p>
          <a:endParaRPr lang="en-US"/>
        </a:p>
      </dgm:t>
    </dgm:pt>
    <dgm:pt modelId="{05E67833-2C11-4398-9008-1AAC6478845E}">
      <dgm:prSet phldrT="[Text]"/>
      <dgm:spPr/>
      <dgm:t>
        <a:bodyPr/>
        <a:lstStyle/>
        <a:p>
          <a:r>
            <a:rPr lang="en-US" dirty="0"/>
            <a:t>Use fences as a source of parallelism</a:t>
          </a:r>
        </a:p>
      </dgm:t>
    </dgm:pt>
    <dgm:pt modelId="{572BCA32-E0ED-4CD5-BE40-2BDA12326628}" type="parTrans" cxnId="{CF045EA0-D57D-4685-BED3-6BE7F24BFE0D}">
      <dgm:prSet/>
      <dgm:spPr/>
      <dgm:t>
        <a:bodyPr/>
        <a:lstStyle/>
        <a:p>
          <a:endParaRPr lang="en-US"/>
        </a:p>
      </dgm:t>
    </dgm:pt>
    <dgm:pt modelId="{6AA885E3-0160-4895-BA09-43099DDF490A}" type="sibTrans" cxnId="{CF045EA0-D57D-4685-BED3-6BE7F24BFE0D}">
      <dgm:prSet/>
      <dgm:spPr/>
      <dgm:t>
        <a:bodyPr/>
        <a:lstStyle/>
        <a:p>
          <a:endParaRPr lang="en-US"/>
        </a:p>
      </dgm:t>
    </dgm:pt>
    <dgm:pt modelId="{9190C003-A8BE-4C1D-AE9A-BA94AE70048C}">
      <dgm:prSet phldrT="[Text]"/>
      <dgm:spPr/>
      <dgm:t>
        <a:bodyPr/>
        <a:lstStyle/>
        <a:p>
          <a:r>
            <a:rPr lang="en-US" dirty="0"/>
            <a:t>Alternative topology families</a:t>
          </a:r>
        </a:p>
      </dgm:t>
    </dgm:pt>
    <dgm:pt modelId="{83F7B186-BB8E-4FCA-A58D-3D494698D1F3}" type="parTrans" cxnId="{725C66DC-4429-4932-9B61-A79B66DB437E}">
      <dgm:prSet/>
      <dgm:spPr/>
      <dgm:t>
        <a:bodyPr/>
        <a:lstStyle/>
        <a:p>
          <a:endParaRPr lang="en-US"/>
        </a:p>
      </dgm:t>
    </dgm:pt>
    <dgm:pt modelId="{906B51BA-365D-4312-876E-78AE8E1ACF5E}" type="sibTrans" cxnId="{725C66DC-4429-4932-9B61-A79B66DB437E}">
      <dgm:prSet/>
      <dgm:spPr/>
      <dgm:t>
        <a:bodyPr/>
        <a:lstStyle/>
        <a:p>
          <a:endParaRPr lang="en-US"/>
        </a:p>
      </dgm:t>
    </dgm:pt>
    <dgm:pt modelId="{6792967B-8E73-4187-B4AA-3F6BEAE00CF9}">
      <dgm:prSet phldrT="[Text]"/>
      <dgm:spPr/>
      <dgm:t>
        <a:bodyPr/>
        <a:lstStyle/>
        <a:p>
          <a:r>
            <a:rPr lang="en-US" dirty="0"/>
            <a:t>Explore continuum between DAGs (completely fixed topologies) and conventional ES (no topology information)</a:t>
          </a:r>
        </a:p>
      </dgm:t>
    </dgm:pt>
    <dgm:pt modelId="{FC21E83A-AB57-4917-9F0E-8200A36666B4}" type="parTrans" cxnId="{D6973681-6050-4449-BC68-D1F344076D96}">
      <dgm:prSet/>
      <dgm:spPr/>
      <dgm:t>
        <a:bodyPr/>
        <a:lstStyle/>
        <a:p>
          <a:endParaRPr lang="en-US"/>
        </a:p>
      </dgm:t>
    </dgm:pt>
    <dgm:pt modelId="{FC4FCBB9-3E5B-4383-ACFB-B420B2ACDB1B}" type="sibTrans" cxnId="{D6973681-6050-4449-BC68-D1F344076D96}">
      <dgm:prSet/>
      <dgm:spPr/>
      <dgm:t>
        <a:bodyPr/>
        <a:lstStyle/>
        <a:p>
          <a:endParaRPr lang="en-US"/>
        </a:p>
      </dgm:t>
    </dgm:pt>
    <dgm:pt modelId="{01702E32-C643-4D85-BF2F-A8F4C9B37492}">
      <dgm:prSet phldrT="[Text]"/>
      <dgm:spPr/>
      <dgm:t>
        <a:bodyPr/>
        <a:lstStyle/>
        <a:p>
          <a:r>
            <a:rPr lang="en-US" dirty="0"/>
            <a:t>Enables significant reductions in runtime, up to 62%</a:t>
          </a:r>
        </a:p>
      </dgm:t>
    </dgm:pt>
    <dgm:pt modelId="{7E3D63BD-7AE3-4511-A2AC-90BAA53CB592}" type="parTrans" cxnId="{8D81A73D-BE7E-47FF-926A-AA343E4F5C42}">
      <dgm:prSet/>
      <dgm:spPr/>
      <dgm:t>
        <a:bodyPr/>
        <a:lstStyle/>
        <a:p>
          <a:endParaRPr lang="en-US"/>
        </a:p>
      </dgm:t>
    </dgm:pt>
    <dgm:pt modelId="{B26216EA-A9FF-4E02-8FE9-FFD928F99AAA}" type="sibTrans" cxnId="{8D81A73D-BE7E-47FF-926A-AA343E4F5C42}">
      <dgm:prSet/>
      <dgm:spPr/>
      <dgm:t>
        <a:bodyPr/>
        <a:lstStyle/>
        <a:p>
          <a:endParaRPr lang="en-US"/>
        </a:p>
      </dgm:t>
    </dgm:pt>
    <dgm:pt modelId="{4AEEF59E-2EAC-4F22-94F7-5126DEA87C55}">
      <dgm:prSet phldrT="[Text]"/>
      <dgm:spPr/>
      <dgm:t>
        <a:bodyPr/>
        <a:lstStyle/>
        <a:p>
          <a:r>
            <a:rPr lang="en-US" dirty="0"/>
            <a:t>Enables significant reductions in number of timed out instances, up to 61%</a:t>
          </a:r>
        </a:p>
      </dgm:t>
    </dgm:pt>
    <dgm:pt modelId="{F71FA3EC-8A79-459F-8CFD-CB2800F81E12}" type="parTrans" cxnId="{7D93A154-0793-45FE-83C5-BEEA1381F0AF}">
      <dgm:prSet/>
      <dgm:spPr/>
      <dgm:t>
        <a:bodyPr/>
        <a:lstStyle/>
        <a:p>
          <a:endParaRPr lang="en-US"/>
        </a:p>
      </dgm:t>
    </dgm:pt>
    <dgm:pt modelId="{B5AEE841-9FA7-465C-AB51-F17F663FA7FA}" type="sibTrans" cxnId="{7D93A154-0793-45FE-83C5-BEEA1381F0AF}">
      <dgm:prSet/>
      <dgm:spPr/>
      <dgm:t>
        <a:bodyPr/>
        <a:lstStyle/>
        <a:p>
          <a:endParaRPr lang="en-US"/>
        </a:p>
      </dgm:t>
    </dgm:pt>
    <dgm:pt modelId="{05D5F537-B262-4D9B-BD40-F482C3418DB5}" type="pres">
      <dgm:prSet presAssocID="{AC52D1B7-7409-43E7-875C-3A03C5A7535C}" presName="linear" presStyleCnt="0">
        <dgm:presLayoutVars>
          <dgm:animLvl val="lvl"/>
          <dgm:resizeHandles val="exact"/>
        </dgm:presLayoutVars>
      </dgm:prSet>
      <dgm:spPr/>
    </dgm:pt>
    <dgm:pt modelId="{4EC6D74A-F26F-4E5D-AE69-077356A771AD}" type="pres">
      <dgm:prSet presAssocID="{F7E01EE0-DE36-44C3-BC01-6C10C8739F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C17890-AAD3-4A47-922B-577698C034D3}" type="pres">
      <dgm:prSet presAssocID="{F7E01EE0-DE36-44C3-BC01-6C10C8739F84}" presName="childText" presStyleLbl="revTx" presStyleIdx="0" presStyleCnt="2">
        <dgm:presLayoutVars>
          <dgm:bulletEnabled val="1"/>
        </dgm:presLayoutVars>
      </dgm:prSet>
      <dgm:spPr/>
    </dgm:pt>
    <dgm:pt modelId="{E23AED97-5185-4919-9B2C-421D7C6514E8}" type="pres">
      <dgm:prSet presAssocID="{9E14531E-B9B2-4E91-9A93-7361A50BD8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BDBF7E-A2FB-47DC-9A5C-13DAA061FE5B}" type="pres">
      <dgm:prSet presAssocID="{9E14531E-B9B2-4E91-9A93-7361A50BD8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35B291D-FC4B-459C-BB6D-34B39D0EE4CF}" type="presOf" srcId="{6792967B-8E73-4187-B4AA-3F6BEAE00CF9}" destId="{F9BDBF7E-A2FB-47DC-9A5C-13DAA061FE5B}" srcOrd="0" destOrd="2" presId="urn:microsoft.com/office/officeart/2005/8/layout/vList2"/>
    <dgm:cxn modelId="{CC630928-61B0-466A-A136-F51D5BDECABD}" type="presOf" srcId="{9E14531E-B9B2-4E91-9A93-7361A50BD8DE}" destId="{E23AED97-5185-4919-9B2C-421D7C6514E8}" srcOrd="0" destOrd="0" presId="urn:microsoft.com/office/officeart/2005/8/layout/vList2"/>
    <dgm:cxn modelId="{53FB5428-3FD9-4D0E-A453-92B6BC2D6F1E}" type="presOf" srcId="{05E67833-2C11-4398-9008-1AAC6478845E}" destId="{F9BDBF7E-A2FB-47DC-9A5C-13DAA061FE5B}" srcOrd="0" destOrd="0" presId="urn:microsoft.com/office/officeart/2005/8/layout/vList2"/>
    <dgm:cxn modelId="{8D81A73D-BE7E-47FF-926A-AA343E4F5C42}" srcId="{F7E01EE0-DE36-44C3-BC01-6C10C8739F84}" destId="{01702E32-C643-4D85-BF2F-A8F4C9B37492}" srcOrd="1" destOrd="0" parTransId="{7E3D63BD-7AE3-4511-A2AC-90BAA53CB592}" sibTransId="{B26216EA-A9FF-4E02-8FE9-FFD928F99AAA}"/>
    <dgm:cxn modelId="{E4A7924E-A385-4F6C-988C-19B6CF3810A4}" type="presOf" srcId="{AC52D1B7-7409-43E7-875C-3A03C5A7535C}" destId="{05D5F537-B262-4D9B-BD40-F482C3418DB5}" srcOrd="0" destOrd="0" presId="urn:microsoft.com/office/officeart/2005/8/layout/vList2"/>
    <dgm:cxn modelId="{7D93A154-0793-45FE-83C5-BEEA1381F0AF}" srcId="{F7E01EE0-DE36-44C3-BC01-6C10C8739F84}" destId="{4AEEF59E-2EAC-4F22-94F7-5126DEA87C55}" srcOrd="2" destOrd="0" parTransId="{F71FA3EC-8A79-459F-8CFD-CB2800F81E12}" sibTransId="{B5AEE841-9FA7-465C-AB51-F17F663FA7FA}"/>
    <dgm:cxn modelId="{51E8D379-309D-4020-9198-E30DEB23FDDC}" srcId="{F7E01EE0-DE36-44C3-BC01-6C10C8739F84}" destId="{2EB8C953-3FDB-4D6A-B6C0-722DE6D63E86}" srcOrd="0" destOrd="0" parTransId="{A15B8E73-E6A1-440E-A538-6B115B9EC212}" sibTransId="{91FACB7F-9C6C-401B-B4FA-878AD860A037}"/>
    <dgm:cxn modelId="{4EDDBA7D-AF9A-48D7-B2BB-E4516C5F6087}" type="presOf" srcId="{01702E32-C643-4D85-BF2F-A8F4C9B37492}" destId="{11C17890-AAD3-4A47-922B-577698C034D3}" srcOrd="0" destOrd="1" presId="urn:microsoft.com/office/officeart/2005/8/layout/vList2"/>
    <dgm:cxn modelId="{CDE5177E-8970-4735-A6C5-5EB5199C24C7}" type="presOf" srcId="{2EB8C953-3FDB-4D6A-B6C0-722DE6D63E86}" destId="{11C17890-AAD3-4A47-922B-577698C034D3}" srcOrd="0" destOrd="0" presId="urn:microsoft.com/office/officeart/2005/8/layout/vList2"/>
    <dgm:cxn modelId="{045A887F-7885-4594-9C2D-9230BC41E5E1}" srcId="{AC52D1B7-7409-43E7-875C-3A03C5A7535C}" destId="{9E14531E-B9B2-4E91-9A93-7361A50BD8DE}" srcOrd="1" destOrd="0" parTransId="{ED69ACC5-CF01-47BC-BBE0-4B8DF20BC2EB}" sibTransId="{4357EBFB-DA20-40CA-9146-E2287E0E2133}"/>
    <dgm:cxn modelId="{89F8B07F-A616-4977-8859-54EF45424422}" type="presOf" srcId="{9190C003-A8BE-4C1D-AE9A-BA94AE70048C}" destId="{F9BDBF7E-A2FB-47DC-9A5C-13DAA061FE5B}" srcOrd="0" destOrd="1" presId="urn:microsoft.com/office/officeart/2005/8/layout/vList2"/>
    <dgm:cxn modelId="{D6973681-6050-4449-BC68-D1F344076D96}" srcId="{9E14531E-B9B2-4E91-9A93-7361A50BD8DE}" destId="{6792967B-8E73-4187-B4AA-3F6BEAE00CF9}" srcOrd="2" destOrd="0" parTransId="{FC21E83A-AB57-4917-9F0E-8200A36666B4}" sibTransId="{FC4FCBB9-3E5B-4383-ACFB-B420B2ACDB1B}"/>
    <dgm:cxn modelId="{39DA498A-FA0E-40F9-AFBA-F670DC046CD2}" srcId="{AC52D1B7-7409-43E7-875C-3A03C5A7535C}" destId="{F7E01EE0-DE36-44C3-BC01-6C10C8739F84}" srcOrd="0" destOrd="0" parTransId="{D18A377F-33F9-46DA-811F-BF2AB631403C}" sibTransId="{F11E929C-8AB8-4DF5-9227-C7782B162A5F}"/>
    <dgm:cxn modelId="{F797C38E-0B60-4C53-BBE3-9E4713F8F584}" type="presOf" srcId="{4AEEF59E-2EAC-4F22-94F7-5126DEA87C55}" destId="{11C17890-AAD3-4A47-922B-577698C034D3}" srcOrd="0" destOrd="2" presId="urn:microsoft.com/office/officeart/2005/8/layout/vList2"/>
    <dgm:cxn modelId="{D997519E-8188-4809-A66E-902D7AB997FF}" type="presOf" srcId="{F7E01EE0-DE36-44C3-BC01-6C10C8739F84}" destId="{4EC6D74A-F26F-4E5D-AE69-077356A771AD}" srcOrd="0" destOrd="0" presId="urn:microsoft.com/office/officeart/2005/8/layout/vList2"/>
    <dgm:cxn modelId="{CF045EA0-D57D-4685-BED3-6BE7F24BFE0D}" srcId="{9E14531E-B9B2-4E91-9A93-7361A50BD8DE}" destId="{05E67833-2C11-4398-9008-1AAC6478845E}" srcOrd="0" destOrd="0" parTransId="{572BCA32-E0ED-4CD5-BE40-2BDA12326628}" sibTransId="{6AA885E3-0160-4895-BA09-43099DDF490A}"/>
    <dgm:cxn modelId="{725C66DC-4429-4932-9B61-A79B66DB437E}" srcId="{9E14531E-B9B2-4E91-9A93-7361A50BD8DE}" destId="{9190C003-A8BE-4C1D-AE9A-BA94AE70048C}" srcOrd="1" destOrd="0" parTransId="{83F7B186-BB8E-4FCA-A58D-3D494698D1F3}" sibTransId="{906B51BA-365D-4312-876E-78AE8E1ACF5E}"/>
    <dgm:cxn modelId="{B2792393-FCE1-4879-A538-03AE3C9BAF02}" type="presParOf" srcId="{05D5F537-B262-4D9B-BD40-F482C3418DB5}" destId="{4EC6D74A-F26F-4E5D-AE69-077356A771AD}" srcOrd="0" destOrd="0" presId="urn:microsoft.com/office/officeart/2005/8/layout/vList2"/>
    <dgm:cxn modelId="{A7D04ACF-E0ED-4BA6-8900-E6F8D74CE63C}" type="presParOf" srcId="{05D5F537-B262-4D9B-BD40-F482C3418DB5}" destId="{11C17890-AAD3-4A47-922B-577698C034D3}" srcOrd="1" destOrd="0" presId="urn:microsoft.com/office/officeart/2005/8/layout/vList2"/>
    <dgm:cxn modelId="{EA27A39D-D359-49F7-B347-848901E8550E}" type="presParOf" srcId="{05D5F537-B262-4D9B-BD40-F482C3418DB5}" destId="{E23AED97-5185-4919-9B2C-421D7C6514E8}" srcOrd="2" destOrd="0" presId="urn:microsoft.com/office/officeart/2005/8/layout/vList2"/>
    <dgm:cxn modelId="{2792972D-EF20-4D22-81CE-4F1178BFC284}" type="presParOf" srcId="{05D5F537-B262-4D9B-BD40-F482C3418DB5}" destId="{F9BDBF7E-A2FB-47DC-9A5C-13DAA061FE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3F007C-FDB3-4A5A-ADB6-A35DA6812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1D81F-7A35-4CD3-AE74-F131800E2A9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C340DE6B-DACA-48A3-81E1-DD86186D37D2}" type="parTrans" cxnId="{70FC1759-A922-4D3B-8595-41B1725DEF2B}">
      <dgm:prSet/>
      <dgm:spPr/>
      <dgm:t>
        <a:bodyPr/>
        <a:lstStyle/>
        <a:p>
          <a:endParaRPr lang="en-US"/>
        </a:p>
      </dgm:t>
    </dgm:pt>
    <dgm:pt modelId="{E78553F7-300E-4FC2-8B17-2DBA5916ABF7}" type="sibTrans" cxnId="{70FC1759-A922-4D3B-8595-41B1725DEF2B}">
      <dgm:prSet/>
      <dgm:spPr/>
      <dgm:t>
        <a:bodyPr/>
        <a:lstStyle/>
        <a:p>
          <a:endParaRPr lang="en-US"/>
        </a:p>
      </dgm:t>
    </dgm:pt>
    <dgm:pt modelId="{9E9793A2-883F-477C-B410-E9221CA4863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1EB9AB52-B225-4DA3-80AD-6AAE6FAD462A}" type="parTrans" cxnId="{67A86C6D-E0AD-42C3-A4D8-0AA925166E69}">
      <dgm:prSet/>
      <dgm:spPr/>
      <dgm:t>
        <a:bodyPr/>
        <a:lstStyle/>
        <a:p>
          <a:endParaRPr lang="en-US"/>
        </a:p>
      </dgm:t>
    </dgm:pt>
    <dgm:pt modelId="{9143707A-E641-47F9-97F6-FFD49CAF18A8}" type="sibTrans" cxnId="{67A86C6D-E0AD-42C3-A4D8-0AA925166E69}">
      <dgm:prSet/>
      <dgm:spPr/>
      <dgm:t>
        <a:bodyPr/>
        <a:lstStyle/>
        <a:p>
          <a:endParaRPr lang="en-US"/>
        </a:p>
      </dgm:t>
    </dgm:pt>
    <dgm:pt modelId="{C8A97FEE-6151-447D-B5A4-CE3BD4445E0E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0D76F9A9-A76B-4818-9860-876CFDD6CAD4}" type="parTrans" cxnId="{5CA7CC7A-727D-4BF3-8BD7-B640E6C62F52}">
      <dgm:prSet/>
      <dgm:spPr/>
      <dgm:t>
        <a:bodyPr/>
        <a:lstStyle/>
        <a:p>
          <a:endParaRPr lang="en-US"/>
        </a:p>
      </dgm:t>
    </dgm:pt>
    <dgm:pt modelId="{7819C0A3-C4BB-4B59-996B-FE520113989B}" type="sibTrans" cxnId="{5CA7CC7A-727D-4BF3-8BD7-B640E6C62F52}">
      <dgm:prSet/>
      <dgm:spPr/>
      <dgm:t>
        <a:bodyPr/>
        <a:lstStyle/>
        <a:p>
          <a:endParaRPr lang="en-US"/>
        </a:p>
      </dgm:t>
    </dgm:pt>
    <dgm:pt modelId="{D882F188-2DDD-434B-8E7C-229748462846}">
      <dgm:prSet phldrT="[Text]" custT="1"/>
      <dgm:spPr/>
      <dgm:t>
        <a:bodyPr/>
        <a:lstStyle/>
        <a:p>
          <a:r>
            <a:rPr lang="en-US" sz="3600" dirty="0"/>
            <a:t>Contact</a:t>
          </a:r>
        </a:p>
      </dgm:t>
    </dgm:pt>
    <dgm:pt modelId="{933D84B1-234C-48DA-903F-F1B92BB377A3}" type="parTrans" cxnId="{A8582DAD-2C8C-4BEB-8B80-2F3DE24973B5}">
      <dgm:prSet/>
      <dgm:spPr/>
      <dgm:t>
        <a:bodyPr/>
        <a:lstStyle/>
        <a:p>
          <a:endParaRPr lang="en-US"/>
        </a:p>
      </dgm:t>
    </dgm:pt>
    <dgm:pt modelId="{E1C2746F-D72F-4BD2-94CD-7CF15D24229E}" type="sibTrans" cxnId="{A8582DAD-2C8C-4BEB-8B80-2F3DE24973B5}">
      <dgm:prSet/>
      <dgm:spPr/>
      <dgm:t>
        <a:bodyPr/>
        <a:lstStyle/>
        <a:p>
          <a:endParaRPr lang="en-US"/>
        </a:p>
      </dgm:t>
    </dgm:pt>
    <dgm:pt modelId="{4EC34F92-608A-4A33-AB99-4233BCB9B9ED}" type="pres">
      <dgm:prSet presAssocID="{DE3F007C-FDB3-4A5A-ADB6-A35DA681299A}" presName="linear" presStyleCnt="0">
        <dgm:presLayoutVars>
          <dgm:animLvl val="lvl"/>
          <dgm:resizeHandles val="exact"/>
        </dgm:presLayoutVars>
      </dgm:prSet>
      <dgm:spPr/>
    </dgm:pt>
    <dgm:pt modelId="{2919B10F-9CD9-430C-B3AE-6E0C941E3B34}" type="pres">
      <dgm:prSet presAssocID="{D882F188-2DDD-434B-8E7C-229748462846}" presName="parentText" presStyleLbl="node1" presStyleIdx="0" presStyleCnt="1" custScaleY="59094">
        <dgm:presLayoutVars>
          <dgm:chMax val="0"/>
          <dgm:bulletEnabled val="1"/>
        </dgm:presLayoutVars>
      </dgm:prSet>
      <dgm:spPr/>
    </dgm:pt>
    <dgm:pt modelId="{B123B3A3-1B9B-453F-B7E5-91A8BE0F4EFE}" type="pres">
      <dgm:prSet presAssocID="{D882F188-2DDD-434B-8E7C-22974846284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00444C-4949-4709-9F38-621CEBBFE634}" type="presOf" srcId="{DE3F007C-FDB3-4A5A-ADB6-A35DA681299A}" destId="{4EC34F92-608A-4A33-AB99-4233BCB9B9ED}" srcOrd="0" destOrd="0" presId="urn:microsoft.com/office/officeart/2005/8/layout/vList2"/>
    <dgm:cxn modelId="{67A86C6D-E0AD-42C3-A4D8-0AA925166E69}" srcId="{D882F188-2DDD-434B-8E7C-229748462846}" destId="{9E9793A2-883F-477C-B410-E9221CA48632}" srcOrd="1" destOrd="0" parTransId="{1EB9AB52-B225-4DA3-80AD-6AAE6FAD462A}" sibTransId="{9143707A-E641-47F9-97F6-FFD49CAF18A8}"/>
    <dgm:cxn modelId="{70FC1759-A922-4D3B-8595-41B1725DEF2B}" srcId="{D882F188-2DDD-434B-8E7C-229748462846}" destId="{9F91D81F-7A35-4CD3-AE74-F131800E2A92}" srcOrd="0" destOrd="0" parTransId="{C340DE6B-DACA-48A3-81E1-DD86186D37D2}" sibTransId="{E78553F7-300E-4FC2-8B17-2DBA5916ABF7}"/>
    <dgm:cxn modelId="{5CA7CC7A-727D-4BF3-8BD7-B640E6C62F52}" srcId="{D882F188-2DDD-434B-8E7C-229748462846}" destId="{C8A97FEE-6151-447D-B5A4-CE3BD4445E0E}" srcOrd="2" destOrd="0" parTransId="{0D76F9A9-A76B-4818-9860-876CFDD6CAD4}" sibTransId="{7819C0A3-C4BB-4B59-996B-FE520113989B}"/>
    <dgm:cxn modelId="{3EC4DE88-1EE7-43E1-B587-3D24CEC6019A}" type="presOf" srcId="{C8A97FEE-6151-447D-B5A4-CE3BD4445E0E}" destId="{B123B3A3-1B9B-453F-B7E5-91A8BE0F4EFE}" srcOrd="0" destOrd="2" presId="urn:microsoft.com/office/officeart/2005/8/layout/vList2"/>
    <dgm:cxn modelId="{A8582DAD-2C8C-4BEB-8B80-2F3DE24973B5}" srcId="{DE3F007C-FDB3-4A5A-ADB6-A35DA681299A}" destId="{D882F188-2DDD-434B-8E7C-229748462846}" srcOrd="0" destOrd="0" parTransId="{933D84B1-234C-48DA-903F-F1B92BB377A3}" sibTransId="{E1C2746F-D72F-4BD2-94CD-7CF15D24229E}"/>
    <dgm:cxn modelId="{CBF54CBB-E202-42D4-BD63-06E0CAC4C7C2}" type="presOf" srcId="{D882F188-2DDD-434B-8E7C-229748462846}" destId="{2919B10F-9CD9-430C-B3AE-6E0C941E3B34}" srcOrd="0" destOrd="0" presId="urn:microsoft.com/office/officeart/2005/8/layout/vList2"/>
    <dgm:cxn modelId="{9BC408BC-9C46-4E26-A689-478581B83E0B}" type="presOf" srcId="{9F91D81F-7A35-4CD3-AE74-F131800E2A92}" destId="{B123B3A3-1B9B-453F-B7E5-91A8BE0F4EFE}" srcOrd="0" destOrd="0" presId="urn:microsoft.com/office/officeart/2005/8/layout/vList2"/>
    <dgm:cxn modelId="{19BE43C9-0657-426B-B590-CDAE6334233A}" type="presOf" srcId="{9E9793A2-883F-477C-B410-E9221CA48632}" destId="{B123B3A3-1B9B-453F-B7E5-91A8BE0F4EFE}" srcOrd="0" destOrd="1" presId="urn:microsoft.com/office/officeart/2005/8/layout/vList2"/>
    <dgm:cxn modelId="{80AB7AD7-F19F-4F28-B591-A664C8ECA44E}" type="presParOf" srcId="{4EC34F92-608A-4A33-AB99-4233BCB9B9ED}" destId="{2919B10F-9CD9-430C-B3AE-6E0C941E3B34}" srcOrd="0" destOrd="0" presId="urn:microsoft.com/office/officeart/2005/8/layout/vList2"/>
    <dgm:cxn modelId="{1846052A-5DC3-487E-8C07-FB0F5868B8E7}" type="presParOf" srcId="{4EC34F92-608A-4A33-AB99-4233BCB9B9ED}" destId="{B123B3A3-1B9B-453F-B7E5-91A8BE0F4E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C5BEC-4BB7-47E7-971D-FB8E17AA5E5A}">
      <dsp:nvSpPr>
        <dsp:cNvPr id="0" name=""/>
        <dsp:cNvSpPr/>
      </dsp:nvSpPr>
      <dsp:spPr>
        <a:xfrm>
          <a:off x="0" y="251151"/>
          <a:ext cx="10515600" cy="907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ES Algorithm</a:t>
          </a:r>
          <a:endParaRPr lang="en-US" sz="3600" kern="1200" dirty="0"/>
        </a:p>
      </dsp:txBody>
      <dsp:txXfrm>
        <a:off x="44305" y="295456"/>
        <a:ext cx="10426990" cy="818979"/>
      </dsp:txXfrm>
    </dsp:sp>
    <dsp:sp modelId="{A1ACB8C4-0698-4BC7-A461-54414140E2B8}">
      <dsp:nvSpPr>
        <dsp:cNvPr id="0" name=""/>
        <dsp:cNvSpPr/>
      </dsp:nvSpPr>
      <dsp:spPr>
        <a:xfrm>
          <a:off x="0" y="1110819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Gives </a:t>
          </a:r>
          <a:r>
            <a:rPr lang="en-GB" sz="2800" i="1" kern="1200" dirty="0"/>
            <a:t>exact</a:t>
          </a:r>
          <a:r>
            <a:rPr lang="en-GB" sz="2800" i="0" kern="1200" dirty="0"/>
            <a:t> result (with respect to cost function)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i="0" kern="1200" dirty="0">
              <a:solidFill>
                <a:schemeClr val="tx1"/>
              </a:solidFill>
            </a:rPr>
            <a:t>Not to be confused with approximate computing!</a:t>
          </a:r>
          <a:endParaRPr lang="en-US" sz="2800" i="0" kern="1200" dirty="0">
            <a:solidFill>
              <a:schemeClr val="tx1"/>
            </a:solidFill>
          </a:endParaRPr>
        </a:p>
      </dsp:txBody>
      <dsp:txXfrm>
        <a:off x="0" y="1110819"/>
        <a:ext cx="10515600" cy="1076400"/>
      </dsp:txXfrm>
    </dsp:sp>
    <dsp:sp modelId="{A4B4AA20-6C60-4EFF-94E0-C9A188DE6F48}">
      <dsp:nvSpPr>
        <dsp:cNvPr id="0" name=""/>
        <dsp:cNvSpPr/>
      </dsp:nvSpPr>
      <dsp:spPr>
        <a:xfrm>
          <a:off x="0" y="2187219"/>
          <a:ext cx="10515600" cy="884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SAT Based ES</a:t>
          </a:r>
          <a:endParaRPr lang="en-US" sz="3600" kern="1200" dirty="0"/>
        </a:p>
      </dsp:txBody>
      <dsp:txXfrm>
        <a:off x="43177" y="2230396"/>
        <a:ext cx="10429246" cy="798134"/>
      </dsp:txXfrm>
    </dsp:sp>
    <dsp:sp modelId="{F84174BA-7831-4CA1-8569-0BF4C042A796}">
      <dsp:nvSpPr>
        <dsp:cNvPr id="0" name=""/>
        <dsp:cNvSpPr/>
      </dsp:nvSpPr>
      <dsp:spPr>
        <a:xfrm>
          <a:off x="0" y="3071708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Use SAT solvers to implement such algorithms</a:t>
          </a:r>
          <a:endParaRPr lang="en-US" sz="2800" kern="1200" dirty="0"/>
        </a:p>
      </dsp:txBody>
      <dsp:txXfrm>
        <a:off x="0" y="3071708"/>
        <a:ext cx="105156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53BB2-31E0-476B-AF5D-4B781167D523}">
      <dsp:nvSpPr>
        <dsp:cNvPr id="0" name=""/>
        <dsp:cNvSpPr/>
      </dsp:nvSpPr>
      <dsp:spPr>
        <a:xfrm>
          <a:off x="0" y="39528"/>
          <a:ext cx="11195686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1. Two-level ES</a:t>
          </a:r>
        </a:p>
      </dsp:txBody>
      <dsp:txXfrm>
        <a:off x="40980" y="80508"/>
        <a:ext cx="11113726" cy="757514"/>
      </dsp:txXfrm>
    </dsp:sp>
    <dsp:sp modelId="{6B1F7651-AA4A-467D-8482-D8C938CB05C9}">
      <dsp:nvSpPr>
        <dsp:cNvPr id="0" name=""/>
        <dsp:cNvSpPr/>
      </dsp:nvSpPr>
      <dsp:spPr>
        <a:xfrm>
          <a:off x="0" y="879003"/>
          <a:ext cx="11195686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6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kern="1200" dirty="0"/>
            <a:t>       : “Does there exist a SOP expression with    cubes that represents   ?”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700" b="0" kern="1200" dirty="0"/>
        </a:p>
      </dsp:txBody>
      <dsp:txXfrm>
        <a:off x="0" y="879003"/>
        <a:ext cx="11195686" cy="941850"/>
      </dsp:txXfrm>
    </dsp:sp>
    <dsp:sp modelId="{9971F315-2C1D-4B2D-9764-B2D6DE47458B}">
      <dsp:nvSpPr>
        <dsp:cNvPr id="0" name=""/>
        <dsp:cNvSpPr/>
      </dsp:nvSpPr>
      <dsp:spPr>
        <a:xfrm>
          <a:off x="0" y="1820854"/>
          <a:ext cx="11195686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2. Multi-level ES</a:t>
          </a:r>
        </a:p>
      </dsp:txBody>
      <dsp:txXfrm>
        <a:off x="40980" y="1861834"/>
        <a:ext cx="11113726" cy="757514"/>
      </dsp:txXfrm>
    </dsp:sp>
    <dsp:sp modelId="{B0950A8C-1290-4C6F-B446-094F47038A86}">
      <dsp:nvSpPr>
        <dsp:cNvPr id="0" name=""/>
        <dsp:cNvSpPr/>
      </dsp:nvSpPr>
      <dsp:spPr>
        <a:xfrm>
          <a:off x="0" y="2660328"/>
          <a:ext cx="1119568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6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kern="1200" dirty="0"/>
            <a:t>       : “Does there exist a logic network with    gates that represents   ?”</a:t>
          </a:r>
          <a:endParaRPr lang="en-GB" sz="2700" b="1" kern="1200" dirty="0"/>
        </a:p>
      </dsp:txBody>
      <dsp:txXfrm>
        <a:off x="0" y="2660328"/>
        <a:ext cx="11195686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8584-8CCA-48E7-B311-B3438F464EDA}">
      <dsp:nvSpPr>
        <dsp:cNvPr id="0" name=""/>
        <dsp:cNvSpPr/>
      </dsp:nvSpPr>
      <dsp:spPr>
        <a:xfrm>
          <a:off x="54" y="38594"/>
          <a:ext cx="5202202" cy="859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Two-level Algorithms</a:t>
          </a:r>
          <a:endParaRPr lang="en-US" sz="3800" kern="1200" dirty="0"/>
        </a:p>
      </dsp:txBody>
      <dsp:txXfrm>
        <a:off x="54" y="38594"/>
        <a:ext cx="5202202" cy="859737"/>
      </dsp:txXfrm>
    </dsp:sp>
    <dsp:sp modelId="{77708F12-D0A6-46B4-B850-CDF2F68961A9}">
      <dsp:nvSpPr>
        <dsp:cNvPr id="0" name=""/>
        <dsp:cNvSpPr/>
      </dsp:nvSpPr>
      <dsp:spPr>
        <a:xfrm>
          <a:off x="54" y="898332"/>
          <a:ext cx="5202202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i="0" u="sng" kern="1200" dirty="0"/>
            <a:t>SOP minimization</a:t>
          </a:r>
          <a:endParaRPr lang="en-US" sz="2200" i="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Quine-</a:t>
          </a:r>
          <a:r>
            <a:rPr lang="en-GB" sz="2200" kern="1200" dirty="0" err="1"/>
            <a:t>McCluskey</a:t>
          </a:r>
          <a:r>
            <a:rPr lang="en-GB" sz="2200" kern="1200" dirty="0"/>
            <a:t> [1]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Petrick’s</a:t>
          </a:r>
          <a:r>
            <a:rPr lang="en-GB" sz="2200" kern="1200" dirty="0"/>
            <a:t> method [2]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ESOP minimization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Perkowski</a:t>
          </a:r>
          <a:r>
            <a:rPr lang="en-GB" sz="2200" kern="1200" dirty="0"/>
            <a:t> [3]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Sasao</a:t>
          </a:r>
          <a:r>
            <a:rPr lang="en-GB" sz="2200" kern="1200" dirty="0"/>
            <a:t> [4]</a:t>
          </a:r>
          <a:endParaRPr lang="en-US" sz="2200" kern="1200" dirty="0"/>
        </a:p>
      </dsp:txBody>
      <dsp:txXfrm>
        <a:off x="54" y="898332"/>
        <a:ext cx="5202202" cy="3849862"/>
      </dsp:txXfrm>
    </dsp:sp>
    <dsp:sp modelId="{255B61E5-284F-40C3-8A99-0ECD1B977C03}">
      <dsp:nvSpPr>
        <dsp:cNvPr id="0" name=""/>
        <dsp:cNvSpPr/>
      </dsp:nvSpPr>
      <dsp:spPr>
        <a:xfrm>
          <a:off x="5930564" y="38594"/>
          <a:ext cx="5202202" cy="859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Multi-level Algorithms</a:t>
          </a:r>
          <a:endParaRPr lang="en-US" sz="3800" kern="1200" dirty="0"/>
        </a:p>
      </dsp:txBody>
      <dsp:txXfrm>
        <a:off x="5930564" y="38594"/>
        <a:ext cx="5202202" cy="859737"/>
      </dsp:txXfrm>
    </dsp:sp>
    <dsp:sp modelId="{BA94CDE6-1969-4323-8DC0-794AE143239F}">
      <dsp:nvSpPr>
        <dsp:cNvPr id="0" name=""/>
        <dsp:cNvSpPr/>
      </dsp:nvSpPr>
      <dsp:spPr>
        <a:xfrm>
          <a:off x="5930564" y="898332"/>
          <a:ext cx="5202202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Decomposition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Ashenhurst</a:t>
          </a:r>
          <a:r>
            <a:rPr lang="en-GB" sz="2200" kern="1200" dirty="0"/>
            <a:t> decomposition [5]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Roth-Karp decomposition [6]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Enumeration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Knuth [7]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Amaru</a:t>
          </a:r>
          <a:r>
            <a:rPr lang="en-GB" sz="2200" kern="1200" dirty="0"/>
            <a:t> [8]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SAT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none" kern="1200" dirty="0" err="1"/>
            <a:t>Een</a:t>
          </a:r>
          <a:r>
            <a:rPr lang="en-GB" sz="2200" u="none" kern="1200" dirty="0"/>
            <a:t> [9]</a:t>
          </a:r>
          <a:endParaRPr lang="en-US" sz="2200" u="none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none" kern="1200" dirty="0"/>
            <a:t>Kulikov [10]</a:t>
          </a:r>
          <a:endParaRPr lang="en-US" sz="2200" u="none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5930564" y="898332"/>
        <a:ext cx="5202202" cy="384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E5C5-0F08-4E05-80A3-60224E0021B7}">
      <dsp:nvSpPr>
        <dsp:cNvPr id="0" name=""/>
        <dsp:cNvSpPr/>
      </dsp:nvSpPr>
      <dsp:spPr>
        <a:xfrm>
          <a:off x="0" y="43636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Exact Synthesis is Hard</a:t>
          </a:r>
          <a:endParaRPr lang="en-US" sz="3700" kern="1200" dirty="0"/>
        </a:p>
      </dsp:txBody>
      <dsp:txXfrm>
        <a:off x="43321" y="86957"/>
        <a:ext cx="10428958" cy="800803"/>
      </dsp:txXfrm>
    </dsp:sp>
    <dsp:sp modelId="{A7BE5120-CB9B-48AB-ADF2-F6FE0715DB7D}">
      <dsp:nvSpPr>
        <dsp:cNvPr id="0" name=""/>
        <dsp:cNvSpPr/>
      </dsp:nvSpPr>
      <dsp:spPr>
        <a:xfrm>
          <a:off x="0" y="931081"/>
          <a:ext cx="10515600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E.g. size-optimum ES is the </a:t>
          </a:r>
          <a:r>
            <a:rPr lang="en-GB" sz="2900" i="1" kern="1200" dirty="0"/>
            <a:t>Minimum Circuit Size Problem</a:t>
          </a:r>
          <a:r>
            <a:rPr lang="en-GB" sz="2900" i="0" kern="1200" dirty="0"/>
            <a:t> [11]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Conjectured to be intractable [12]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b="1" kern="1200" dirty="0"/>
            <a:t>SAT</a:t>
          </a:r>
          <a:r>
            <a:rPr lang="en-GB" sz="2900" kern="1200" dirty="0"/>
            <a:t> itself is NP-complete </a:t>
          </a:r>
          <a:endParaRPr lang="en-US" sz="2900" kern="1200" dirty="0"/>
        </a:p>
      </dsp:txBody>
      <dsp:txXfrm>
        <a:off x="0" y="931081"/>
        <a:ext cx="10515600" cy="1493505"/>
      </dsp:txXfrm>
    </dsp:sp>
    <dsp:sp modelId="{FF8A99EB-7379-429D-BFF5-3EB06D87FFC2}">
      <dsp:nvSpPr>
        <dsp:cNvPr id="0" name=""/>
        <dsp:cNvSpPr/>
      </dsp:nvSpPr>
      <dsp:spPr>
        <a:xfrm>
          <a:off x="0" y="2424586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Runtime</a:t>
          </a:r>
          <a:endParaRPr lang="en-US" sz="3700" kern="1200" dirty="0"/>
        </a:p>
      </dsp:txBody>
      <dsp:txXfrm>
        <a:off x="43321" y="2467907"/>
        <a:ext cx="10428958" cy="800803"/>
      </dsp:txXfrm>
    </dsp:sp>
    <dsp:sp modelId="{47FB6645-DEC1-48F1-9A3D-0D96A371D95D}">
      <dsp:nvSpPr>
        <dsp:cNvPr id="0" name=""/>
        <dsp:cNvSpPr/>
      </dsp:nvSpPr>
      <dsp:spPr>
        <a:xfrm>
          <a:off x="0" y="3312031"/>
          <a:ext cx="1051560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Unpredictable: given CNF, how much time will SAT solver take?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Hard to parallelize</a:t>
          </a:r>
          <a:endParaRPr lang="en-US" sz="2900" kern="1200" dirty="0"/>
        </a:p>
      </dsp:txBody>
      <dsp:txXfrm>
        <a:off x="0" y="3312031"/>
        <a:ext cx="10515600" cy="995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6D74A-F26F-4E5D-AE69-077356A771AD}">
      <dsp:nvSpPr>
        <dsp:cNvPr id="0" name=""/>
        <dsp:cNvSpPr/>
      </dsp:nvSpPr>
      <dsp:spPr>
        <a:xfrm>
          <a:off x="0" y="2039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Conclusions</a:t>
          </a:r>
        </a:p>
      </dsp:txBody>
      <dsp:txXfrm>
        <a:off x="36296" y="56689"/>
        <a:ext cx="10443008" cy="670943"/>
      </dsp:txXfrm>
    </dsp:sp>
    <dsp:sp modelId="{11C17890-AAD3-4A47-922B-577698C034D3}">
      <dsp:nvSpPr>
        <dsp:cNvPr id="0" name=""/>
        <dsp:cNvSpPr/>
      </dsp:nvSpPr>
      <dsp:spPr>
        <a:xfrm>
          <a:off x="0" y="763928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We show how families of DAG topologies can be used in SAT based 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Enables significant reductions in runtime, up to 62%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Enables significant reductions in number of timed out instances, up to 61%</a:t>
          </a:r>
        </a:p>
      </dsp:txBody>
      <dsp:txXfrm>
        <a:off x="0" y="763928"/>
        <a:ext cx="10515600" cy="1251315"/>
      </dsp:txXfrm>
    </dsp:sp>
    <dsp:sp modelId="{E23AED97-5185-4919-9B2C-421D7C6514E8}">
      <dsp:nvSpPr>
        <dsp:cNvPr id="0" name=""/>
        <dsp:cNvSpPr/>
      </dsp:nvSpPr>
      <dsp:spPr>
        <a:xfrm>
          <a:off x="0" y="201524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Future Work</a:t>
          </a:r>
        </a:p>
      </dsp:txBody>
      <dsp:txXfrm>
        <a:off x="36296" y="2051539"/>
        <a:ext cx="10443008" cy="670943"/>
      </dsp:txXfrm>
    </dsp:sp>
    <dsp:sp modelId="{F9BDBF7E-A2FB-47DC-9A5C-13DAA061FE5B}">
      <dsp:nvSpPr>
        <dsp:cNvPr id="0" name=""/>
        <dsp:cNvSpPr/>
      </dsp:nvSpPr>
      <dsp:spPr>
        <a:xfrm>
          <a:off x="0" y="2758778"/>
          <a:ext cx="1051560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fences as a source of parallelism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Alternative topology families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Explore continuum between DAGs (completely fixed topologies) and conventional ES (no topology information)</a:t>
          </a:r>
        </a:p>
      </dsp:txBody>
      <dsp:txXfrm>
        <a:off x="0" y="2758778"/>
        <a:ext cx="10515600" cy="1572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B10F-9CD9-430C-B3AE-6E0C941E3B34}">
      <dsp:nvSpPr>
        <dsp:cNvPr id="0" name=""/>
        <dsp:cNvSpPr/>
      </dsp:nvSpPr>
      <dsp:spPr>
        <a:xfrm>
          <a:off x="0" y="73268"/>
          <a:ext cx="10515600" cy="707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Contact</a:t>
          </a:r>
        </a:p>
      </dsp:txBody>
      <dsp:txXfrm>
        <a:off x="34561" y="107829"/>
        <a:ext cx="10446478" cy="638871"/>
      </dsp:txXfrm>
    </dsp:sp>
    <dsp:sp modelId="{B123B3A3-1B9B-453F-B7E5-91A8BE0F4EFE}">
      <dsp:nvSpPr>
        <dsp:cNvPr id="0" name=""/>
        <dsp:cNvSpPr/>
      </dsp:nvSpPr>
      <dsp:spPr>
        <a:xfrm>
          <a:off x="0" y="781261"/>
          <a:ext cx="1051560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1280" rIns="455168" bIns="8128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5000" kern="1200" dirty="0"/>
        </a:p>
      </dsp:txBody>
      <dsp:txXfrm>
        <a:off x="0" y="781261"/>
        <a:ext cx="10515600" cy="258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27DED-EFF2-4A97-ACDD-C3639978A3B7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A3A3-0527-4060-A357-F58D84A5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are variations of this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 the synthesis loop to use fences instead of DAGs</a:t>
            </a:r>
          </a:p>
          <a:p>
            <a:r>
              <a:rPr lang="en-US" dirty="0"/>
              <a:t>Generating fences is fast and simple to implement (see paper for details)</a:t>
            </a:r>
          </a:p>
          <a:p>
            <a:r>
              <a:rPr lang="en-US" dirty="0"/>
              <a:t>How does this help us?</a:t>
            </a:r>
          </a:p>
          <a:p>
            <a:r>
              <a:rPr lang="en-US" dirty="0"/>
              <a:t>We make simpler CNF formulas: fewer possibilities to encode</a:t>
            </a:r>
          </a:p>
          <a:p>
            <a:r>
              <a:rPr lang="en-US" dirty="0"/>
              <a:t>Conventionally, SAT solver has to generate variables to encode all possibilities</a:t>
            </a:r>
          </a:p>
          <a:p>
            <a:r>
              <a:rPr lang="en-US" dirty="0"/>
              <a:t>Fences reduce number of possibilities and thus lead to smaller/simpler CNF formulas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baseline conventional SAT ES algorithm (SYM)</a:t>
            </a:r>
          </a:p>
          <a:p>
            <a:pPr lvl="0"/>
            <a:r>
              <a:rPr lang="en-US" dirty="0"/>
              <a:t>A state-of-the-art implementation (ABC)</a:t>
            </a:r>
          </a:p>
          <a:p>
            <a:pPr lvl="0"/>
            <a:r>
              <a:rPr lang="en-US" dirty="0"/>
              <a:t>Our fence-based synthesizer (TOP)</a:t>
            </a:r>
          </a:p>
          <a:p>
            <a:pPr lvl="0"/>
            <a:r>
              <a:rPr lang="en-US" dirty="0"/>
              <a:t>We compare both </a:t>
            </a:r>
            <a:r>
              <a:rPr lang="en-US" b="1" i="1" dirty="0"/>
              <a:t>runtime</a:t>
            </a:r>
            <a:r>
              <a:rPr lang="en-US" b="0" i="0" dirty="0"/>
              <a:t> and </a:t>
            </a:r>
            <a:r>
              <a:rPr lang="en-US" b="1" i="1" dirty="0"/>
              <a:t>number of timeouts</a:t>
            </a:r>
            <a:endParaRPr lang="en-US" dirty="0"/>
          </a:p>
          <a:p>
            <a:pPr lvl="0"/>
            <a:r>
              <a:rPr lang="en-US" dirty="0"/>
              <a:t>Both are important measures of the efficiency and usability of ES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2EDC-0410-4B6A-AE51-D3B00FCD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8964-11CA-4D53-BD73-897858C5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B3F5-D121-41F6-B062-EC0E58BF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F262-20CC-45CC-9461-AE54134A6B24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61F5-0A95-48D1-A742-DC6955B1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BA79-B691-4F61-ABE2-BD3112A3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289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45D8-739D-46CC-844A-2AC1A89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9E833-F687-4EED-B6C8-ED2F976C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A302-AC82-446A-BA74-DAD548B4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6A63-D8E0-4F26-9E9B-7605DDF8C929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A12E-6095-4FB9-B7EE-CC443699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555B-A5A0-4A51-B239-43E6110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291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7BF54-CCAC-429D-93AF-3B654486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A455-0A06-4B9B-B54C-ABB10DD8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6616-10CC-4617-AC5F-03F9951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0991-929F-4108-8A91-539405FF344E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2CFB-497A-4774-AB89-6381A5EC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D76A-CDF2-4DBE-8470-9553C5ED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8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E570-97EC-4327-B582-6252C51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4EF5-71FD-4E4B-844C-57947FD5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4F51-1518-45E9-9DFF-54642573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CB16-B782-4467-B40B-D99E7BAB382F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BEDC-59CF-4F55-9F7A-F6EF0E57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A51A-16A9-4AE4-80A4-380A71B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052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9038-A65D-4D38-AE87-53CECCE0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D7F0-1D9B-4CF8-B15A-5E325E87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5F74-97E5-4290-B1F1-9E1B861E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2AA-12CB-42CF-ABAF-91BF9115655F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4ECE-D9B5-4218-90D0-D0D43182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0238-4BFE-4787-BD35-F02E6115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99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9122-87AB-4388-A732-7A77E1C1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E742-9FE4-415D-AD97-000909DE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1077B-D1C2-4500-BC4D-5F3974CF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A129F-6DEE-4277-948A-1D4A89E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DFE-B760-4547-8421-218FCEA03073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2338-5EB4-4BBB-A27F-BB40C9B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E624-9873-4918-A4F7-221C8EAB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995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703F-F1AF-40E6-85B1-96292FED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83343-1B3C-420D-A63B-CC983062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4D371-DC37-454C-8544-F2ADF977D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9723A-B5B3-436F-9488-18A9081C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05744-01BD-4717-A3AE-7E25DAB59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C0353-20FC-4D96-98AB-CFF7A748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4CB2-626A-4A4C-8E9A-A2ACB17B0F15}" type="datetime1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51658-99B4-4BEB-B0F4-CDBBF7E7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F6364-2D73-4663-837E-F08180BE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596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C70E-53BA-406C-B34D-21BDC020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F709-ACA3-4392-8294-DB4B47FD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51EB-AD23-48ED-A9DF-A8C300CF9B6E}" type="datetime1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9C66-1DFD-4424-9294-D87D1E66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5F548-96F5-441D-A675-3FD9D377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1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EEB9C-4864-4951-B879-B00F0179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58-47D4-4853-A298-E4DC5147744A}" type="datetime1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3B258-0069-4F3C-8D8B-E449CF1D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3C5B-2358-46BC-AFEA-F9FD8C57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34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035-28D2-4042-8CC1-772A9CD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75F6-DC1D-40A0-BF1D-B81DEBF4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2895-DEA1-4F71-9456-1E62B7B9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79873-EB1F-4E34-AF2E-30E36461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602D-7CD8-4F21-AA9C-DB5D805CAFED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8C0D-DFB1-4A59-96E5-31E0C415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A3E2-06F6-414C-B3FF-957CE54A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271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C1B2-C427-4D11-A500-19004449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C856E-8867-48CC-9AA0-E67EBDF50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579C-1612-49CB-9D96-0129107AF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F264-4F77-4DB1-BCDB-3C0E5EDE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182-2FDF-4E84-AA7C-D902EDEA7DCD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9590-B05C-4A7C-A166-F1AF7E8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A571-35F2-4069-9E4D-8F3927A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256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0A73A-E791-4D42-8573-FE50A115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F27F-B8E8-483A-8D53-6C60D7C1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0713-8C9C-4A82-A3F3-E26269FF7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F0B5-CE82-47F4-869F-9F457E1028E2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9156-99C1-4235-9032-34FB31FDF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2EC8-1CC3-494D-A01E-F48EB663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0.png"/><Relationship Id="rId5" Type="http://schemas.openxmlformats.org/officeDocument/2006/relationships/tags" Target="../tags/tag18.xml"/><Relationship Id="rId10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image" Target="../media/image2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4" Type="http://schemas.openxmlformats.org/officeDocument/2006/relationships/tags" Target="../tags/tag23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s://github.com/whaaswijk/percy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haaswijk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32.png"/><Relationship Id="rId12" Type="http://schemas.openxmlformats.org/officeDocument/2006/relationships/hyperlink" Target="https://whaaswijk.github.io/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6.xml"/><Relationship Id="rId10" Type="http://schemas.openxmlformats.org/officeDocument/2006/relationships/hyperlink" Target="mailto:winston.haaswijk@epfl.ch" TargetMode="Externa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diagramData" Target="../diagrams/data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microsoft.com/office/2007/relationships/diagramDrawing" Target="../diagrams/drawing2.xml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diagramColors" Target="../diagrams/colors2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diagramQuickStyle" Target="../diagrams/quickStyle2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BD26-81C7-4E33-8CD3-A322ADA6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5" y="-308401"/>
            <a:ext cx="10433685" cy="2337226"/>
          </a:xfrm>
        </p:spPr>
        <p:txBody>
          <a:bodyPr>
            <a:normAutofit/>
          </a:bodyPr>
          <a:lstStyle/>
          <a:p>
            <a:pPr algn="l"/>
            <a:r>
              <a:rPr lang="en-GB" sz="5400" dirty="0"/>
              <a:t>SAT Based Exact Synthesis </a:t>
            </a:r>
            <a:br>
              <a:rPr lang="en-GB" sz="5400" dirty="0"/>
            </a:br>
            <a:r>
              <a:rPr lang="en-GB" sz="5400" dirty="0"/>
              <a:t>using DAG Topology Families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1E8A-48D1-478A-A9E4-31FB8E05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6" y="2515517"/>
            <a:ext cx="10425953" cy="2508307"/>
          </a:xfrm>
        </p:spPr>
        <p:txBody>
          <a:bodyPr>
            <a:normAutofit/>
          </a:bodyPr>
          <a:lstStyle/>
          <a:p>
            <a:pPr algn="l"/>
            <a:r>
              <a:rPr lang="en-GB" sz="2200" u="sng" dirty="0"/>
              <a:t>Winston Haaswijk</a:t>
            </a:r>
            <a:r>
              <a:rPr lang="en-GB" sz="2200" baseline="30000" dirty="0"/>
              <a:t>1</a:t>
            </a:r>
            <a:r>
              <a:rPr lang="en-GB" sz="2200" dirty="0"/>
              <a:t>, Alan Mishchenko</a:t>
            </a:r>
            <a:r>
              <a:rPr lang="en-GB" sz="2200" baseline="30000" dirty="0"/>
              <a:t>2</a:t>
            </a:r>
            <a:r>
              <a:rPr lang="en-GB" sz="2200" dirty="0"/>
              <a:t>, Mathias Soeken</a:t>
            </a:r>
            <a:r>
              <a:rPr lang="en-GB" sz="2200" baseline="30000" dirty="0"/>
              <a:t>1</a:t>
            </a:r>
            <a:r>
              <a:rPr lang="en-GB" sz="2200" dirty="0"/>
              <a:t>,</a:t>
            </a:r>
            <a:r>
              <a:rPr lang="en-US" sz="2200" dirty="0"/>
              <a:t> Giovanni De Micheli</a:t>
            </a:r>
            <a:r>
              <a:rPr lang="en-US" sz="2200" baseline="30000" dirty="0"/>
              <a:t>1</a:t>
            </a:r>
          </a:p>
          <a:p>
            <a:pPr algn="l"/>
            <a:endParaRPr lang="en-GB" sz="2200" baseline="30000" dirty="0"/>
          </a:p>
          <a:p>
            <a:pPr algn="l"/>
            <a:r>
              <a:rPr lang="en-US" sz="2200" baseline="30000" dirty="0"/>
              <a:t>1</a:t>
            </a:r>
            <a:r>
              <a:rPr lang="en-US" sz="2200" dirty="0"/>
              <a:t>Integrated Systems Laboratory, EPFL</a:t>
            </a:r>
          </a:p>
          <a:p>
            <a:pPr algn="l"/>
            <a:r>
              <a:rPr lang="en-GB" sz="2200" baseline="30000" dirty="0"/>
              <a:t>2</a:t>
            </a:r>
            <a:r>
              <a:rPr lang="en-GB" sz="2200" dirty="0"/>
              <a:t>University of California at Berkeley</a:t>
            </a:r>
            <a:endParaRPr lang="en-US" sz="22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3FE44-D1F5-492E-AF1C-B3231CC85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26" y="2196444"/>
            <a:ext cx="6193024" cy="4535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36D32-E9B4-4616-99B0-8CD0B6632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30" y="415194"/>
            <a:ext cx="3474720" cy="1024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5CEE3-D532-46C1-9F7A-BD4368BDB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4942313"/>
            <a:ext cx="4517145" cy="17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8"/>
    </mc:Choice>
    <mc:Fallback xmlns="">
      <p:transition advTm="13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565D-23A1-4B77-869F-3EBCCD44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 Topology Families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7237-3E82-404E-9F48-98AFB054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cannot enumerate all DAGs</a:t>
            </a:r>
          </a:p>
          <a:p>
            <a:r>
              <a:rPr lang="en-GB" dirty="0"/>
              <a:t>Instead, enumerate </a:t>
            </a:r>
            <a:r>
              <a:rPr lang="en-GB" b="1" i="1" dirty="0"/>
              <a:t>families of DAG topologies</a:t>
            </a:r>
          </a:p>
          <a:p>
            <a:r>
              <a:rPr lang="en-GB" dirty="0"/>
              <a:t>They provide additional topology information to the SAT solver</a:t>
            </a:r>
          </a:p>
          <a:p>
            <a:r>
              <a:rPr lang="en-US" dirty="0"/>
              <a:t>Which gives us similar advantages to DAG labelling</a:t>
            </a:r>
          </a:p>
          <a:p>
            <a:r>
              <a:rPr lang="en-GB" dirty="0"/>
              <a:t>We call such families </a:t>
            </a:r>
            <a:r>
              <a:rPr lang="en-GB" b="1" i="1" dirty="0"/>
              <a:t>fences</a:t>
            </a:r>
          </a:p>
          <a:p>
            <a:r>
              <a:rPr lang="en-GB" dirty="0"/>
              <a:t>Given two integers    and</a:t>
            </a:r>
          </a:p>
          <a:p>
            <a:r>
              <a:rPr lang="en-GB" dirty="0"/>
              <a:t>A fence         is a partition of    nodes over   levels</a:t>
            </a:r>
          </a:p>
          <a:p>
            <a:r>
              <a:rPr lang="en-GB" dirty="0"/>
              <a:t>NOTE: such a partition is not unique!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E2BD-A6CB-4F58-AC22-2AC903EE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03859-AFFE-48B0-AC05-0A31A9342E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36" y="4468904"/>
            <a:ext cx="162133" cy="24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4666E-0320-46B3-A09D-ECE6478049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04" y="4470871"/>
            <a:ext cx="75965" cy="24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7C70-FAAA-4E32-ACCA-8124C566760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01" y="4438429"/>
            <a:ext cx="1529024" cy="328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91B9F-C7C5-4706-A797-683019B047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05" y="4953957"/>
            <a:ext cx="628441" cy="329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A14C5-EA18-43BC-B520-EE2CA9CE1B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54" y="4975581"/>
            <a:ext cx="162133" cy="2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CDD3D-9710-49C8-BA3B-3C39F3EB350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69" y="4995105"/>
            <a:ext cx="75965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4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08A0A9-8F93-4A6D-8510-6D995301E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21" y="1194126"/>
            <a:ext cx="5843836" cy="5167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C0C47-90CE-4E47-93EC-3FF82044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Fences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AAAD-AEC4-4F6A-9A3A-C6AA018B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F24B53-2527-4263-A948-E11BB616A30F}"/>
              </a:ext>
            </a:extLst>
          </p:cNvPr>
          <p:cNvGrpSpPr/>
          <p:nvPr/>
        </p:nvGrpSpPr>
        <p:grpSpPr>
          <a:xfrm>
            <a:off x="352615" y="1890892"/>
            <a:ext cx="5615901" cy="1107996"/>
            <a:chOff x="516120" y="1690688"/>
            <a:chExt cx="5615901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AB0FB-EBBF-4D60-8CF0-DE49762938F1}"/>
                </a:ext>
              </a:extLst>
            </p:cNvPr>
            <p:cNvSpPr txBox="1"/>
            <p:nvPr/>
          </p:nvSpPr>
          <p:spPr>
            <a:xfrm>
              <a:off x="516120" y="1690688"/>
              <a:ext cx="56159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Example of the fences 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There are 4 fence families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A colored group of nodes is a single fence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63D8C1-53DF-4568-87ED-0BA07261D6F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911" y="1810636"/>
              <a:ext cx="275021" cy="2166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04A1F8-5C2A-4B39-BCCF-96FB2395316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477" y="2150338"/>
              <a:ext cx="2139817" cy="25961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F4549A3-588F-48AF-B2F7-1BD014683AFB}"/>
              </a:ext>
            </a:extLst>
          </p:cNvPr>
          <p:cNvSpPr txBox="1"/>
          <p:nvPr/>
        </p:nvSpPr>
        <p:spPr>
          <a:xfrm>
            <a:off x="352615" y="3249425"/>
            <a:ext cx="5928656" cy="147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Fences have a nice regular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Counting and generating them is quite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EB2592-AB60-4990-A13A-B4DC71EB58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" y="4922172"/>
            <a:ext cx="3706040" cy="904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50E545-5F1C-4C0C-ADB7-248B0DDCA7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" y="4048601"/>
            <a:ext cx="2362522" cy="66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75AE0E-491B-4317-A0EB-25D77295FA9A}"/>
              </a:ext>
            </a:extLst>
          </p:cNvPr>
          <p:cNvSpPr txBox="1"/>
          <p:nvPr/>
        </p:nvSpPr>
        <p:spPr>
          <a:xfrm>
            <a:off x="352614" y="6111324"/>
            <a:ext cx="495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NOTE: much fewer fences than DAGs</a:t>
            </a:r>
          </a:p>
          <a:p>
            <a:r>
              <a:rPr lang="en-GB" sz="2000" b="1" dirty="0"/>
              <a:t>E</a:t>
            </a:r>
            <a:r>
              <a:rPr lang="en-US" sz="2000" b="1" dirty="0"/>
              <a:t>.g. there are only 512 fences for 10 nodes</a:t>
            </a:r>
          </a:p>
        </p:txBody>
      </p:sp>
    </p:spTree>
    <p:extLst>
      <p:ext uri="{BB962C8B-B14F-4D97-AF65-F5344CB8AC3E}">
        <p14:creationId xmlns:p14="http://schemas.microsoft.com/office/powerpoint/2010/main" val="8028479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FFD1-11F8-43ED-B2BA-5C728CD7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Fences Contain DAGs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5487D-1112-4711-91DE-8724B6C3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309175"/>
            <a:ext cx="10094357" cy="3515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D963-F44E-4701-9898-DA72E56B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E9C0A-71D1-4DD5-B946-0E91A6DD13EF}"/>
              </a:ext>
            </a:extLst>
          </p:cNvPr>
          <p:cNvSpPr txBox="1"/>
          <p:nvPr/>
        </p:nvSpPr>
        <p:spPr>
          <a:xfrm>
            <a:off x="838199" y="4824644"/>
            <a:ext cx="1016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Fences fix part of a DAG structure: the distribution of nodes over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DAG belongs to a unique fence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Fences are agnostic to connectivity or </a:t>
            </a:r>
            <a:r>
              <a:rPr lang="en-US" sz="2400" dirty="0" err="1"/>
              <a:t>fanin</a:t>
            </a:r>
            <a:r>
              <a:rPr lang="en-US" sz="2400" dirty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desirable as basis for synthesis algorithms</a:t>
            </a:r>
          </a:p>
        </p:txBody>
      </p:sp>
    </p:spTree>
    <p:extLst>
      <p:ext uri="{BB962C8B-B14F-4D97-AF65-F5344CB8AC3E}">
        <p14:creationId xmlns:p14="http://schemas.microsoft.com/office/powerpoint/2010/main" val="659246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351BC8-2077-4F14-A813-909070F33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08" y="732551"/>
            <a:ext cx="7975412" cy="3494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CEC7A6-B0D5-4A79-B748-41191A7B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3" y="922785"/>
            <a:ext cx="7546065" cy="344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74DDF-4604-4651-AF45-34787622B1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95" y="1690688"/>
            <a:ext cx="6500609" cy="4037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B1E94-6866-4FD8-A0ED-1275B81BF9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94" y="1690688"/>
            <a:ext cx="6921291" cy="4037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C229E-A56D-45C7-9DAB-DD68687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 With Fences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10B9-C79F-4914-894D-390B30FC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9A2D-4040-4B6F-B190-60ABE8DD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34B6B-DE11-4BB3-BDFA-2DFBD9F51ACF}"/>
              </a:ext>
            </a:extLst>
          </p:cNvPr>
          <p:cNvSpPr txBox="1"/>
          <p:nvPr/>
        </p:nvSpPr>
        <p:spPr>
          <a:xfrm>
            <a:off x="3657600" y="4226820"/>
            <a:ext cx="8592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Suppose we have a fixed topology of gates 4, 5,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want to add gate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multiple places to add it, and different </a:t>
            </a:r>
            <a:r>
              <a:rPr lang="en-US" sz="2000" dirty="0" err="1"/>
              <a:t>fanins</a:t>
            </a:r>
            <a:r>
              <a:rPr lang="en-US" sz="2000" dirty="0"/>
              <a:t> we could 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Conventionally, SAT solver has to consider all different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fences, we fix the position of the gate (to a specific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also limit the number of </a:t>
            </a:r>
            <a:r>
              <a:rPr lang="en-US" sz="2000" dirty="0" err="1"/>
              <a:t>fanin</a:t>
            </a:r>
            <a:r>
              <a:rPr lang="en-US" sz="2000" dirty="0"/>
              <a:t> connections to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constrains the SAT search space and reduces the number of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F701D-DE79-4672-9CB1-50928604382C}"/>
              </a:ext>
            </a:extLst>
          </p:cNvPr>
          <p:cNvSpPr txBox="1"/>
          <p:nvPr/>
        </p:nvSpPr>
        <p:spPr>
          <a:xfrm>
            <a:off x="27776" y="5276453"/>
            <a:ext cx="378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not many fences, and generating them is 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fences allows for simpler and smaller CNF formulas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BBF9BA7D-AEB6-4C80-A7EF-A5621B283177}"/>
              </a:ext>
            </a:extLst>
          </p:cNvPr>
          <p:cNvSpPr/>
          <p:nvPr/>
        </p:nvSpPr>
        <p:spPr>
          <a:xfrm>
            <a:off x="9260670" y="2036063"/>
            <a:ext cx="1913367" cy="1972235"/>
          </a:xfrm>
          <a:prstGeom prst="noSmoking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09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3543 0.000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4FB-B49B-4CA0-90D1-85812C8E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CD27-8ED6-49F5-9994-713973F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453B12-C917-4FC6-89CC-15B3F3196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28346"/>
              </p:ext>
            </p:extLst>
          </p:nvPr>
        </p:nvGraphicFramePr>
        <p:xfrm>
          <a:off x="624192" y="1775615"/>
          <a:ext cx="5581198" cy="313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CF65A9-2665-4949-B942-066EF5EC5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272170"/>
              </p:ext>
            </p:extLst>
          </p:nvPr>
        </p:nvGraphicFramePr>
        <p:xfrm>
          <a:off x="6348919" y="1776919"/>
          <a:ext cx="5577840" cy="313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153705F-D206-4AF6-B9FA-8BB2EF10398B}"/>
              </a:ext>
            </a:extLst>
          </p:cNvPr>
          <p:cNvSpPr/>
          <p:nvPr/>
        </p:nvSpPr>
        <p:spPr>
          <a:xfrm>
            <a:off x="6556766" y="5117260"/>
            <a:ext cx="610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Fence-based synthesis dominates other all methods</a:t>
            </a:r>
          </a:p>
          <a:p>
            <a:r>
              <a:rPr lang="en-US" b="1" dirty="0">
                <a:solidFill>
                  <a:srgbClr val="00B050"/>
                </a:solidFill>
              </a:rPr>
              <a:t>Up to 61% fewer timeouts than state-of-the-art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555BF-B38E-4DAD-837F-1793BCC07A90}"/>
              </a:ext>
            </a:extLst>
          </p:cNvPr>
          <p:cNvSpPr txBox="1"/>
          <p:nvPr/>
        </p:nvSpPr>
        <p:spPr>
          <a:xfrm>
            <a:off x="293452" y="5117260"/>
            <a:ext cx="626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Fence based runtime dominates baseline</a:t>
            </a:r>
          </a:p>
          <a:p>
            <a:r>
              <a:rPr lang="en-US" b="1" dirty="0"/>
              <a:t>Runtime is competitive with state-of-the-art</a:t>
            </a:r>
          </a:p>
          <a:p>
            <a:r>
              <a:rPr lang="en-US" b="1" dirty="0">
                <a:solidFill>
                  <a:srgbClr val="C00000"/>
                </a:solidFill>
              </a:rPr>
              <a:t>A bit slower for NPN-4 and FDSD-8 (18% and 8%, respectively)</a:t>
            </a:r>
          </a:p>
          <a:p>
            <a:r>
              <a:rPr lang="en-US" b="1" dirty="0">
                <a:solidFill>
                  <a:srgbClr val="00B050"/>
                </a:solidFill>
              </a:rPr>
              <a:t>Up to 62% faster</a:t>
            </a:r>
          </a:p>
        </p:txBody>
      </p:sp>
    </p:spTree>
    <p:extLst>
      <p:ext uri="{BB962C8B-B14F-4D97-AF65-F5344CB8AC3E}">
        <p14:creationId xmlns:p14="http://schemas.microsoft.com/office/powerpoint/2010/main" val="2806685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2B9-10F0-4719-8B01-215C065F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29D11C-5ED9-454C-BDA4-E93D7D189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44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D4A93-DD6C-49E0-9482-75AB0CFD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A6795E-944F-4475-9F81-28A3DCB4C6D0}"/>
              </a:ext>
            </a:extLst>
          </p:cNvPr>
          <p:cNvGrpSpPr/>
          <p:nvPr/>
        </p:nvGrpSpPr>
        <p:grpSpPr>
          <a:xfrm>
            <a:off x="838200" y="2835333"/>
            <a:ext cx="9332626" cy="2331922"/>
            <a:chOff x="840698" y="1690688"/>
            <a:chExt cx="9332626" cy="2331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C961FC-DEC5-41EA-95A2-5EBC3C984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98" y="1690688"/>
              <a:ext cx="2320491" cy="23319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86BFF8-533F-4B7D-8A0F-90C88781A2A0}"/>
                </a:ext>
              </a:extLst>
            </p:cNvPr>
            <p:cNvSpPr txBox="1"/>
            <p:nvPr/>
          </p:nvSpPr>
          <p:spPr>
            <a:xfrm>
              <a:off x="3161189" y="1887153"/>
              <a:ext cx="70121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This work has been implemented in the </a:t>
              </a:r>
              <a:r>
                <a:rPr lang="en-US" sz="2400" i="1" dirty="0" err="1"/>
                <a:t>percy</a:t>
              </a:r>
              <a:r>
                <a:rPr lang="en-US" sz="2400" dirty="0"/>
                <a:t>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An open source header-only C++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Part of </a:t>
              </a:r>
              <a:r>
                <a:rPr lang="en-US" sz="2400"/>
                <a:t>the EPFL </a:t>
              </a:r>
              <a:r>
                <a:rPr lang="en-US" sz="2400" dirty="0"/>
                <a:t>logic synthesis libraries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Available at </a:t>
              </a:r>
              <a:r>
                <a:rPr lang="en-US" sz="2400" dirty="0">
                  <a:hlinkClick r:id="rId9"/>
                </a:rPr>
                <a:t>https://github.com/whaaswijk/percy</a:t>
              </a: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Future work will take place there as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792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760C5-5474-4BA6-8A82-79FAC4120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984385"/>
              </p:ext>
            </p:extLst>
          </p:nvPr>
        </p:nvGraphicFramePr>
        <p:xfrm>
          <a:off x="826770" y="2976691"/>
          <a:ext cx="10515600" cy="343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471C18-10C1-40A7-A2DD-4DAC1C4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Based Exact Synthesis </a:t>
            </a:r>
            <a:br>
              <a:rPr lang="en-US" dirty="0"/>
            </a:br>
            <a:r>
              <a:rPr lang="en-US" dirty="0"/>
              <a:t>using DAG Topology Families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F4C424-86B1-48B2-9A90-135B10B817C9}"/>
              </a:ext>
            </a:extLst>
          </p:cNvPr>
          <p:cNvGrpSpPr/>
          <p:nvPr/>
        </p:nvGrpSpPr>
        <p:grpSpPr>
          <a:xfrm>
            <a:off x="1051000" y="3895916"/>
            <a:ext cx="9127391" cy="2200144"/>
            <a:chOff x="1072515" y="4078796"/>
            <a:chExt cx="9127391" cy="22001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AC393-EF99-49FB-85F8-5B39BE2B5623}"/>
                </a:ext>
              </a:extLst>
            </p:cNvPr>
            <p:cNvGrpSpPr/>
            <p:nvPr/>
          </p:nvGrpSpPr>
          <p:grpSpPr>
            <a:xfrm>
              <a:off x="1072515" y="4861334"/>
              <a:ext cx="9090660" cy="657761"/>
              <a:chOff x="487680" y="5901690"/>
              <a:chExt cx="9090660" cy="65776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331E334-4C29-489D-BE84-C61992567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" y="5949851"/>
                <a:ext cx="609600" cy="6096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1CCEA7-5104-4D30-AF27-F13432E50D2B}"/>
                  </a:ext>
                </a:extLst>
              </p:cNvPr>
              <p:cNvSpPr txBox="1"/>
              <p:nvPr/>
            </p:nvSpPr>
            <p:spPr>
              <a:xfrm>
                <a:off x="1097280" y="5901690"/>
                <a:ext cx="84810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3600" dirty="0">
                    <a:hlinkClick r:id="rId8"/>
                  </a:rPr>
                  <a:t>https://github.com/whaaswijk</a:t>
                </a:r>
                <a:endParaRPr lang="en-US" sz="36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C96DEED-BD14-46E5-8AD0-2458FD7AEA66}"/>
                </a:ext>
              </a:extLst>
            </p:cNvPr>
            <p:cNvGrpSpPr/>
            <p:nvPr/>
          </p:nvGrpSpPr>
          <p:grpSpPr>
            <a:xfrm>
              <a:off x="1072515" y="4078796"/>
              <a:ext cx="9127391" cy="670411"/>
              <a:chOff x="1072515" y="4078796"/>
              <a:chExt cx="9127391" cy="67041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CBB5B1D-DC12-4766-9844-BFC464C94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515" y="4102876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ABF531-833D-4E7E-B58A-71BA080CCEC2}"/>
                  </a:ext>
                </a:extLst>
              </p:cNvPr>
              <p:cNvSpPr txBox="1"/>
              <p:nvPr/>
            </p:nvSpPr>
            <p:spPr>
              <a:xfrm>
                <a:off x="1718846" y="4078796"/>
                <a:ext cx="84810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3600" dirty="0">
                    <a:hlinkClick r:id="rId10"/>
                  </a:rPr>
                  <a:t>winston.haaswijk@epfl.ch</a:t>
                </a:r>
                <a:r>
                  <a:rPr lang="en-US" sz="3600" dirty="0"/>
                  <a:t>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2B8902-4589-4D42-9AF3-7BBC7C955B72}"/>
                </a:ext>
              </a:extLst>
            </p:cNvPr>
            <p:cNvGrpSpPr/>
            <p:nvPr/>
          </p:nvGrpSpPr>
          <p:grpSpPr>
            <a:xfrm>
              <a:off x="1072515" y="5618286"/>
              <a:ext cx="9090660" cy="660654"/>
              <a:chOff x="1072515" y="5618286"/>
              <a:chExt cx="9090660" cy="66065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684CABB-837D-4D77-805D-6616F32B7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515" y="5629716"/>
                <a:ext cx="649224" cy="64922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21D542-A940-42C0-B108-E8DE16B4DDFF}"/>
                  </a:ext>
                </a:extLst>
              </p:cNvPr>
              <p:cNvSpPr txBox="1"/>
              <p:nvPr/>
            </p:nvSpPr>
            <p:spPr>
              <a:xfrm>
                <a:off x="1682115" y="5618286"/>
                <a:ext cx="84810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3600" dirty="0">
                    <a:hlinkClick r:id="rId12"/>
                  </a:rPr>
                  <a:t>https://whaaswijk.github.io</a:t>
                </a:r>
                <a:endParaRPr lang="en-US" sz="3600" dirty="0"/>
              </a:p>
            </p:txBody>
          </p:sp>
        </p:grp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6A92727E-B23F-4F94-A3DB-BD921E085F1C}"/>
              </a:ext>
            </a:extLst>
          </p:cNvPr>
          <p:cNvSpPr txBox="1">
            <a:spLocks/>
          </p:cNvSpPr>
          <p:nvPr/>
        </p:nvSpPr>
        <p:spPr>
          <a:xfrm>
            <a:off x="826770" y="2177832"/>
            <a:ext cx="10515600" cy="40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009693084"/>
      </p:ext>
    </p:extLst>
  </p:cSld>
  <p:clrMapOvr>
    <a:masterClrMapping/>
  </p:clrMapOvr>
  <p:transition spd="slow" advTm="14722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CE72-2A05-4171-9E2C-92E53B6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CA4A-C694-4034-8AF8-DA971A00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02DA0-8EDC-49CE-A7DB-5FF6530FB9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251" y="1825625"/>
            <a:ext cx="11715749" cy="416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McCluskey</a:t>
            </a:r>
            <a:r>
              <a:rPr lang="en-GB" sz="1600" dirty="0"/>
              <a:t>, E. J., Minimization of Boolean Functions, 1956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Petrick</a:t>
            </a:r>
            <a:r>
              <a:rPr lang="en-GB" sz="1600" dirty="0"/>
              <a:t>, S R., </a:t>
            </a:r>
            <a:r>
              <a:rPr lang="en-GB" sz="1600" i="1" dirty="0"/>
              <a:t>A Direct Determination of the Irredundant Forms of a Boolean Function from the Set of Prime Implicants</a:t>
            </a:r>
            <a:r>
              <a:rPr lang="en-GB" sz="1600" dirty="0"/>
              <a:t>, 1956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Perkowski</a:t>
            </a:r>
            <a:r>
              <a:rPr lang="en-GB" sz="1600" dirty="0"/>
              <a:t>, M., </a:t>
            </a:r>
            <a:r>
              <a:rPr lang="en-GB" sz="1600" i="1" dirty="0"/>
              <a:t>An exact algorithm to minimize mixed-radix exclusive sum of products for incompletely specified Boolean functions</a:t>
            </a:r>
            <a:r>
              <a:rPr lang="en-GB" sz="1600" dirty="0"/>
              <a:t>, 1990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Sasao</a:t>
            </a:r>
            <a:r>
              <a:rPr lang="en-GB" sz="1600" dirty="0"/>
              <a:t>, T., An Exact Minimization of AND-EXOR Expressions Using Reduced Covering Functions, 1993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Ashenhurst</a:t>
            </a:r>
            <a:r>
              <a:rPr lang="en-GB" sz="1600" dirty="0"/>
              <a:t>, R., </a:t>
            </a:r>
            <a:r>
              <a:rPr lang="en-GB" sz="1600" i="1" dirty="0"/>
              <a:t>The Decomposition of Switching Functions</a:t>
            </a:r>
            <a:r>
              <a:rPr lang="en-GB" sz="1600" dirty="0"/>
              <a:t>, 1957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Roth, J. P. and Karp, R. M., </a:t>
            </a:r>
            <a:r>
              <a:rPr lang="en-GB" sz="1600" i="1" dirty="0"/>
              <a:t>Minimization Over Boolean Graphs</a:t>
            </a:r>
            <a:r>
              <a:rPr lang="en-GB" sz="1600" dirty="0"/>
              <a:t>, 1962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Knuth, D. E., </a:t>
            </a:r>
            <a:r>
              <a:rPr lang="en-GB" sz="1600" i="1" dirty="0"/>
              <a:t>The Art of Computer Programming Volume 4A</a:t>
            </a:r>
            <a:r>
              <a:rPr lang="en-GB" sz="1600" dirty="0"/>
              <a:t>, 2011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Amaru</a:t>
            </a:r>
            <a:r>
              <a:rPr lang="en-GB" sz="1600" dirty="0"/>
              <a:t>, L. et al., </a:t>
            </a:r>
            <a:r>
              <a:rPr lang="en-GB" sz="1600" i="1" dirty="0"/>
              <a:t>Enabling Exact Delay Synthesis</a:t>
            </a:r>
            <a:r>
              <a:rPr lang="en-GB" sz="1600" dirty="0"/>
              <a:t>, 2018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Een</a:t>
            </a:r>
            <a:r>
              <a:rPr lang="en-GB" sz="1600" dirty="0"/>
              <a:t>, N., </a:t>
            </a:r>
            <a:r>
              <a:rPr lang="en-GB" sz="1600" i="1" dirty="0"/>
              <a:t>Practical SAT – a tutorial on applied satisfiability solving</a:t>
            </a:r>
            <a:r>
              <a:rPr lang="en-GB" sz="1600" dirty="0"/>
              <a:t>, 2009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A. S. Kulikov et al., </a:t>
            </a:r>
            <a:r>
              <a:rPr lang="en-GB" sz="1600" i="1" dirty="0"/>
              <a:t>Improving circuit size upper bounds using sat-solvers</a:t>
            </a:r>
            <a:r>
              <a:rPr lang="en-GB" sz="1600" dirty="0"/>
              <a:t>, 2018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Kabanets</a:t>
            </a:r>
            <a:r>
              <a:rPr lang="en-GB" sz="1600" dirty="0"/>
              <a:t>, V and Cai, J.-Y. </a:t>
            </a:r>
            <a:r>
              <a:rPr lang="en-GB" sz="1600" i="1" dirty="0"/>
              <a:t>Circuit minimization problem</a:t>
            </a:r>
            <a:r>
              <a:rPr lang="en-GB" sz="1600" dirty="0"/>
              <a:t>, 2000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C. D. Murray and R. R. Williams, </a:t>
            </a:r>
            <a:r>
              <a:rPr lang="en-GB" sz="1600" i="1" dirty="0"/>
              <a:t>On the (non) NP-hardness of computing circuit complexity</a:t>
            </a:r>
            <a:r>
              <a:rPr lang="en-GB" sz="1600" dirty="0"/>
              <a:t>, 2015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5944404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33F8-56D1-4F8B-BBDF-F6B2D933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154"/>
            <a:ext cx="10515600" cy="1325563"/>
          </a:xfrm>
        </p:spPr>
        <p:txBody>
          <a:bodyPr/>
          <a:lstStyle/>
          <a:p>
            <a:r>
              <a:rPr lang="en-GB" dirty="0"/>
              <a:t>Exact Synthesis (ES)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F3A36A-3E7A-4178-A12E-312278563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98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7563-CF8D-4CFF-9FD8-09EF1239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0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B4AA20-6C60-4EFF-94E0-C9A188DE6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4174BA-7831-4CA1-8569-0BF4C042A7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graphicEl>
                                              <a:dgm id="{F84174BA-7831-4CA1-8569-0BF4C042A7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4D1-42D5-4823-8957-04A81391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Exact Synthesis Decision Problems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D376EE-5EF9-4549-B1AA-EF99084F8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10604"/>
              </p:ext>
            </p:extLst>
          </p:nvPr>
        </p:nvGraphicFramePr>
        <p:xfrm>
          <a:off x="811529" y="2897505"/>
          <a:ext cx="11195686" cy="327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7F8E-329A-4509-BDD0-46FFB86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E9289F-2AC4-4C9A-8696-4D9A144CE41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4099F-858B-4069-BD08-FCFC37A53556}"/>
              </a:ext>
            </a:extLst>
          </p:cNvPr>
          <p:cNvSpPr txBox="1"/>
          <p:nvPr/>
        </p:nvSpPr>
        <p:spPr>
          <a:xfrm>
            <a:off x="811529" y="1520189"/>
            <a:ext cx="10498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Given a function                          and a number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We may ask different exact synthesis related questions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60888-23BB-4C3D-A284-AB3614811F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1" y="1660097"/>
            <a:ext cx="1947733" cy="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C4F56-148E-47CD-9C10-23F44F59EF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25" y="1655446"/>
            <a:ext cx="844800" cy="258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2EC345-855A-4C84-850A-7E25D3B635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4" y="3842364"/>
            <a:ext cx="414655" cy="37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E1024-284F-4504-9001-6281764491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2" y="4261205"/>
            <a:ext cx="8801487" cy="398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C984C-9857-4FEC-AE28-12D4E89C04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4" y="5608698"/>
            <a:ext cx="430516" cy="360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02C113-6ED9-43C4-8AA3-0CD64CAA280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15" y="5718500"/>
            <a:ext cx="161925" cy="176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EB40E-C8E8-4016-AE20-F74CCFBCB28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15" y="3941296"/>
            <a:ext cx="161925" cy="176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E9A071-0668-4446-BF2D-42A9B734AB9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5642988"/>
            <a:ext cx="164628" cy="293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581F0C-3003-45DD-9486-AAECC049EB9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65" y="3871574"/>
            <a:ext cx="164628" cy="2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2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650-79C3-4099-AF3D-7DD8EFFC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ES Algorithms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F80AF4-F5C3-4B24-8016-3593F853C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95952"/>
              </p:ext>
            </p:extLst>
          </p:nvPr>
        </p:nvGraphicFramePr>
        <p:xfrm>
          <a:off x="529589" y="1523841"/>
          <a:ext cx="11132821" cy="478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726DD-0F25-4724-BB12-8A80885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4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2576F3B-FE81-4D99-BAC3-609D32AE7080}"/>
              </a:ext>
            </a:extLst>
          </p:cNvPr>
          <p:cNvSpPr txBox="1"/>
          <p:nvPr/>
        </p:nvSpPr>
        <p:spPr>
          <a:xfrm>
            <a:off x="5327149" y="5499791"/>
            <a:ext cx="10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SAT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8A4B-0E1D-47D9-819B-D45E7E6A1417}"/>
              </a:ext>
            </a:extLst>
          </p:cNvPr>
          <p:cNvSpPr txBox="1"/>
          <p:nvPr/>
        </p:nvSpPr>
        <p:spPr>
          <a:xfrm>
            <a:off x="838200" y="1481605"/>
            <a:ext cx="1049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Recall question        (can we find such a network?)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can encode this question as CNF formula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E04A-C0A1-4429-8A30-50A19A0F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SAT Based 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406A-5F2E-45D5-A791-35475B39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7F336A-AF65-481E-A93A-9F57321F1A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63" y="1586953"/>
            <a:ext cx="430516" cy="360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0741A3-0984-42AA-972B-7142FE9E69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10" y="1996044"/>
            <a:ext cx="377600" cy="3029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DAC5B-38B0-4301-9945-5B4FD77C58A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018183" y="1218554"/>
            <a:ext cx="1" cy="4546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50AF8B1-0342-495E-BE25-610D0813D41C}"/>
              </a:ext>
            </a:extLst>
          </p:cNvPr>
          <p:cNvSpPr/>
          <p:nvPr/>
        </p:nvSpPr>
        <p:spPr>
          <a:xfrm>
            <a:off x="7878333" y="6018454"/>
            <a:ext cx="2765685" cy="4754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</a:t>
            </a:r>
            <a:r>
              <a:rPr lang="en-GB" i="1" dirty="0">
                <a:solidFill>
                  <a:schemeClr val="tx1"/>
                </a:solidFill>
              </a:rPr>
              <a:t>r </a:t>
            </a:r>
            <a:r>
              <a:rPr lang="en-GB" i="1" dirty="0">
                <a:solidFill>
                  <a:schemeClr val="tx1"/>
                </a:solidFill>
                <a:sym typeface="Wingdings" panose="05000000000000000000" pitchFamily="2" charset="2"/>
              </a:rPr>
              <a:t>= r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188228D8-406B-4F8F-A273-5F1200533FE4}"/>
              </a:ext>
            </a:extLst>
          </p:cNvPr>
          <p:cNvSpPr/>
          <p:nvPr/>
        </p:nvSpPr>
        <p:spPr>
          <a:xfrm>
            <a:off x="4635341" y="743066"/>
            <a:ext cx="2765685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Given function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44DC9D8-8AC8-42E2-831C-6B102432434A}"/>
              </a:ext>
            </a:extLst>
          </p:cNvPr>
          <p:cNvSpPr/>
          <p:nvPr/>
        </p:nvSpPr>
        <p:spPr>
          <a:xfrm>
            <a:off x="4635340" y="1673199"/>
            <a:ext cx="2765686" cy="4754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Initialize </a:t>
            </a:r>
            <a:r>
              <a:rPr lang="en-GB" i="1" dirty="0">
                <a:solidFill>
                  <a:schemeClr val="tx1"/>
                </a:solidFill>
              </a:rPr>
              <a:t>r </a:t>
            </a:r>
            <a:r>
              <a:rPr lang="en-GB" i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en-GB" i="1" dirty="0">
                <a:solidFill>
                  <a:schemeClr val="tx1"/>
                </a:solidFill>
              </a:rPr>
              <a:t>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033190A-821F-4061-B74B-9C371210644E}"/>
              </a:ext>
            </a:extLst>
          </p:cNvPr>
          <p:cNvSpPr/>
          <p:nvPr/>
        </p:nvSpPr>
        <p:spPr>
          <a:xfrm>
            <a:off x="4635341" y="6018454"/>
            <a:ext cx="2765686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Found optimum </a:t>
            </a:r>
            <a:r>
              <a:rPr lang="en-GB" dirty="0" err="1">
                <a:solidFill>
                  <a:schemeClr val="tx1"/>
                </a:solidFill>
              </a:rPr>
              <a:t>ntk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2BEC19-AF92-4C53-B00A-4C3385B213CE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>
            <a:off x="6018183" y="2148687"/>
            <a:ext cx="1" cy="5257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0EC94-6F1F-452D-9622-BCAF2924E641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flipH="1">
            <a:off x="6014777" y="3145923"/>
            <a:ext cx="3407" cy="448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4DD63E-45A5-42F9-9B23-681854ACA671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014777" y="5542467"/>
            <a:ext cx="3407" cy="4759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F8C97E2-AC11-4CA2-8E96-63F432C8F634}"/>
              </a:ext>
            </a:extLst>
          </p:cNvPr>
          <p:cNvCxnSpPr>
            <a:cxnSpLocks/>
            <a:stCxn id="18" idx="0"/>
            <a:endCxn id="33" idx="3"/>
          </p:cNvCxnSpPr>
          <p:nvPr/>
        </p:nvCxnSpPr>
        <p:spPr>
          <a:xfrm rot="16200000" flipV="1">
            <a:off x="6776959" y="3534237"/>
            <a:ext cx="3108284" cy="18601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D0E0E4-E3B0-47AC-829B-335FF6C27316}"/>
              </a:ext>
            </a:extLst>
          </p:cNvPr>
          <p:cNvGrpSpPr/>
          <p:nvPr/>
        </p:nvGrpSpPr>
        <p:grpSpPr>
          <a:xfrm>
            <a:off x="4635341" y="2674416"/>
            <a:ext cx="2765685" cy="471507"/>
            <a:chOff x="4646950" y="2474060"/>
            <a:chExt cx="2765685" cy="471507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BB73D42-8A88-4A97-9F01-DA7385FBBA6A}"/>
                </a:ext>
              </a:extLst>
            </p:cNvPr>
            <p:cNvSpPr/>
            <p:nvPr/>
          </p:nvSpPr>
          <p:spPr>
            <a:xfrm>
              <a:off x="4646950" y="2474060"/>
              <a:ext cx="2765685" cy="47150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Generate SAT Encoding  </a:t>
              </a:r>
              <a:r>
                <a:rPr lang="en-GB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_r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708AFCE-4E6B-44DA-B52B-1CAE75F12D9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245" y="2611523"/>
              <a:ext cx="271666" cy="21596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7140F2-5654-41D6-982C-9BFCAD056384}"/>
              </a:ext>
            </a:extLst>
          </p:cNvPr>
          <p:cNvGrpSpPr/>
          <p:nvPr/>
        </p:nvGrpSpPr>
        <p:grpSpPr>
          <a:xfrm>
            <a:off x="5040918" y="3594919"/>
            <a:ext cx="1947718" cy="1947548"/>
            <a:chOff x="5055934" y="3480790"/>
            <a:chExt cx="1947718" cy="1947548"/>
          </a:xfrm>
        </p:grpSpPr>
        <p:sp>
          <p:nvSpPr>
            <p:cNvPr id="31" name="Flowchart: Decision 30">
              <a:extLst>
                <a:ext uri="{FF2B5EF4-FFF2-40B4-BE49-F238E27FC236}">
                  <a16:creationId xmlns:a16="http://schemas.microsoft.com/office/drawing/2014/main" id="{ABC7E375-2F62-49E6-B383-B63555F64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5934" y="3480790"/>
              <a:ext cx="1947718" cy="194754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Solve </a:t>
              </a:r>
              <a:r>
                <a:rPr lang="en-GB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</a:t>
              </a:r>
              <a:endParaRPr 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0F1A7C-44C1-401D-BB01-AAE7DD9C27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48" y="4346500"/>
              <a:ext cx="270363" cy="21690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74182C6-3453-47EC-9DBA-5BB89A7C5E16}"/>
              </a:ext>
            </a:extLst>
          </p:cNvPr>
          <p:cNvSpPr txBox="1"/>
          <p:nvPr/>
        </p:nvSpPr>
        <p:spPr>
          <a:xfrm>
            <a:off x="7093992" y="5594116"/>
            <a:ext cx="158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UNSAT</a:t>
            </a:r>
            <a:endParaRPr lang="en-U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BADBFA-55E0-4187-98C2-0D44EAB09D3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7401027" y="6256198"/>
            <a:ext cx="47730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B07B45F-6DA5-4EAE-AF39-A147685A2070}"/>
              </a:ext>
            </a:extLst>
          </p:cNvPr>
          <p:cNvSpPr/>
          <p:nvPr/>
        </p:nvSpPr>
        <p:spPr>
          <a:xfrm>
            <a:off x="4380932" y="2485099"/>
            <a:ext cx="3274504" cy="3109018"/>
          </a:xfrm>
          <a:prstGeom prst="roundRect">
            <a:avLst/>
          </a:prstGeom>
          <a:solidFill>
            <a:srgbClr val="FF0000">
              <a:alpha val="1900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85E8B-64F1-4B25-88F0-693C5B3D3E8A}"/>
              </a:ext>
            </a:extLst>
          </p:cNvPr>
          <p:cNvSpPr txBox="1"/>
          <p:nvPr/>
        </p:nvSpPr>
        <p:spPr>
          <a:xfrm>
            <a:off x="833885" y="3552688"/>
            <a:ext cx="3584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Our contribution: </a:t>
            </a:r>
          </a:p>
          <a:p>
            <a:r>
              <a:rPr lang="en-GB" sz="2800" b="1" dirty="0"/>
              <a:t>novel encodings which are easier to solve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4576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13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/>
      <p:bldP spid="29" grpId="1"/>
      <p:bldP spid="50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5B49-8780-450C-8DF2-150E01B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BCEB50-1469-4221-97D1-5DEED8737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381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24456-A3F8-44CF-BEA1-419089CA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543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FF4F-6F8E-4D2B-A62C-A9B5BB0E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Contribution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9AAB-8781-49B0-B66A-C2D33989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EA16-7C1B-4F31-8016-5F927CAC9B9B}"/>
              </a:ext>
            </a:extLst>
          </p:cNvPr>
          <p:cNvSpPr txBox="1"/>
          <p:nvPr/>
        </p:nvSpPr>
        <p:spPr>
          <a:xfrm>
            <a:off x="838200" y="1529438"/>
            <a:ext cx="903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 SAT based ES, SAT solver conceptually solves two tasks in parallel</a:t>
            </a:r>
            <a:endParaRPr lang="en-US" sz="24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C8578E-2007-435D-A311-0EBFDAD242C0}"/>
              </a:ext>
            </a:extLst>
          </p:cNvPr>
          <p:cNvGrpSpPr/>
          <p:nvPr/>
        </p:nvGrpSpPr>
        <p:grpSpPr>
          <a:xfrm>
            <a:off x="2077761" y="2116912"/>
            <a:ext cx="3425190" cy="3979589"/>
            <a:chOff x="509587" y="2561427"/>
            <a:chExt cx="3425190" cy="39795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BFD024-4AFE-48D0-8D83-DF87DBEE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" y="2561427"/>
              <a:ext cx="3270885" cy="347496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7B6EBC-26F5-4F00-95B6-0B4576097DFC}"/>
                </a:ext>
              </a:extLst>
            </p:cNvPr>
            <p:cNvSpPr txBox="1"/>
            <p:nvPr/>
          </p:nvSpPr>
          <p:spPr>
            <a:xfrm>
              <a:off x="509587" y="6171684"/>
              <a:ext cx="3425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1. Enumerate valid DAG structures</a:t>
              </a:r>
              <a:endParaRPr lang="en-US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863D3-8819-4EC5-95AA-587CB1149712}"/>
              </a:ext>
            </a:extLst>
          </p:cNvPr>
          <p:cNvGrpSpPr/>
          <p:nvPr/>
        </p:nvGrpSpPr>
        <p:grpSpPr>
          <a:xfrm>
            <a:off x="5696900" y="2116912"/>
            <a:ext cx="3897991" cy="3983157"/>
            <a:chOff x="6386923" y="2125611"/>
            <a:chExt cx="3897991" cy="398315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A55742-8197-495F-846E-5148AC098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638" y="2125611"/>
              <a:ext cx="3292562" cy="348657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6C9993-02F7-4A30-94E0-56FD346CCB11}"/>
                </a:ext>
              </a:extLst>
            </p:cNvPr>
            <p:cNvSpPr txBox="1"/>
            <p:nvPr/>
          </p:nvSpPr>
          <p:spPr>
            <a:xfrm>
              <a:off x="6386923" y="5739436"/>
              <a:ext cx="389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2. Assign operators to nodes (labelling)</a:t>
              </a:r>
              <a:endParaRPr lang="en-US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3E6C76-5069-4A80-AA58-F580C529F653}"/>
              </a:ext>
            </a:extLst>
          </p:cNvPr>
          <p:cNvSpPr txBox="1"/>
          <p:nvPr/>
        </p:nvSpPr>
        <p:spPr>
          <a:xfrm>
            <a:off x="838200" y="6225878"/>
            <a:ext cx="1119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This work: mitigate runtime by helping SAT solver with task 1, using (families of) DAG topologies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90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0D7CF2-7490-40DD-8948-55D1C5DE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15" y="3022600"/>
            <a:ext cx="4080528" cy="3903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A3017-0295-46B6-9CB4-779481495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15" y="3022600"/>
            <a:ext cx="2715161" cy="369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A4B34-2230-4A8F-A3D7-11E079B9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6079-AC4C-42C7-9502-B349E1AF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660900"/>
          </a:xfrm>
        </p:spPr>
        <p:txBody>
          <a:bodyPr>
            <a:normAutofit/>
          </a:bodyPr>
          <a:lstStyle/>
          <a:p>
            <a:r>
              <a:rPr lang="en-GB" sz="2000" dirty="0"/>
              <a:t>Suppose we want to synthesize a full adder</a:t>
            </a:r>
          </a:p>
          <a:p>
            <a:r>
              <a:rPr lang="en-GB" sz="2000" dirty="0"/>
              <a:t>We are given additional information: a DAG structure</a:t>
            </a:r>
          </a:p>
          <a:p>
            <a:r>
              <a:rPr lang="en-GB" sz="2000" dirty="0"/>
              <a:t>Can we put operators on DAG nodes to make the DAG a full adder?</a:t>
            </a:r>
          </a:p>
          <a:p>
            <a:r>
              <a:rPr lang="en-GB" sz="2000" dirty="0"/>
              <a:t>We call this </a:t>
            </a:r>
            <a:r>
              <a:rPr lang="en-GB" sz="2000" i="1" dirty="0"/>
              <a:t>labelling</a:t>
            </a:r>
            <a:r>
              <a:rPr lang="en-GB" sz="2000" dirty="0"/>
              <a:t> a graph</a:t>
            </a:r>
          </a:p>
          <a:p>
            <a:r>
              <a:rPr lang="en-GB" sz="2000" dirty="0"/>
              <a:t>Can be translated to CNF formula</a:t>
            </a:r>
          </a:p>
          <a:p>
            <a:r>
              <a:rPr lang="en-GB" sz="2000" dirty="0"/>
              <a:t>Given to SAT solver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7FAE4-F471-4A7D-84C0-4464A3B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8</a:t>
            </a:fld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2D84EC-F159-498B-BFA5-4B6D012F158D}"/>
              </a:ext>
            </a:extLst>
          </p:cNvPr>
          <p:cNvSpPr/>
          <p:nvPr/>
        </p:nvSpPr>
        <p:spPr>
          <a:xfrm>
            <a:off x="6527084" y="4280535"/>
            <a:ext cx="1925955" cy="694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1D1CF-8A7B-457A-9690-9722FC9B58A9}"/>
              </a:ext>
            </a:extLst>
          </p:cNvPr>
          <p:cNvSpPr txBox="1"/>
          <p:nvPr/>
        </p:nvSpPr>
        <p:spPr>
          <a:xfrm>
            <a:off x="838199" y="4789924"/>
            <a:ext cx="349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This labelling operation is </a:t>
            </a:r>
            <a:r>
              <a:rPr lang="en-GB" b="1" i="1" dirty="0">
                <a:solidFill>
                  <a:srgbClr val="00B050"/>
                </a:solidFill>
              </a:rPr>
              <a:t>fast</a:t>
            </a: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Several orders of magnitude faster than conventional ES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65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391248-F1DB-47CB-8EBA-35DA16702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317063"/>
            <a:ext cx="6355631" cy="4271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36221-F4AA-4D72-93B7-B1DF53C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of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F747-F360-4A2A-AD70-338FD2B6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not use labelling to perform ES?</a:t>
            </a:r>
          </a:p>
          <a:p>
            <a:r>
              <a:rPr lang="en-GB" dirty="0"/>
              <a:t>Problem: while labelling is fast, search space is too big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93EA-1B52-4904-B02A-563BC08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6AB91D-CA28-4AFA-825A-3C88C5BCE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09672"/>
              </p:ext>
            </p:extLst>
          </p:nvPr>
        </p:nvGraphicFramePr>
        <p:xfrm>
          <a:off x="2450781" y="2760407"/>
          <a:ext cx="7290435" cy="417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47E8CB-D727-455E-8666-27DB00544BF2}"/>
              </a:ext>
            </a:extLst>
          </p:cNvPr>
          <p:cNvSpPr txBox="1"/>
          <p:nvPr/>
        </p:nvSpPr>
        <p:spPr>
          <a:xfrm>
            <a:off x="7634086" y="2576102"/>
            <a:ext cx="365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4175098976430590000</a:t>
            </a:r>
            <a:endParaRPr lang="en-US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B33869-EFE5-4ABE-AE2A-CB64412A443F}"/>
              </a:ext>
            </a:extLst>
          </p:cNvPr>
          <p:cNvCxnSpPr>
            <a:cxnSpLocks/>
          </p:cNvCxnSpPr>
          <p:nvPr/>
        </p:nvCxnSpPr>
        <p:spPr>
          <a:xfrm flipV="1">
            <a:off x="9460230" y="3012510"/>
            <a:ext cx="6951" cy="32501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34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0" grpId="0">
        <p:bldAsOne/>
      </p:bldGraphic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4.6644"/>
  <p:tag name="LATEXADDIN" val="\documentclass{article}&#10;\usepackage{amsmath}&#10;\usepackage{amsfonts}&#10;\pagestyle{empty}&#10;\begin{document}&#10;&#10;$f: \mathbb{B}^n \rightarrow \mathbb{B}^m$&#10;&#10;&#10;\end{document}"/>
  <p:tag name="IGUANATEXSIZE" val="28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42.4822"/>
  <p:tag name="LATEXADDIN" val="\documentclass{article}&#10;\usepackage{amsmath}&#10;\pagestyle{empty}&#10;\begin{document}&#10;&#10;$Q_{a}^{r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&#10;&#10;$l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5.1781"/>
  <p:tag name="LATEXADDIN" val="\documentclass{article}&#10;\usepackage{amsmath}&#10;\pagestyle{empty}&#10;\begin{document}&#10;&#10;$(1 \leq l \leq k)$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6.2205"/>
  <p:tag name="LATEXADDIN" val="\documentclass{article}&#10;\usepackage{amsmath}&#10;\pagestyle{empty}&#10;\begin{document}&#10;&#10;$(k, l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&#10;&#10;$l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6.9629"/>
  <p:tag name="LATEXADDIN" val="\documentclass{article}&#10;\usepackage{amsmath}&#10;\usepackage{amsfonts}&#10;\pagestyle{empty}&#10;\begin{document}&#10;&#10;&#10;$r \in \mathbb{N}$&#10;&#10;\end{document}"/>
  <p:tag name="IGUANATEXSIZE" val="28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440.57"/>
  <p:tag name="LATEXADDIN" val="\documentclass{article}&#10;\usepackage{amsmath}&#10;\pagestyle{empty}&#10;\begin{document}&#10;&#10;\begin{align*}&#10;|\mathcal{F}_k| = \sum_{i = 1}^{k}\binom{k - 1}{i - 1} = 2^{k-1}&#10;\end{align*}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024.372"/>
  <p:tag name="LATEXADDIN" val="\documentclass{article}&#10;\usepackage{amsmath}&#10;\pagestyle{empty}&#10;\begin{document}&#10;&#10;&#10;\begin{align*}&#10; |\mathcal{F}(k, l)| = \binom{k - 1}{l - 1}&#10;\end{align*}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4.2332"/>
  <p:tag name="LATEXADDIN" val="\documentclass{article}&#10;\usepackage{amsmath}&#10;\pagestyle{empty}&#10;\begin{document}&#10;&#10;$\mathcal{F}_4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872"/>
  <p:tag name="LATEXADDIN" val="\documentclass{article}&#10;\usepackage{amsmath}&#10;\pagestyle{empty}&#10;\begin{document}&#10;&#10;$\mathcal{F}(4, 1), \dots, \mathcal{F}(4, 4)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8.339"/>
  <p:tag name="ORIGINALWIDTH" val="2074.241"/>
  <p:tag name="LATEXADDIN" val="\documentclass{article}&#10;\usepackage{amsmath}&#10;\usepackage{algpseudocode}&#10;\usepackage{algorithm}&#10;\usepackage{subcaption}&#10;\pagestyle{empty}&#10;\begin{document}&#10;&#10;\begin{algorithmic}&#10;\Function{Synthesize}{$f$}&#10;    \While {$true$}&#10;    \State $G\gets NextDag()$&#10;    \If {$LabelingExists(G, f)$}&#10;        \State $Chain\gets LabelGraph(G, f)$&#10;        \State \Return $Chain$&#10;    \EndIf&#10;    \EndWhile&#10;\EndFunction&#10;\end{algorithmic}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8.339"/>
  <p:tag name="ORIGINALWIDTH" val="2208.474"/>
  <p:tag name="LATEXADDIN" val="\documentclass{article}&#10;\usepackage{amsmath}&#10;\usepackage{algpseudocode}&#10;\usepackage{algorithm}&#10;\usepackage{subcaption}&#10;\pagestyle{empty}&#10;\begin{document}&#10;&#10;\begin{algorithmic}&#10;\Function{Synthesize}{$f$}&#10;    \While {$true$}&#10;    \State $E\gets NextFence()$&#10;    \If {$FenceContains(E, f)$}&#10;        \State $Chain\gets ExtractChain(E, f)$&#10;        \State \Return $Chain$&#10;    \EndIf&#10;    \EndWhile&#10;\EndFunction&#10;\end{algorithmic}&#10;&#10;&#10;\end{document}"/>
  <p:tag name="IGUANATEXSIZE" val="20"/>
  <p:tag name="IGUANATEXCURSOR" val="2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7.2328"/>
  <p:tag name="LATEXADDIN" val="\documentclass{article}&#10;\usepackage{amsmath}&#10;\pagestyle{empty}&#10;\begin{document}&#10;&#10;$Q_{b}^{r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2850.394"/>
  <p:tag name="LATEXADDIN" val="\documentclass{article}&#10;\usepackage{amsmath}&#10;\pagestyle{empty}&#10;\begin{document}&#10;&#10;$(c_{1,1} \wedge c_{1,2} \wedge \dots \wedge c_{1,n}) \vee \dots \vee (c_{r,1} \wedge c_{r,2} \wedge \dots \wedge c_{r,n})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42.4822"/>
  <p:tag name="LATEXADDIN" val="\documentclass{article}&#10;\usepackage{amsmath}&#10;\pagestyle{empty}&#10;\begin{document}&#10;&#10;$Q_{a}^{r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pagestyle{empty}&#10;\begin{document}&#10;&#10;$f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pagestyle{empty}&#10;\begin{document}&#10;&#10;$f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20985</TotalTime>
  <Words>1223</Words>
  <Application>Microsoft Office PowerPoint</Application>
  <PresentationFormat>Widescreen</PresentationFormat>
  <Paragraphs>191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SAT Based Exact Synthesis  using DAG Topology Families</vt:lpstr>
      <vt:lpstr>Exact Synthesis (ES)</vt:lpstr>
      <vt:lpstr>Exact Synthesis Decision Problems</vt:lpstr>
      <vt:lpstr>ES Algorithms</vt:lpstr>
      <vt:lpstr>SAT Based ES</vt:lpstr>
      <vt:lpstr>Motivation</vt:lpstr>
      <vt:lpstr>Contribution</vt:lpstr>
      <vt:lpstr>DAG Labelling</vt:lpstr>
      <vt:lpstr>Shortcomings of Labelling</vt:lpstr>
      <vt:lpstr>DAG Topology Families</vt:lpstr>
      <vt:lpstr>Fences – Example</vt:lpstr>
      <vt:lpstr>Fences Contain DAGs</vt:lpstr>
      <vt:lpstr>ES With Fences</vt:lpstr>
      <vt:lpstr>Experimental Results</vt:lpstr>
      <vt:lpstr>Conclusions and Future Work</vt:lpstr>
      <vt:lpstr>SAT Based Exact Synthesis  using DAG Topology Families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Logic Optimization Algorithms</dc:title>
  <dc:creator>Winston Haaswijk</dc:creator>
  <cp:lastModifiedBy>Winston Haaswijk</cp:lastModifiedBy>
  <cp:revision>397</cp:revision>
  <dcterms:created xsi:type="dcterms:W3CDTF">2018-05-23T20:00:57Z</dcterms:created>
  <dcterms:modified xsi:type="dcterms:W3CDTF">2018-06-26T00:51:13Z</dcterms:modified>
</cp:coreProperties>
</file>