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6413"/>
  <p:notesSz cx="12192000" cy="8864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562EB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562EB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562EB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562EB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99" y="9524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434975"/>
            <a:ext cx="487108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562EB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1025" y="761999"/>
            <a:ext cx="553720" cy="571500"/>
          </a:xfrm>
          <a:custGeom>
            <a:avLst/>
            <a:gdLst/>
            <a:ahLst/>
            <a:cxnLst/>
            <a:rect l="l" t="t" r="r" b="b"/>
            <a:pathLst>
              <a:path w="553720" h="571500">
                <a:moveTo>
                  <a:pt x="125015" y="571500"/>
                </a:moveTo>
                <a:lnTo>
                  <a:pt x="71437" y="571500"/>
                </a:lnTo>
                <a:lnTo>
                  <a:pt x="43652" y="565878"/>
                </a:lnTo>
                <a:lnTo>
                  <a:pt x="20942" y="550557"/>
                </a:lnTo>
                <a:lnTo>
                  <a:pt x="10973" y="535781"/>
                </a:lnTo>
                <a:lnTo>
                  <a:pt x="5600" y="527744"/>
                </a:lnTo>
                <a:lnTo>
                  <a:pt x="0" y="500062"/>
                </a:lnTo>
                <a:lnTo>
                  <a:pt x="0" y="71437"/>
                </a:lnTo>
                <a:lnTo>
                  <a:pt x="5621" y="43652"/>
                </a:lnTo>
                <a:lnTo>
                  <a:pt x="20942" y="20942"/>
                </a:lnTo>
                <a:lnTo>
                  <a:pt x="43652" y="5621"/>
                </a:lnTo>
                <a:lnTo>
                  <a:pt x="71437" y="0"/>
                </a:lnTo>
                <a:lnTo>
                  <a:pt x="250031" y="0"/>
                </a:lnTo>
                <a:lnTo>
                  <a:pt x="250031" y="142875"/>
                </a:lnTo>
                <a:lnTo>
                  <a:pt x="252833" y="156791"/>
                </a:lnTo>
                <a:lnTo>
                  <a:pt x="260481" y="168143"/>
                </a:lnTo>
                <a:lnTo>
                  <a:pt x="271833" y="175791"/>
                </a:lnTo>
                <a:lnTo>
                  <a:pt x="285750" y="178593"/>
                </a:lnTo>
                <a:lnTo>
                  <a:pt x="428625" y="178593"/>
                </a:lnTo>
                <a:lnTo>
                  <a:pt x="428625" y="339328"/>
                </a:lnTo>
                <a:lnTo>
                  <a:pt x="196453" y="339328"/>
                </a:lnTo>
                <a:lnTo>
                  <a:pt x="168668" y="344949"/>
                </a:lnTo>
                <a:lnTo>
                  <a:pt x="145958" y="360271"/>
                </a:lnTo>
                <a:lnTo>
                  <a:pt x="130636" y="382980"/>
                </a:lnTo>
                <a:lnTo>
                  <a:pt x="125015" y="410765"/>
                </a:lnTo>
                <a:lnTo>
                  <a:pt x="125015" y="571500"/>
                </a:lnTo>
                <a:close/>
              </a:path>
              <a:path w="553720" h="571500">
                <a:moveTo>
                  <a:pt x="428625" y="142875"/>
                </a:moveTo>
                <a:lnTo>
                  <a:pt x="285750" y="142875"/>
                </a:lnTo>
                <a:lnTo>
                  <a:pt x="285750" y="0"/>
                </a:lnTo>
                <a:lnTo>
                  <a:pt x="428625" y="142875"/>
                </a:lnTo>
                <a:close/>
              </a:path>
              <a:path w="553720" h="571500">
                <a:moveTo>
                  <a:pt x="206275" y="571500"/>
                </a:moveTo>
                <a:lnTo>
                  <a:pt x="186630" y="571500"/>
                </a:lnTo>
                <a:lnTo>
                  <a:pt x="178593" y="563463"/>
                </a:lnTo>
                <a:lnTo>
                  <a:pt x="178593" y="400942"/>
                </a:lnTo>
                <a:lnTo>
                  <a:pt x="186630" y="392906"/>
                </a:lnTo>
                <a:lnTo>
                  <a:pt x="232171" y="392906"/>
                </a:lnTo>
                <a:lnTo>
                  <a:pt x="256489" y="397822"/>
                </a:lnTo>
                <a:lnTo>
                  <a:pt x="276359" y="411226"/>
                </a:lnTo>
                <a:lnTo>
                  <a:pt x="288096" y="428625"/>
                </a:lnTo>
                <a:lnTo>
                  <a:pt x="214312" y="428625"/>
                </a:lnTo>
                <a:lnTo>
                  <a:pt x="214312" y="482203"/>
                </a:lnTo>
                <a:lnTo>
                  <a:pt x="288096" y="482203"/>
                </a:lnTo>
                <a:lnTo>
                  <a:pt x="276359" y="499602"/>
                </a:lnTo>
                <a:lnTo>
                  <a:pt x="256489" y="513005"/>
                </a:lnTo>
                <a:lnTo>
                  <a:pt x="232171" y="517921"/>
                </a:lnTo>
                <a:lnTo>
                  <a:pt x="214312" y="517921"/>
                </a:lnTo>
                <a:lnTo>
                  <a:pt x="214312" y="563463"/>
                </a:lnTo>
                <a:lnTo>
                  <a:pt x="206275" y="571500"/>
                </a:lnTo>
                <a:close/>
              </a:path>
              <a:path w="553720" h="571500">
                <a:moveTo>
                  <a:pt x="375046" y="571500"/>
                </a:moveTo>
                <a:lnTo>
                  <a:pt x="329505" y="571500"/>
                </a:lnTo>
                <a:lnTo>
                  <a:pt x="321468" y="563463"/>
                </a:lnTo>
                <a:lnTo>
                  <a:pt x="321468" y="400942"/>
                </a:lnTo>
                <a:lnTo>
                  <a:pt x="329505" y="392906"/>
                </a:lnTo>
                <a:lnTo>
                  <a:pt x="375046" y="392906"/>
                </a:lnTo>
                <a:lnTo>
                  <a:pt x="395897" y="397118"/>
                </a:lnTo>
                <a:lnTo>
                  <a:pt x="412928" y="408602"/>
                </a:lnTo>
                <a:lnTo>
                  <a:pt x="424413" y="425633"/>
                </a:lnTo>
                <a:lnTo>
                  <a:pt x="425017" y="428625"/>
                </a:lnTo>
                <a:lnTo>
                  <a:pt x="357187" y="428625"/>
                </a:lnTo>
                <a:lnTo>
                  <a:pt x="357187" y="535781"/>
                </a:lnTo>
                <a:lnTo>
                  <a:pt x="425017" y="535781"/>
                </a:lnTo>
                <a:lnTo>
                  <a:pt x="424413" y="538772"/>
                </a:lnTo>
                <a:lnTo>
                  <a:pt x="412928" y="555803"/>
                </a:lnTo>
                <a:lnTo>
                  <a:pt x="395897" y="567288"/>
                </a:lnTo>
                <a:lnTo>
                  <a:pt x="375046" y="571500"/>
                </a:lnTo>
                <a:close/>
              </a:path>
              <a:path w="553720" h="571500">
                <a:moveTo>
                  <a:pt x="288096" y="482203"/>
                </a:moveTo>
                <a:lnTo>
                  <a:pt x="232171" y="482203"/>
                </a:lnTo>
                <a:lnTo>
                  <a:pt x="242620" y="480105"/>
                </a:lnTo>
                <a:lnTo>
                  <a:pt x="251133" y="474375"/>
                </a:lnTo>
                <a:lnTo>
                  <a:pt x="256862" y="465862"/>
                </a:lnTo>
                <a:lnTo>
                  <a:pt x="258960" y="455414"/>
                </a:lnTo>
                <a:lnTo>
                  <a:pt x="256862" y="444965"/>
                </a:lnTo>
                <a:lnTo>
                  <a:pt x="251133" y="436452"/>
                </a:lnTo>
                <a:lnTo>
                  <a:pt x="242620" y="430723"/>
                </a:lnTo>
                <a:lnTo>
                  <a:pt x="232171" y="428625"/>
                </a:lnTo>
                <a:lnTo>
                  <a:pt x="288096" y="428625"/>
                </a:lnTo>
                <a:lnTo>
                  <a:pt x="289763" y="431096"/>
                </a:lnTo>
                <a:lnTo>
                  <a:pt x="294679" y="455414"/>
                </a:lnTo>
                <a:lnTo>
                  <a:pt x="289763" y="479731"/>
                </a:lnTo>
                <a:lnTo>
                  <a:pt x="288096" y="482203"/>
                </a:lnTo>
                <a:close/>
              </a:path>
              <a:path w="553720" h="571500">
                <a:moveTo>
                  <a:pt x="425017" y="535781"/>
                </a:moveTo>
                <a:lnTo>
                  <a:pt x="384869" y="535781"/>
                </a:lnTo>
                <a:lnTo>
                  <a:pt x="392906" y="527744"/>
                </a:lnTo>
                <a:lnTo>
                  <a:pt x="392906" y="436661"/>
                </a:lnTo>
                <a:lnTo>
                  <a:pt x="384869" y="428625"/>
                </a:lnTo>
                <a:lnTo>
                  <a:pt x="425017" y="428625"/>
                </a:lnTo>
                <a:lnTo>
                  <a:pt x="428625" y="446484"/>
                </a:lnTo>
                <a:lnTo>
                  <a:pt x="428625" y="517921"/>
                </a:lnTo>
                <a:lnTo>
                  <a:pt x="425017" y="535781"/>
                </a:lnTo>
                <a:close/>
              </a:path>
              <a:path w="553720" h="571500">
                <a:moveTo>
                  <a:pt x="492025" y="571500"/>
                </a:moveTo>
                <a:lnTo>
                  <a:pt x="472380" y="571500"/>
                </a:lnTo>
                <a:lnTo>
                  <a:pt x="464343" y="563463"/>
                </a:lnTo>
                <a:lnTo>
                  <a:pt x="464343" y="400942"/>
                </a:lnTo>
                <a:lnTo>
                  <a:pt x="472380" y="392906"/>
                </a:lnTo>
                <a:lnTo>
                  <a:pt x="545603" y="392906"/>
                </a:lnTo>
                <a:lnTo>
                  <a:pt x="553640" y="400942"/>
                </a:lnTo>
                <a:lnTo>
                  <a:pt x="553640" y="420588"/>
                </a:lnTo>
                <a:lnTo>
                  <a:pt x="545603" y="428625"/>
                </a:lnTo>
                <a:lnTo>
                  <a:pt x="500062" y="428625"/>
                </a:lnTo>
                <a:lnTo>
                  <a:pt x="500062" y="464343"/>
                </a:lnTo>
                <a:lnTo>
                  <a:pt x="545603" y="464343"/>
                </a:lnTo>
                <a:lnTo>
                  <a:pt x="553640" y="472380"/>
                </a:lnTo>
                <a:lnTo>
                  <a:pt x="553640" y="492025"/>
                </a:lnTo>
                <a:lnTo>
                  <a:pt x="545603" y="500062"/>
                </a:lnTo>
                <a:lnTo>
                  <a:pt x="500062" y="500062"/>
                </a:lnTo>
                <a:lnTo>
                  <a:pt x="500062" y="563463"/>
                </a:lnTo>
                <a:lnTo>
                  <a:pt x="492025" y="5715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0054" y="931664"/>
            <a:ext cx="232171" cy="2321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667374" y="761999"/>
            <a:ext cx="714375" cy="571500"/>
          </a:xfrm>
          <a:custGeom>
            <a:avLst/>
            <a:gdLst/>
            <a:ahLst/>
            <a:cxnLst/>
            <a:rect l="l" t="t" r="r" b="b"/>
            <a:pathLst>
              <a:path w="714375" h="571500">
                <a:moveTo>
                  <a:pt x="392906" y="107156"/>
                </a:moveTo>
                <a:lnTo>
                  <a:pt x="321468" y="107156"/>
                </a:lnTo>
                <a:lnTo>
                  <a:pt x="321468" y="35718"/>
                </a:lnTo>
                <a:lnTo>
                  <a:pt x="324271" y="21802"/>
                </a:lnTo>
                <a:lnTo>
                  <a:pt x="331919" y="10450"/>
                </a:lnTo>
                <a:lnTo>
                  <a:pt x="343271" y="2802"/>
                </a:lnTo>
                <a:lnTo>
                  <a:pt x="357187" y="0"/>
                </a:lnTo>
                <a:lnTo>
                  <a:pt x="371103" y="2802"/>
                </a:lnTo>
                <a:lnTo>
                  <a:pt x="382455" y="10450"/>
                </a:lnTo>
                <a:lnTo>
                  <a:pt x="390103" y="21802"/>
                </a:lnTo>
                <a:lnTo>
                  <a:pt x="392906" y="35718"/>
                </a:lnTo>
                <a:lnTo>
                  <a:pt x="392906" y="107156"/>
                </a:lnTo>
                <a:close/>
              </a:path>
              <a:path w="714375" h="571500">
                <a:moveTo>
                  <a:pt x="526851" y="571500"/>
                </a:moveTo>
                <a:lnTo>
                  <a:pt x="187523" y="571500"/>
                </a:lnTo>
                <a:lnTo>
                  <a:pt x="156224" y="565189"/>
                </a:lnTo>
                <a:lnTo>
                  <a:pt x="130680" y="547975"/>
                </a:lnTo>
                <a:lnTo>
                  <a:pt x="113466" y="522432"/>
                </a:lnTo>
                <a:lnTo>
                  <a:pt x="107156" y="491132"/>
                </a:lnTo>
                <a:lnTo>
                  <a:pt x="107156" y="187523"/>
                </a:lnTo>
                <a:lnTo>
                  <a:pt x="113466" y="156224"/>
                </a:lnTo>
                <a:lnTo>
                  <a:pt x="130680" y="130680"/>
                </a:lnTo>
                <a:lnTo>
                  <a:pt x="156224" y="113466"/>
                </a:lnTo>
                <a:lnTo>
                  <a:pt x="187523" y="107156"/>
                </a:lnTo>
                <a:lnTo>
                  <a:pt x="526851" y="107156"/>
                </a:lnTo>
                <a:lnTo>
                  <a:pt x="558150" y="113466"/>
                </a:lnTo>
                <a:lnTo>
                  <a:pt x="583694" y="130680"/>
                </a:lnTo>
                <a:lnTo>
                  <a:pt x="600908" y="156224"/>
                </a:lnTo>
                <a:lnTo>
                  <a:pt x="607218" y="187523"/>
                </a:lnTo>
                <a:lnTo>
                  <a:pt x="607218" y="241101"/>
                </a:lnTo>
                <a:lnTo>
                  <a:pt x="244110" y="241101"/>
                </a:lnTo>
                <a:lnTo>
                  <a:pt x="238415" y="242234"/>
                </a:lnTo>
                <a:lnTo>
                  <a:pt x="206515" y="274133"/>
                </a:lnTo>
                <a:lnTo>
                  <a:pt x="205382" y="279829"/>
                </a:lnTo>
                <a:lnTo>
                  <a:pt x="205382" y="291670"/>
                </a:lnTo>
                <a:lnTo>
                  <a:pt x="227474" y="324733"/>
                </a:lnTo>
                <a:lnTo>
                  <a:pt x="244110" y="330398"/>
                </a:lnTo>
                <a:lnTo>
                  <a:pt x="607218" y="330398"/>
                </a:lnTo>
                <a:lnTo>
                  <a:pt x="607218" y="428625"/>
                </a:lnTo>
                <a:lnTo>
                  <a:pt x="222349" y="428625"/>
                </a:lnTo>
                <a:lnTo>
                  <a:pt x="214312" y="436661"/>
                </a:lnTo>
                <a:lnTo>
                  <a:pt x="214312" y="456307"/>
                </a:lnTo>
                <a:lnTo>
                  <a:pt x="222349" y="464343"/>
                </a:lnTo>
                <a:lnTo>
                  <a:pt x="607218" y="464343"/>
                </a:lnTo>
                <a:lnTo>
                  <a:pt x="607218" y="491132"/>
                </a:lnTo>
                <a:lnTo>
                  <a:pt x="600908" y="522432"/>
                </a:lnTo>
                <a:lnTo>
                  <a:pt x="583694" y="547975"/>
                </a:lnTo>
                <a:lnTo>
                  <a:pt x="558150" y="565189"/>
                </a:lnTo>
                <a:lnTo>
                  <a:pt x="526851" y="571500"/>
                </a:lnTo>
                <a:close/>
              </a:path>
              <a:path w="714375" h="571500">
                <a:moveTo>
                  <a:pt x="458422" y="330398"/>
                </a:moveTo>
                <a:lnTo>
                  <a:pt x="255951" y="330398"/>
                </a:lnTo>
                <a:lnTo>
                  <a:pt x="261647" y="329265"/>
                </a:lnTo>
                <a:lnTo>
                  <a:pt x="272587" y="324733"/>
                </a:lnTo>
                <a:lnTo>
                  <a:pt x="294679" y="291670"/>
                </a:lnTo>
                <a:lnTo>
                  <a:pt x="294679" y="279829"/>
                </a:lnTo>
                <a:lnTo>
                  <a:pt x="272587" y="246765"/>
                </a:lnTo>
                <a:lnTo>
                  <a:pt x="255951" y="241101"/>
                </a:lnTo>
                <a:lnTo>
                  <a:pt x="458422" y="241101"/>
                </a:lnTo>
                <a:lnTo>
                  <a:pt x="425359" y="263193"/>
                </a:lnTo>
                <a:lnTo>
                  <a:pt x="419695" y="279829"/>
                </a:lnTo>
                <a:lnTo>
                  <a:pt x="419695" y="291670"/>
                </a:lnTo>
                <a:lnTo>
                  <a:pt x="441787" y="324733"/>
                </a:lnTo>
                <a:lnTo>
                  <a:pt x="452727" y="329265"/>
                </a:lnTo>
                <a:lnTo>
                  <a:pt x="458422" y="330398"/>
                </a:lnTo>
                <a:close/>
              </a:path>
              <a:path w="714375" h="571500">
                <a:moveTo>
                  <a:pt x="607218" y="330398"/>
                </a:moveTo>
                <a:lnTo>
                  <a:pt x="470264" y="330398"/>
                </a:lnTo>
                <a:lnTo>
                  <a:pt x="475959" y="329265"/>
                </a:lnTo>
                <a:lnTo>
                  <a:pt x="486899" y="324733"/>
                </a:lnTo>
                <a:lnTo>
                  <a:pt x="508992" y="291670"/>
                </a:lnTo>
                <a:lnTo>
                  <a:pt x="508992" y="279829"/>
                </a:lnTo>
                <a:lnTo>
                  <a:pt x="486899" y="246765"/>
                </a:lnTo>
                <a:lnTo>
                  <a:pt x="470264" y="241101"/>
                </a:lnTo>
                <a:lnTo>
                  <a:pt x="607218" y="241101"/>
                </a:lnTo>
                <a:lnTo>
                  <a:pt x="607218" y="330398"/>
                </a:lnTo>
                <a:close/>
              </a:path>
              <a:path w="714375" h="571500">
                <a:moveTo>
                  <a:pt x="329505" y="464343"/>
                </a:moveTo>
                <a:lnTo>
                  <a:pt x="277713" y="464343"/>
                </a:lnTo>
                <a:lnTo>
                  <a:pt x="285750" y="456307"/>
                </a:lnTo>
                <a:lnTo>
                  <a:pt x="285750" y="436661"/>
                </a:lnTo>
                <a:lnTo>
                  <a:pt x="277713" y="428625"/>
                </a:lnTo>
                <a:lnTo>
                  <a:pt x="329505" y="428625"/>
                </a:lnTo>
                <a:lnTo>
                  <a:pt x="321468" y="436661"/>
                </a:lnTo>
                <a:lnTo>
                  <a:pt x="321468" y="456307"/>
                </a:lnTo>
                <a:lnTo>
                  <a:pt x="329505" y="464343"/>
                </a:lnTo>
                <a:close/>
              </a:path>
              <a:path w="714375" h="571500">
                <a:moveTo>
                  <a:pt x="436661" y="464343"/>
                </a:moveTo>
                <a:lnTo>
                  <a:pt x="384869" y="464343"/>
                </a:lnTo>
                <a:lnTo>
                  <a:pt x="392906" y="456307"/>
                </a:lnTo>
                <a:lnTo>
                  <a:pt x="392906" y="436661"/>
                </a:lnTo>
                <a:lnTo>
                  <a:pt x="384869" y="428625"/>
                </a:lnTo>
                <a:lnTo>
                  <a:pt x="436661" y="428625"/>
                </a:lnTo>
                <a:lnTo>
                  <a:pt x="428625" y="436661"/>
                </a:lnTo>
                <a:lnTo>
                  <a:pt x="428625" y="456307"/>
                </a:lnTo>
                <a:lnTo>
                  <a:pt x="436661" y="464343"/>
                </a:lnTo>
                <a:close/>
              </a:path>
              <a:path w="714375" h="571500">
                <a:moveTo>
                  <a:pt x="607218" y="464343"/>
                </a:moveTo>
                <a:lnTo>
                  <a:pt x="492025" y="464343"/>
                </a:lnTo>
                <a:lnTo>
                  <a:pt x="500062" y="456307"/>
                </a:lnTo>
                <a:lnTo>
                  <a:pt x="500062" y="436661"/>
                </a:lnTo>
                <a:lnTo>
                  <a:pt x="492025" y="428625"/>
                </a:lnTo>
                <a:lnTo>
                  <a:pt x="607218" y="428625"/>
                </a:lnTo>
                <a:lnTo>
                  <a:pt x="607218" y="464343"/>
                </a:lnTo>
                <a:close/>
              </a:path>
              <a:path w="714375" h="571500">
                <a:moveTo>
                  <a:pt x="71437" y="464343"/>
                </a:moveTo>
                <a:lnTo>
                  <a:pt x="53578" y="464343"/>
                </a:lnTo>
                <a:lnTo>
                  <a:pt x="32727" y="460131"/>
                </a:lnTo>
                <a:lnTo>
                  <a:pt x="15696" y="448647"/>
                </a:lnTo>
                <a:lnTo>
                  <a:pt x="4211" y="431616"/>
                </a:lnTo>
                <a:lnTo>
                  <a:pt x="0" y="410765"/>
                </a:lnTo>
                <a:lnTo>
                  <a:pt x="0" y="303609"/>
                </a:lnTo>
                <a:lnTo>
                  <a:pt x="4211" y="282758"/>
                </a:lnTo>
                <a:lnTo>
                  <a:pt x="15696" y="265727"/>
                </a:lnTo>
                <a:lnTo>
                  <a:pt x="32727" y="254243"/>
                </a:lnTo>
                <a:lnTo>
                  <a:pt x="53578" y="250031"/>
                </a:lnTo>
                <a:lnTo>
                  <a:pt x="71437" y="250031"/>
                </a:lnTo>
                <a:lnTo>
                  <a:pt x="71437" y="464343"/>
                </a:lnTo>
                <a:close/>
              </a:path>
              <a:path w="714375" h="571500">
                <a:moveTo>
                  <a:pt x="660796" y="464343"/>
                </a:moveTo>
                <a:lnTo>
                  <a:pt x="642937" y="464343"/>
                </a:lnTo>
                <a:lnTo>
                  <a:pt x="642937" y="250031"/>
                </a:lnTo>
                <a:lnTo>
                  <a:pt x="660796" y="250031"/>
                </a:lnTo>
                <a:lnTo>
                  <a:pt x="681647" y="254243"/>
                </a:lnTo>
                <a:lnTo>
                  <a:pt x="698678" y="265727"/>
                </a:lnTo>
                <a:lnTo>
                  <a:pt x="710163" y="282758"/>
                </a:lnTo>
                <a:lnTo>
                  <a:pt x="714375" y="303609"/>
                </a:lnTo>
                <a:lnTo>
                  <a:pt x="714375" y="410765"/>
                </a:lnTo>
                <a:lnTo>
                  <a:pt x="710163" y="431616"/>
                </a:lnTo>
                <a:lnTo>
                  <a:pt x="698678" y="448647"/>
                </a:lnTo>
                <a:lnTo>
                  <a:pt x="681647" y="460131"/>
                </a:lnTo>
                <a:lnTo>
                  <a:pt x="660796" y="4643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279" y="931664"/>
            <a:ext cx="232171" cy="23217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085037" y="761999"/>
            <a:ext cx="717550" cy="571500"/>
          </a:xfrm>
          <a:custGeom>
            <a:avLst/>
            <a:gdLst/>
            <a:ahLst/>
            <a:cxnLst/>
            <a:rect l="l" t="t" r="r" b="b"/>
            <a:pathLst>
              <a:path w="717550" h="571500">
                <a:moveTo>
                  <a:pt x="19422" y="392906"/>
                </a:moveTo>
                <a:lnTo>
                  <a:pt x="11720" y="392906"/>
                </a:lnTo>
                <a:lnTo>
                  <a:pt x="6299" y="388818"/>
                </a:lnTo>
                <a:lnTo>
                  <a:pt x="4893" y="387717"/>
                </a:lnTo>
                <a:lnTo>
                  <a:pt x="0" y="373260"/>
                </a:lnTo>
                <a:lnTo>
                  <a:pt x="2678" y="365224"/>
                </a:lnTo>
                <a:lnTo>
                  <a:pt x="9711" y="359978"/>
                </a:lnTo>
                <a:lnTo>
                  <a:pt x="11385" y="358638"/>
                </a:lnTo>
                <a:lnTo>
                  <a:pt x="38676" y="326659"/>
                </a:lnTo>
                <a:lnTo>
                  <a:pt x="45764" y="311869"/>
                </a:lnTo>
                <a:lnTo>
                  <a:pt x="27132" y="286191"/>
                </a:lnTo>
                <a:lnTo>
                  <a:pt x="13241" y="258137"/>
                </a:lnTo>
                <a:lnTo>
                  <a:pt x="4560" y="228095"/>
                </a:lnTo>
                <a:lnTo>
                  <a:pt x="1658" y="197465"/>
                </a:lnTo>
                <a:lnTo>
                  <a:pt x="1576" y="196354"/>
                </a:lnTo>
                <a:lnTo>
                  <a:pt x="7693" y="151408"/>
                </a:lnTo>
                <a:lnTo>
                  <a:pt x="25156" y="110059"/>
                </a:lnTo>
                <a:lnTo>
                  <a:pt x="52559" y="73582"/>
                </a:lnTo>
                <a:lnTo>
                  <a:pt x="88511" y="43159"/>
                </a:lnTo>
                <a:lnTo>
                  <a:pt x="131619" y="19968"/>
                </a:lnTo>
                <a:lnTo>
                  <a:pt x="180490" y="5188"/>
                </a:lnTo>
                <a:lnTo>
                  <a:pt x="233734" y="0"/>
                </a:lnTo>
                <a:lnTo>
                  <a:pt x="286978" y="5188"/>
                </a:lnTo>
                <a:lnTo>
                  <a:pt x="335849" y="19968"/>
                </a:lnTo>
                <a:lnTo>
                  <a:pt x="378957" y="43159"/>
                </a:lnTo>
                <a:lnTo>
                  <a:pt x="414909" y="73582"/>
                </a:lnTo>
                <a:lnTo>
                  <a:pt x="442313" y="110059"/>
                </a:lnTo>
                <a:lnTo>
                  <a:pt x="459776" y="151408"/>
                </a:lnTo>
                <a:lnTo>
                  <a:pt x="465893" y="196354"/>
                </a:lnTo>
                <a:lnTo>
                  <a:pt x="465768" y="197465"/>
                </a:lnTo>
                <a:lnTo>
                  <a:pt x="459776" y="241497"/>
                </a:lnTo>
                <a:lnTo>
                  <a:pt x="442313" y="282847"/>
                </a:lnTo>
                <a:lnTo>
                  <a:pt x="414909" y="319323"/>
                </a:lnTo>
                <a:lnTo>
                  <a:pt x="378957" y="349746"/>
                </a:lnTo>
                <a:lnTo>
                  <a:pt x="348321" y="366228"/>
                </a:lnTo>
                <a:lnTo>
                  <a:pt x="116978" y="366228"/>
                </a:lnTo>
                <a:lnTo>
                  <a:pt x="110478" y="369551"/>
                </a:lnTo>
                <a:lnTo>
                  <a:pt x="72712" y="384382"/>
                </a:lnTo>
                <a:lnTo>
                  <a:pt x="37645" y="391809"/>
                </a:lnTo>
                <a:lnTo>
                  <a:pt x="19422" y="392906"/>
                </a:lnTo>
                <a:close/>
              </a:path>
              <a:path w="717550" h="571500">
                <a:moveTo>
                  <a:pt x="483765" y="571500"/>
                </a:moveTo>
                <a:lnTo>
                  <a:pt x="430709" y="566477"/>
                </a:lnTo>
                <a:lnTo>
                  <a:pt x="431596" y="566477"/>
                </a:lnTo>
                <a:lnTo>
                  <a:pt x="384344" y="552623"/>
                </a:lnTo>
                <a:lnTo>
                  <a:pt x="342020" y="530646"/>
                </a:lnTo>
                <a:lnTo>
                  <a:pt x="306329" y="501749"/>
                </a:lnTo>
                <a:lnTo>
                  <a:pt x="278550" y="467010"/>
                </a:lnTo>
                <a:lnTo>
                  <a:pt x="259965" y="427508"/>
                </a:lnTo>
                <a:lnTo>
                  <a:pt x="307973" y="419485"/>
                </a:lnTo>
                <a:lnTo>
                  <a:pt x="353008" y="404277"/>
                </a:lnTo>
                <a:lnTo>
                  <a:pt x="394015" y="382498"/>
                </a:lnTo>
                <a:lnTo>
                  <a:pt x="429936" y="354759"/>
                </a:lnTo>
                <a:lnTo>
                  <a:pt x="459714" y="321673"/>
                </a:lnTo>
                <a:lnTo>
                  <a:pt x="482293" y="283852"/>
                </a:lnTo>
                <a:lnTo>
                  <a:pt x="496616" y="241908"/>
                </a:lnTo>
                <a:lnTo>
                  <a:pt x="501513" y="197465"/>
                </a:lnTo>
                <a:lnTo>
                  <a:pt x="501513" y="190537"/>
                </a:lnTo>
                <a:lnTo>
                  <a:pt x="501368" y="186775"/>
                </a:lnTo>
                <a:lnTo>
                  <a:pt x="501290" y="184732"/>
                </a:lnTo>
                <a:lnTo>
                  <a:pt x="500843" y="179040"/>
                </a:lnTo>
                <a:lnTo>
                  <a:pt x="550604" y="186775"/>
                </a:lnTo>
                <a:lnTo>
                  <a:pt x="596036" y="202978"/>
                </a:lnTo>
                <a:lnTo>
                  <a:pt x="635927" y="226619"/>
                </a:lnTo>
                <a:lnTo>
                  <a:pt x="669064" y="256666"/>
                </a:lnTo>
                <a:lnTo>
                  <a:pt x="694234" y="292088"/>
                </a:lnTo>
                <a:lnTo>
                  <a:pt x="710226" y="331855"/>
                </a:lnTo>
                <a:lnTo>
                  <a:pt x="715548" y="372800"/>
                </a:lnTo>
                <a:lnTo>
                  <a:pt x="715608" y="373260"/>
                </a:lnTo>
                <a:lnTo>
                  <a:pt x="704147" y="436703"/>
                </a:lnTo>
                <a:lnTo>
                  <a:pt x="671624" y="490351"/>
                </a:lnTo>
                <a:lnTo>
                  <a:pt x="674885" y="497939"/>
                </a:lnTo>
                <a:lnTo>
                  <a:pt x="698301" y="530200"/>
                </a:lnTo>
                <a:lnTo>
                  <a:pt x="702319" y="533883"/>
                </a:lnTo>
                <a:lnTo>
                  <a:pt x="704329" y="535781"/>
                </a:lnTo>
                <a:lnTo>
                  <a:pt x="707677" y="538460"/>
                </a:lnTo>
                <a:lnTo>
                  <a:pt x="708124" y="538683"/>
                </a:lnTo>
                <a:lnTo>
                  <a:pt x="708570" y="539129"/>
                </a:lnTo>
                <a:lnTo>
                  <a:pt x="714821" y="543706"/>
                </a:lnTo>
                <a:lnTo>
                  <a:pt x="715178" y="544822"/>
                </a:lnTo>
                <a:lnTo>
                  <a:pt x="600633" y="544822"/>
                </a:lnTo>
                <a:lnTo>
                  <a:pt x="573864" y="556148"/>
                </a:lnTo>
                <a:lnTo>
                  <a:pt x="545296" y="564523"/>
                </a:lnTo>
                <a:lnTo>
                  <a:pt x="515180" y="569717"/>
                </a:lnTo>
                <a:lnTo>
                  <a:pt x="483765" y="571500"/>
                </a:lnTo>
                <a:close/>
              </a:path>
              <a:path w="717550" h="571500">
                <a:moveTo>
                  <a:pt x="233734" y="392906"/>
                </a:moveTo>
                <a:lnTo>
                  <a:pt x="202321" y="391123"/>
                </a:lnTo>
                <a:lnTo>
                  <a:pt x="172217" y="385929"/>
                </a:lnTo>
                <a:lnTo>
                  <a:pt x="143682" y="377554"/>
                </a:lnTo>
                <a:lnTo>
                  <a:pt x="116978" y="366228"/>
                </a:lnTo>
                <a:lnTo>
                  <a:pt x="348321" y="366228"/>
                </a:lnTo>
                <a:lnTo>
                  <a:pt x="335849" y="372938"/>
                </a:lnTo>
                <a:lnTo>
                  <a:pt x="286978" y="387717"/>
                </a:lnTo>
                <a:lnTo>
                  <a:pt x="233734" y="392906"/>
                </a:lnTo>
                <a:close/>
              </a:path>
              <a:path w="717550" h="571500">
                <a:moveTo>
                  <a:pt x="705780" y="571500"/>
                </a:moveTo>
                <a:lnTo>
                  <a:pt x="698078" y="571500"/>
                </a:lnTo>
                <a:lnTo>
                  <a:pt x="679854" y="570402"/>
                </a:lnTo>
                <a:lnTo>
                  <a:pt x="628761" y="557547"/>
                </a:lnTo>
                <a:lnTo>
                  <a:pt x="600633" y="544822"/>
                </a:lnTo>
                <a:lnTo>
                  <a:pt x="715178" y="544822"/>
                </a:lnTo>
                <a:lnTo>
                  <a:pt x="717277" y="551394"/>
                </a:lnTo>
                <a:lnTo>
                  <a:pt x="717388" y="551743"/>
                </a:lnTo>
                <a:lnTo>
                  <a:pt x="712700" y="566477"/>
                </a:lnTo>
                <a:lnTo>
                  <a:pt x="705780" y="571500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9691" y="1587500"/>
            <a:ext cx="919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AI-Powered</a:t>
            </a:r>
            <a:r>
              <a:rPr sz="3600" spc="-114" dirty="0"/>
              <a:t> </a:t>
            </a:r>
            <a:r>
              <a:rPr sz="3600" dirty="0"/>
              <a:t>PDF</a:t>
            </a:r>
            <a:r>
              <a:rPr sz="3600" spc="-114" dirty="0"/>
              <a:t> </a:t>
            </a:r>
            <a:r>
              <a:rPr sz="3600" dirty="0"/>
              <a:t>Processing</a:t>
            </a:r>
            <a:r>
              <a:rPr sz="3600" spc="-125" dirty="0"/>
              <a:t> </a:t>
            </a:r>
            <a:r>
              <a:rPr sz="3600" dirty="0"/>
              <a:t>&amp;</a:t>
            </a:r>
            <a:r>
              <a:rPr sz="3600" spc="-114" dirty="0"/>
              <a:t> </a:t>
            </a:r>
            <a:r>
              <a:rPr sz="3600" dirty="0"/>
              <a:t>RAG</a:t>
            </a:r>
            <a:r>
              <a:rPr sz="3600" spc="-114" dirty="0"/>
              <a:t> </a:t>
            </a:r>
            <a:r>
              <a:rPr sz="3600" spc="-10" dirty="0"/>
              <a:t>System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847651" y="2254250"/>
            <a:ext cx="849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A5462"/>
                </a:solidFill>
                <a:latin typeface="Segoe UI"/>
                <a:cs typeface="Segoe UI"/>
              </a:rPr>
              <a:t>Intelligent document analysis with multilingual summarization and conversational </a:t>
            </a:r>
            <a:r>
              <a:rPr sz="1800" spc="-25" dirty="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9525" y="3086099"/>
            <a:ext cx="214629" cy="285750"/>
          </a:xfrm>
          <a:custGeom>
            <a:avLst/>
            <a:gdLst/>
            <a:ahLst/>
            <a:cxnLst/>
            <a:rect l="l" t="t" r="r" b="b"/>
            <a:pathLst>
              <a:path w="214629" h="285750">
                <a:moveTo>
                  <a:pt x="178593" y="285750"/>
                </a:moveTo>
                <a:lnTo>
                  <a:pt x="35718" y="285750"/>
                </a:lnTo>
                <a:lnTo>
                  <a:pt x="21826" y="282939"/>
                </a:lnTo>
                <a:lnTo>
                  <a:pt x="10471" y="275278"/>
                </a:lnTo>
                <a:lnTo>
                  <a:pt x="2810" y="263923"/>
                </a:lnTo>
                <a:lnTo>
                  <a:pt x="0" y="250031"/>
                </a:lnTo>
                <a:lnTo>
                  <a:pt x="0" y="35718"/>
                </a:lnTo>
                <a:lnTo>
                  <a:pt x="2810" y="21826"/>
                </a:lnTo>
                <a:lnTo>
                  <a:pt x="10471" y="10471"/>
                </a:lnTo>
                <a:lnTo>
                  <a:pt x="21826" y="2810"/>
                </a:lnTo>
                <a:lnTo>
                  <a:pt x="35718" y="0"/>
                </a:lnTo>
                <a:lnTo>
                  <a:pt x="125015" y="0"/>
                </a:lnTo>
                <a:lnTo>
                  <a:pt x="125015" y="81315"/>
                </a:lnTo>
                <a:lnTo>
                  <a:pt x="132996" y="89296"/>
                </a:lnTo>
                <a:lnTo>
                  <a:pt x="214312" y="89296"/>
                </a:lnTo>
                <a:lnTo>
                  <a:pt x="214312" y="142875"/>
                </a:lnTo>
                <a:lnTo>
                  <a:pt x="57596" y="142875"/>
                </a:lnTo>
                <a:lnTo>
                  <a:pt x="53578" y="146893"/>
                </a:lnTo>
                <a:lnTo>
                  <a:pt x="53578" y="156716"/>
                </a:lnTo>
                <a:lnTo>
                  <a:pt x="57596" y="160734"/>
                </a:lnTo>
                <a:lnTo>
                  <a:pt x="214312" y="160734"/>
                </a:lnTo>
                <a:lnTo>
                  <a:pt x="214312" y="178593"/>
                </a:lnTo>
                <a:lnTo>
                  <a:pt x="57596" y="178593"/>
                </a:lnTo>
                <a:lnTo>
                  <a:pt x="53578" y="182612"/>
                </a:lnTo>
                <a:lnTo>
                  <a:pt x="53578" y="192434"/>
                </a:lnTo>
                <a:lnTo>
                  <a:pt x="57596" y="196453"/>
                </a:lnTo>
                <a:lnTo>
                  <a:pt x="214312" y="196453"/>
                </a:lnTo>
                <a:lnTo>
                  <a:pt x="214312" y="214312"/>
                </a:lnTo>
                <a:lnTo>
                  <a:pt x="57596" y="214312"/>
                </a:lnTo>
                <a:lnTo>
                  <a:pt x="53578" y="218330"/>
                </a:lnTo>
                <a:lnTo>
                  <a:pt x="53578" y="228153"/>
                </a:lnTo>
                <a:lnTo>
                  <a:pt x="57596" y="232171"/>
                </a:lnTo>
                <a:lnTo>
                  <a:pt x="214312" y="232171"/>
                </a:lnTo>
                <a:lnTo>
                  <a:pt x="214312" y="250031"/>
                </a:lnTo>
                <a:lnTo>
                  <a:pt x="211501" y="263923"/>
                </a:lnTo>
                <a:lnTo>
                  <a:pt x="203841" y="275278"/>
                </a:lnTo>
                <a:lnTo>
                  <a:pt x="192486" y="282939"/>
                </a:lnTo>
                <a:lnTo>
                  <a:pt x="178593" y="285750"/>
                </a:lnTo>
                <a:close/>
              </a:path>
              <a:path w="214629" h="285750">
                <a:moveTo>
                  <a:pt x="214312" y="71437"/>
                </a:moveTo>
                <a:lnTo>
                  <a:pt x="142875" y="71437"/>
                </a:lnTo>
                <a:lnTo>
                  <a:pt x="142875" y="0"/>
                </a:lnTo>
                <a:lnTo>
                  <a:pt x="214312" y="71437"/>
                </a:lnTo>
                <a:close/>
              </a:path>
              <a:path w="214629" h="285750">
                <a:moveTo>
                  <a:pt x="214312" y="160734"/>
                </a:moveTo>
                <a:lnTo>
                  <a:pt x="156716" y="160734"/>
                </a:lnTo>
                <a:lnTo>
                  <a:pt x="160734" y="156716"/>
                </a:lnTo>
                <a:lnTo>
                  <a:pt x="160734" y="146893"/>
                </a:lnTo>
                <a:lnTo>
                  <a:pt x="156716" y="142875"/>
                </a:lnTo>
                <a:lnTo>
                  <a:pt x="214312" y="142875"/>
                </a:lnTo>
                <a:lnTo>
                  <a:pt x="214312" y="160734"/>
                </a:lnTo>
                <a:close/>
              </a:path>
              <a:path w="214629" h="285750">
                <a:moveTo>
                  <a:pt x="214312" y="196453"/>
                </a:moveTo>
                <a:lnTo>
                  <a:pt x="156716" y="196453"/>
                </a:lnTo>
                <a:lnTo>
                  <a:pt x="160734" y="192434"/>
                </a:lnTo>
                <a:lnTo>
                  <a:pt x="160734" y="182612"/>
                </a:lnTo>
                <a:lnTo>
                  <a:pt x="156716" y="178593"/>
                </a:lnTo>
                <a:lnTo>
                  <a:pt x="214312" y="178593"/>
                </a:lnTo>
                <a:lnTo>
                  <a:pt x="214312" y="196453"/>
                </a:lnTo>
                <a:close/>
              </a:path>
              <a:path w="214629" h="285750">
                <a:moveTo>
                  <a:pt x="214312" y="232171"/>
                </a:moveTo>
                <a:lnTo>
                  <a:pt x="156716" y="232171"/>
                </a:lnTo>
                <a:lnTo>
                  <a:pt x="160734" y="228153"/>
                </a:lnTo>
                <a:lnTo>
                  <a:pt x="160734" y="218330"/>
                </a:lnTo>
                <a:lnTo>
                  <a:pt x="156716" y="214312"/>
                </a:lnTo>
                <a:lnTo>
                  <a:pt x="214312" y="214312"/>
                </a:lnTo>
                <a:lnTo>
                  <a:pt x="214312" y="232171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4909" y="3444875"/>
            <a:ext cx="8756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solidFill>
                  <a:srgbClr val="4A5462"/>
                </a:solidFill>
                <a:latin typeface="Segoe UI"/>
                <a:cs typeface="Segoe UI"/>
              </a:rPr>
              <a:t>Text</a:t>
            </a:r>
            <a:r>
              <a:rPr sz="105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Extraction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3024" y="3121818"/>
            <a:ext cx="357505" cy="214629"/>
          </a:xfrm>
          <a:custGeom>
            <a:avLst/>
            <a:gdLst/>
            <a:ahLst/>
            <a:cxnLst/>
            <a:rect l="l" t="t" r="r" b="b"/>
            <a:pathLst>
              <a:path w="357504" h="214629">
                <a:moveTo>
                  <a:pt x="321468" y="214312"/>
                </a:moveTo>
                <a:lnTo>
                  <a:pt x="35718" y="214312"/>
                </a:lnTo>
                <a:lnTo>
                  <a:pt x="21826" y="211501"/>
                </a:lnTo>
                <a:lnTo>
                  <a:pt x="10471" y="203841"/>
                </a:lnTo>
                <a:lnTo>
                  <a:pt x="2810" y="192486"/>
                </a:lnTo>
                <a:lnTo>
                  <a:pt x="0" y="178593"/>
                </a:lnTo>
                <a:lnTo>
                  <a:pt x="0" y="35718"/>
                </a:lnTo>
                <a:lnTo>
                  <a:pt x="2810" y="21826"/>
                </a:lnTo>
                <a:lnTo>
                  <a:pt x="10471" y="10471"/>
                </a:lnTo>
                <a:lnTo>
                  <a:pt x="21826" y="2810"/>
                </a:lnTo>
                <a:lnTo>
                  <a:pt x="35718" y="0"/>
                </a:lnTo>
                <a:lnTo>
                  <a:pt x="321468" y="0"/>
                </a:lnTo>
                <a:lnTo>
                  <a:pt x="335361" y="2810"/>
                </a:lnTo>
                <a:lnTo>
                  <a:pt x="346716" y="10471"/>
                </a:lnTo>
                <a:lnTo>
                  <a:pt x="354376" y="21826"/>
                </a:lnTo>
                <a:lnTo>
                  <a:pt x="357187" y="35718"/>
                </a:lnTo>
                <a:lnTo>
                  <a:pt x="178593" y="35718"/>
                </a:lnTo>
                <a:lnTo>
                  <a:pt x="178593" y="55754"/>
                </a:lnTo>
                <a:lnTo>
                  <a:pt x="84973" y="55754"/>
                </a:lnTo>
                <a:lnTo>
                  <a:pt x="80869" y="58433"/>
                </a:lnTo>
                <a:lnTo>
                  <a:pt x="40853" y="148456"/>
                </a:lnTo>
                <a:lnTo>
                  <a:pt x="43420" y="155041"/>
                </a:lnTo>
                <a:lnTo>
                  <a:pt x="54569" y="160008"/>
                </a:lnTo>
                <a:lnTo>
                  <a:pt x="178593" y="160008"/>
                </a:lnTo>
                <a:lnTo>
                  <a:pt x="178593" y="178593"/>
                </a:lnTo>
                <a:lnTo>
                  <a:pt x="357187" y="178593"/>
                </a:lnTo>
                <a:lnTo>
                  <a:pt x="354376" y="192486"/>
                </a:lnTo>
                <a:lnTo>
                  <a:pt x="346716" y="203841"/>
                </a:lnTo>
                <a:lnTo>
                  <a:pt x="335361" y="211501"/>
                </a:lnTo>
                <a:lnTo>
                  <a:pt x="321468" y="214312"/>
                </a:lnTo>
                <a:close/>
              </a:path>
              <a:path w="357504" h="214629">
                <a:moveTo>
                  <a:pt x="357187" y="178593"/>
                </a:moveTo>
                <a:lnTo>
                  <a:pt x="321468" y="178593"/>
                </a:lnTo>
                <a:lnTo>
                  <a:pt x="321468" y="35718"/>
                </a:lnTo>
                <a:lnTo>
                  <a:pt x="357187" y="35718"/>
                </a:lnTo>
                <a:lnTo>
                  <a:pt x="357187" y="178593"/>
                </a:lnTo>
                <a:close/>
              </a:path>
              <a:path w="357504" h="214629">
                <a:moveTo>
                  <a:pt x="178593" y="160008"/>
                </a:moveTo>
                <a:lnTo>
                  <a:pt x="123899" y="160008"/>
                </a:lnTo>
                <a:lnTo>
                  <a:pt x="135194" y="155041"/>
                </a:lnTo>
                <a:lnTo>
                  <a:pt x="137684" y="148456"/>
                </a:lnTo>
                <a:lnTo>
                  <a:pt x="134385" y="140921"/>
                </a:lnTo>
                <a:lnTo>
                  <a:pt x="97724" y="58433"/>
                </a:lnTo>
                <a:lnTo>
                  <a:pt x="93620" y="55754"/>
                </a:lnTo>
                <a:lnTo>
                  <a:pt x="178593" y="55754"/>
                </a:lnTo>
                <a:lnTo>
                  <a:pt x="178593" y="160008"/>
                </a:lnTo>
                <a:close/>
              </a:path>
              <a:path w="357504" h="214629">
                <a:moveTo>
                  <a:pt x="261193" y="69149"/>
                </a:moveTo>
                <a:lnTo>
                  <a:pt x="238869" y="69149"/>
                </a:lnTo>
                <a:lnTo>
                  <a:pt x="238869" y="60777"/>
                </a:lnTo>
                <a:lnTo>
                  <a:pt x="243892" y="55754"/>
                </a:lnTo>
                <a:lnTo>
                  <a:pt x="256114" y="55754"/>
                </a:lnTo>
                <a:lnTo>
                  <a:pt x="261137" y="60777"/>
                </a:lnTo>
                <a:lnTo>
                  <a:pt x="261193" y="69149"/>
                </a:lnTo>
                <a:close/>
              </a:path>
              <a:path w="357504" h="214629">
                <a:moveTo>
                  <a:pt x="300874" y="91473"/>
                </a:moveTo>
                <a:lnTo>
                  <a:pt x="203708" y="91473"/>
                </a:lnTo>
                <a:lnTo>
                  <a:pt x="198685" y="86450"/>
                </a:lnTo>
                <a:lnTo>
                  <a:pt x="198685" y="74172"/>
                </a:lnTo>
                <a:lnTo>
                  <a:pt x="203708" y="69149"/>
                </a:lnTo>
                <a:lnTo>
                  <a:pt x="300763" y="69149"/>
                </a:lnTo>
                <a:lnTo>
                  <a:pt x="305785" y="74172"/>
                </a:lnTo>
                <a:lnTo>
                  <a:pt x="305841" y="86450"/>
                </a:lnTo>
                <a:lnTo>
                  <a:pt x="300874" y="91473"/>
                </a:lnTo>
                <a:close/>
              </a:path>
              <a:path w="357504" h="214629">
                <a:moveTo>
                  <a:pt x="281247" y="116588"/>
                </a:moveTo>
                <a:lnTo>
                  <a:pt x="253045" y="116588"/>
                </a:lnTo>
                <a:lnTo>
                  <a:pt x="257990" y="110890"/>
                </a:lnTo>
                <a:lnTo>
                  <a:pt x="262428" y="104784"/>
                </a:lnTo>
                <a:lnTo>
                  <a:pt x="266332" y="98301"/>
                </a:lnTo>
                <a:lnTo>
                  <a:pt x="269676" y="91473"/>
                </a:lnTo>
                <a:lnTo>
                  <a:pt x="293583" y="91473"/>
                </a:lnTo>
                <a:lnTo>
                  <a:pt x="292670" y="94040"/>
                </a:lnTo>
                <a:lnTo>
                  <a:pt x="288558" y="103807"/>
                </a:lnTo>
                <a:lnTo>
                  <a:pt x="288471" y="104013"/>
                </a:lnTo>
                <a:lnTo>
                  <a:pt x="283357" y="113462"/>
                </a:lnTo>
                <a:lnTo>
                  <a:pt x="281247" y="116588"/>
                </a:lnTo>
                <a:close/>
              </a:path>
              <a:path w="357504" h="214629">
                <a:moveTo>
                  <a:pt x="99900" y="118318"/>
                </a:moveTo>
                <a:lnTo>
                  <a:pt x="78692" y="118318"/>
                </a:lnTo>
                <a:lnTo>
                  <a:pt x="89296" y="94431"/>
                </a:lnTo>
                <a:lnTo>
                  <a:pt x="99900" y="118318"/>
                </a:lnTo>
                <a:close/>
              </a:path>
              <a:path w="357504" h="214629">
                <a:moveTo>
                  <a:pt x="226827" y="160008"/>
                </a:moveTo>
                <a:lnTo>
                  <a:pt x="226559" y="160008"/>
                </a:lnTo>
                <a:lnTo>
                  <a:pt x="220116" y="157497"/>
                </a:lnTo>
                <a:lnTo>
                  <a:pt x="215093" y="146223"/>
                </a:lnTo>
                <a:lnTo>
                  <a:pt x="217661" y="139637"/>
                </a:lnTo>
                <a:lnTo>
                  <a:pt x="228879" y="134615"/>
                </a:lnTo>
                <a:lnTo>
                  <a:pt x="232339" y="132829"/>
                </a:lnTo>
                <a:lnTo>
                  <a:pt x="235632" y="130764"/>
                </a:lnTo>
                <a:lnTo>
                  <a:pt x="224470" y="119601"/>
                </a:lnTo>
                <a:lnTo>
                  <a:pt x="224470" y="112514"/>
                </a:lnTo>
                <a:lnTo>
                  <a:pt x="233176" y="103807"/>
                </a:lnTo>
                <a:lnTo>
                  <a:pt x="240264" y="103807"/>
                </a:lnTo>
                <a:lnTo>
                  <a:pt x="253045" y="116588"/>
                </a:lnTo>
                <a:lnTo>
                  <a:pt x="281247" y="116588"/>
                </a:lnTo>
                <a:lnTo>
                  <a:pt x="277374" y="122326"/>
                </a:lnTo>
                <a:lnTo>
                  <a:pt x="270569" y="130540"/>
                </a:lnTo>
                <a:lnTo>
                  <a:pt x="270904" y="130764"/>
                </a:lnTo>
                <a:lnTo>
                  <a:pt x="272076" y="131433"/>
                </a:lnTo>
                <a:lnTo>
                  <a:pt x="287926" y="140921"/>
                </a:lnTo>
                <a:lnTo>
                  <a:pt x="289124" y="145832"/>
                </a:lnTo>
                <a:lnTo>
                  <a:pt x="253324" y="145832"/>
                </a:lnTo>
                <a:lnTo>
                  <a:pt x="247408" y="150018"/>
                </a:lnTo>
                <a:lnTo>
                  <a:pt x="241101" y="153646"/>
                </a:lnTo>
                <a:lnTo>
                  <a:pt x="226827" y="160008"/>
                </a:lnTo>
                <a:close/>
              </a:path>
              <a:path w="357504" h="214629">
                <a:moveTo>
                  <a:pt x="123899" y="160008"/>
                </a:moveTo>
                <a:lnTo>
                  <a:pt x="54837" y="160008"/>
                </a:lnTo>
                <a:lnTo>
                  <a:pt x="61279" y="157497"/>
                </a:lnTo>
                <a:lnTo>
                  <a:pt x="68634" y="140921"/>
                </a:lnTo>
                <a:lnTo>
                  <a:pt x="68758" y="140642"/>
                </a:lnTo>
                <a:lnTo>
                  <a:pt x="109835" y="140642"/>
                </a:lnTo>
                <a:lnTo>
                  <a:pt x="117313" y="157497"/>
                </a:lnTo>
                <a:lnTo>
                  <a:pt x="123899" y="160008"/>
                </a:lnTo>
                <a:close/>
              </a:path>
              <a:path w="357504" h="214629">
                <a:moveTo>
                  <a:pt x="276429" y="160008"/>
                </a:moveTo>
                <a:lnTo>
                  <a:pt x="258123" y="149069"/>
                </a:lnTo>
                <a:lnTo>
                  <a:pt x="255723" y="147507"/>
                </a:lnTo>
                <a:lnTo>
                  <a:pt x="253324" y="145832"/>
                </a:lnTo>
                <a:lnTo>
                  <a:pt x="289124" y="145832"/>
                </a:lnTo>
                <a:lnTo>
                  <a:pt x="289532" y="147507"/>
                </a:lnTo>
                <a:lnTo>
                  <a:pt x="289600" y="147786"/>
                </a:lnTo>
                <a:lnTo>
                  <a:pt x="283350" y="158278"/>
                </a:lnTo>
                <a:lnTo>
                  <a:pt x="276429" y="160008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16164" y="3444875"/>
            <a:ext cx="12344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Multilingual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Support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6075" y="3103959"/>
            <a:ext cx="285750" cy="250190"/>
          </a:xfrm>
          <a:custGeom>
            <a:avLst/>
            <a:gdLst/>
            <a:ahLst/>
            <a:cxnLst/>
            <a:rect l="l" t="t" r="r" b="b"/>
            <a:pathLst>
              <a:path w="285750" h="250189">
                <a:moveTo>
                  <a:pt x="250031" y="250031"/>
                </a:moveTo>
                <a:lnTo>
                  <a:pt x="35718" y="250031"/>
                </a:lnTo>
                <a:lnTo>
                  <a:pt x="21826" y="247220"/>
                </a:lnTo>
                <a:lnTo>
                  <a:pt x="10471" y="239559"/>
                </a:lnTo>
                <a:lnTo>
                  <a:pt x="2810" y="228204"/>
                </a:lnTo>
                <a:lnTo>
                  <a:pt x="0" y="214312"/>
                </a:lnTo>
                <a:lnTo>
                  <a:pt x="0" y="35718"/>
                </a:lnTo>
                <a:lnTo>
                  <a:pt x="2810" y="21826"/>
                </a:lnTo>
                <a:lnTo>
                  <a:pt x="10471" y="10471"/>
                </a:lnTo>
                <a:lnTo>
                  <a:pt x="21826" y="2810"/>
                </a:lnTo>
                <a:lnTo>
                  <a:pt x="35718" y="0"/>
                </a:lnTo>
                <a:lnTo>
                  <a:pt x="250031" y="0"/>
                </a:lnTo>
                <a:lnTo>
                  <a:pt x="263923" y="2810"/>
                </a:lnTo>
                <a:lnTo>
                  <a:pt x="275278" y="10471"/>
                </a:lnTo>
                <a:lnTo>
                  <a:pt x="282939" y="21826"/>
                </a:lnTo>
                <a:lnTo>
                  <a:pt x="285750" y="35718"/>
                </a:lnTo>
                <a:lnTo>
                  <a:pt x="58955" y="35718"/>
                </a:lnTo>
                <a:lnTo>
                  <a:pt x="55538" y="36398"/>
                </a:lnTo>
                <a:lnTo>
                  <a:pt x="35718" y="58955"/>
                </a:lnTo>
                <a:lnTo>
                  <a:pt x="35718" y="66060"/>
                </a:lnTo>
                <a:lnTo>
                  <a:pt x="58955" y="89296"/>
                </a:lnTo>
                <a:lnTo>
                  <a:pt x="165255" y="89296"/>
                </a:lnTo>
                <a:lnTo>
                  <a:pt x="161069" y="91473"/>
                </a:lnTo>
                <a:lnTo>
                  <a:pt x="158613" y="95156"/>
                </a:lnTo>
                <a:lnTo>
                  <a:pt x="126078" y="142875"/>
                </a:lnTo>
                <a:lnTo>
                  <a:pt x="80813" y="142875"/>
                </a:lnTo>
                <a:lnTo>
                  <a:pt x="76906" y="144716"/>
                </a:lnTo>
                <a:lnTo>
                  <a:pt x="74395" y="147897"/>
                </a:lnTo>
                <a:lnTo>
                  <a:pt x="35439" y="196564"/>
                </a:lnTo>
                <a:lnTo>
                  <a:pt x="34825" y="202090"/>
                </a:lnTo>
                <a:lnTo>
                  <a:pt x="39290" y="211354"/>
                </a:lnTo>
                <a:lnTo>
                  <a:pt x="43978" y="214312"/>
                </a:lnTo>
                <a:lnTo>
                  <a:pt x="285750" y="214312"/>
                </a:lnTo>
                <a:lnTo>
                  <a:pt x="282939" y="228204"/>
                </a:lnTo>
                <a:lnTo>
                  <a:pt x="275278" y="239559"/>
                </a:lnTo>
                <a:lnTo>
                  <a:pt x="263923" y="247220"/>
                </a:lnTo>
                <a:lnTo>
                  <a:pt x="250031" y="250031"/>
                </a:lnTo>
                <a:close/>
              </a:path>
              <a:path w="285750" h="250189">
                <a:moveTo>
                  <a:pt x="285750" y="214312"/>
                </a:moveTo>
                <a:lnTo>
                  <a:pt x="241603" y="214312"/>
                </a:lnTo>
                <a:lnTo>
                  <a:pt x="246180" y="211577"/>
                </a:lnTo>
                <a:lnTo>
                  <a:pt x="250756" y="202759"/>
                </a:lnTo>
                <a:lnTo>
                  <a:pt x="250477" y="197457"/>
                </a:lnTo>
                <a:lnTo>
                  <a:pt x="178203" y="91473"/>
                </a:lnTo>
                <a:lnTo>
                  <a:pt x="174073" y="89296"/>
                </a:lnTo>
                <a:lnTo>
                  <a:pt x="66060" y="89296"/>
                </a:lnTo>
                <a:lnTo>
                  <a:pt x="69477" y="88617"/>
                </a:lnTo>
                <a:lnTo>
                  <a:pt x="89296" y="66060"/>
                </a:lnTo>
                <a:lnTo>
                  <a:pt x="89296" y="58955"/>
                </a:lnTo>
                <a:lnTo>
                  <a:pt x="66060" y="35718"/>
                </a:lnTo>
                <a:lnTo>
                  <a:pt x="285750" y="35718"/>
                </a:lnTo>
                <a:lnTo>
                  <a:pt x="285750" y="214312"/>
                </a:lnTo>
                <a:close/>
              </a:path>
              <a:path w="285750" h="250189">
                <a:moveTo>
                  <a:pt x="110058" y="166371"/>
                </a:moveTo>
                <a:lnTo>
                  <a:pt x="92701" y="144716"/>
                </a:lnTo>
                <a:lnTo>
                  <a:pt x="88850" y="142875"/>
                </a:lnTo>
                <a:lnTo>
                  <a:pt x="126078" y="142875"/>
                </a:lnTo>
                <a:lnTo>
                  <a:pt x="110058" y="166371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05648" y="3444875"/>
            <a:ext cx="10585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Image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Processing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67675" y="30860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65633" y="258960"/>
                </a:moveTo>
                <a:lnTo>
                  <a:pt x="62507" y="258960"/>
                </a:lnTo>
                <a:lnTo>
                  <a:pt x="48615" y="256150"/>
                </a:lnTo>
                <a:lnTo>
                  <a:pt x="37260" y="248489"/>
                </a:lnTo>
                <a:lnTo>
                  <a:pt x="29599" y="237134"/>
                </a:lnTo>
                <a:lnTo>
                  <a:pt x="26789" y="223242"/>
                </a:lnTo>
                <a:lnTo>
                  <a:pt x="26789" y="219112"/>
                </a:lnTo>
                <a:lnTo>
                  <a:pt x="27514" y="215093"/>
                </a:lnTo>
                <a:lnTo>
                  <a:pt x="28798" y="211410"/>
                </a:lnTo>
                <a:lnTo>
                  <a:pt x="17187" y="204887"/>
                </a:lnTo>
                <a:lnTo>
                  <a:pt x="8078" y="195309"/>
                </a:lnTo>
                <a:lnTo>
                  <a:pt x="2129" y="183344"/>
                </a:lnTo>
                <a:lnTo>
                  <a:pt x="0" y="169664"/>
                </a:lnTo>
                <a:lnTo>
                  <a:pt x="1867" y="156852"/>
                </a:lnTo>
                <a:lnTo>
                  <a:pt x="7108" y="145491"/>
                </a:lnTo>
                <a:lnTo>
                  <a:pt x="15186" y="136128"/>
                </a:lnTo>
                <a:lnTo>
                  <a:pt x="25561" y="129313"/>
                </a:lnTo>
                <a:lnTo>
                  <a:pt x="20705" y="123229"/>
                </a:lnTo>
                <a:lnTo>
                  <a:pt x="17859" y="115527"/>
                </a:lnTo>
                <a:lnTo>
                  <a:pt x="17859" y="107156"/>
                </a:lnTo>
                <a:lnTo>
                  <a:pt x="19994" y="94963"/>
                </a:lnTo>
                <a:lnTo>
                  <a:pt x="25896" y="84580"/>
                </a:lnTo>
                <a:lnTo>
                  <a:pt x="34811" y="76751"/>
                </a:lnTo>
                <a:lnTo>
                  <a:pt x="45987" y="72218"/>
                </a:lnTo>
                <a:lnTo>
                  <a:pt x="45094" y="69149"/>
                </a:lnTo>
                <a:lnTo>
                  <a:pt x="44648" y="65856"/>
                </a:lnTo>
                <a:lnTo>
                  <a:pt x="44648" y="62507"/>
                </a:lnTo>
                <a:lnTo>
                  <a:pt x="46686" y="50601"/>
                </a:lnTo>
                <a:lnTo>
                  <a:pt x="52329" y="40385"/>
                </a:lnTo>
                <a:lnTo>
                  <a:pt x="60870" y="32566"/>
                </a:lnTo>
                <a:lnTo>
                  <a:pt x="71604" y="27849"/>
                </a:lnTo>
                <a:lnTo>
                  <a:pt x="74900" y="16905"/>
                </a:lnTo>
                <a:lnTo>
                  <a:pt x="81727" y="8064"/>
                </a:lnTo>
                <a:lnTo>
                  <a:pt x="91265" y="2153"/>
                </a:lnTo>
                <a:lnTo>
                  <a:pt x="102691" y="0"/>
                </a:lnTo>
                <a:lnTo>
                  <a:pt x="114850" y="2458"/>
                </a:lnTo>
                <a:lnTo>
                  <a:pt x="124785" y="9159"/>
                </a:lnTo>
                <a:lnTo>
                  <a:pt x="131487" y="19095"/>
                </a:lnTo>
                <a:lnTo>
                  <a:pt x="133945" y="31253"/>
                </a:lnTo>
                <a:lnTo>
                  <a:pt x="133945" y="254496"/>
                </a:lnTo>
                <a:lnTo>
                  <a:pt x="133279" y="257788"/>
                </a:lnTo>
                <a:lnTo>
                  <a:pt x="71604" y="257788"/>
                </a:lnTo>
                <a:lnTo>
                  <a:pt x="68702" y="258570"/>
                </a:lnTo>
                <a:lnTo>
                  <a:pt x="65633" y="258960"/>
                </a:lnTo>
                <a:close/>
              </a:path>
              <a:path w="285750" h="285750">
                <a:moveTo>
                  <a:pt x="102691" y="285750"/>
                </a:moveTo>
                <a:lnTo>
                  <a:pt x="91265" y="283594"/>
                </a:lnTo>
                <a:lnTo>
                  <a:pt x="81727" y="277671"/>
                </a:lnTo>
                <a:lnTo>
                  <a:pt x="74900" y="268797"/>
                </a:lnTo>
                <a:lnTo>
                  <a:pt x="71604" y="257788"/>
                </a:lnTo>
                <a:lnTo>
                  <a:pt x="133279" y="257788"/>
                </a:lnTo>
                <a:lnTo>
                  <a:pt x="131487" y="266654"/>
                </a:lnTo>
                <a:lnTo>
                  <a:pt x="124785" y="276590"/>
                </a:lnTo>
                <a:lnTo>
                  <a:pt x="114850" y="283291"/>
                </a:lnTo>
                <a:lnTo>
                  <a:pt x="102691" y="285750"/>
                </a:lnTo>
                <a:close/>
              </a:path>
              <a:path w="285750" h="285750">
                <a:moveTo>
                  <a:pt x="183058" y="285750"/>
                </a:moveTo>
                <a:lnTo>
                  <a:pt x="170899" y="283291"/>
                </a:lnTo>
                <a:lnTo>
                  <a:pt x="160964" y="276590"/>
                </a:lnTo>
                <a:lnTo>
                  <a:pt x="154262" y="266654"/>
                </a:lnTo>
                <a:lnTo>
                  <a:pt x="151804" y="254496"/>
                </a:lnTo>
                <a:lnTo>
                  <a:pt x="151804" y="31253"/>
                </a:lnTo>
                <a:lnTo>
                  <a:pt x="154262" y="19095"/>
                </a:lnTo>
                <a:lnTo>
                  <a:pt x="160964" y="9159"/>
                </a:lnTo>
                <a:lnTo>
                  <a:pt x="170899" y="2458"/>
                </a:lnTo>
                <a:lnTo>
                  <a:pt x="183058" y="0"/>
                </a:lnTo>
                <a:lnTo>
                  <a:pt x="194477" y="2153"/>
                </a:lnTo>
                <a:lnTo>
                  <a:pt x="204001" y="8064"/>
                </a:lnTo>
                <a:lnTo>
                  <a:pt x="210826" y="16905"/>
                </a:lnTo>
                <a:lnTo>
                  <a:pt x="214145" y="27849"/>
                </a:lnTo>
                <a:lnTo>
                  <a:pt x="224902" y="32558"/>
                </a:lnTo>
                <a:lnTo>
                  <a:pt x="233441" y="40364"/>
                </a:lnTo>
                <a:lnTo>
                  <a:pt x="239071" y="50578"/>
                </a:lnTo>
                <a:lnTo>
                  <a:pt x="241101" y="62507"/>
                </a:lnTo>
                <a:lnTo>
                  <a:pt x="241101" y="65856"/>
                </a:lnTo>
                <a:lnTo>
                  <a:pt x="240655" y="69149"/>
                </a:lnTo>
                <a:lnTo>
                  <a:pt x="239762" y="72218"/>
                </a:lnTo>
                <a:lnTo>
                  <a:pt x="250938" y="76728"/>
                </a:lnTo>
                <a:lnTo>
                  <a:pt x="259853" y="84559"/>
                </a:lnTo>
                <a:lnTo>
                  <a:pt x="265755" y="94955"/>
                </a:lnTo>
                <a:lnTo>
                  <a:pt x="267890" y="107156"/>
                </a:lnTo>
                <a:lnTo>
                  <a:pt x="267890" y="115527"/>
                </a:lnTo>
                <a:lnTo>
                  <a:pt x="265044" y="123229"/>
                </a:lnTo>
                <a:lnTo>
                  <a:pt x="260188" y="129313"/>
                </a:lnTo>
                <a:lnTo>
                  <a:pt x="270563" y="136128"/>
                </a:lnTo>
                <a:lnTo>
                  <a:pt x="278641" y="145491"/>
                </a:lnTo>
                <a:lnTo>
                  <a:pt x="283882" y="156852"/>
                </a:lnTo>
                <a:lnTo>
                  <a:pt x="285750" y="169664"/>
                </a:lnTo>
                <a:lnTo>
                  <a:pt x="283620" y="183344"/>
                </a:lnTo>
                <a:lnTo>
                  <a:pt x="277671" y="195309"/>
                </a:lnTo>
                <a:lnTo>
                  <a:pt x="268562" y="204887"/>
                </a:lnTo>
                <a:lnTo>
                  <a:pt x="256951" y="211410"/>
                </a:lnTo>
                <a:lnTo>
                  <a:pt x="258235" y="215093"/>
                </a:lnTo>
                <a:lnTo>
                  <a:pt x="258960" y="219112"/>
                </a:lnTo>
                <a:lnTo>
                  <a:pt x="258960" y="223242"/>
                </a:lnTo>
                <a:lnTo>
                  <a:pt x="256150" y="237134"/>
                </a:lnTo>
                <a:lnTo>
                  <a:pt x="248489" y="248489"/>
                </a:lnTo>
                <a:lnTo>
                  <a:pt x="237134" y="256150"/>
                </a:lnTo>
                <a:lnTo>
                  <a:pt x="229035" y="257788"/>
                </a:lnTo>
                <a:lnTo>
                  <a:pt x="214145" y="257788"/>
                </a:lnTo>
                <a:lnTo>
                  <a:pt x="210849" y="268797"/>
                </a:lnTo>
                <a:lnTo>
                  <a:pt x="204022" y="277671"/>
                </a:lnTo>
                <a:lnTo>
                  <a:pt x="194484" y="283594"/>
                </a:lnTo>
                <a:lnTo>
                  <a:pt x="183058" y="285750"/>
                </a:lnTo>
                <a:close/>
              </a:path>
              <a:path w="285750" h="285750">
                <a:moveTo>
                  <a:pt x="223242" y="258960"/>
                </a:moveTo>
                <a:lnTo>
                  <a:pt x="220116" y="258960"/>
                </a:lnTo>
                <a:lnTo>
                  <a:pt x="217047" y="258570"/>
                </a:lnTo>
                <a:lnTo>
                  <a:pt x="214145" y="257788"/>
                </a:lnTo>
                <a:lnTo>
                  <a:pt x="229035" y="257788"/>
                </a:lnTo>
                <a:lnTo>
                  <a:pt x="223242" y="25896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19665" y="3444875"/>
            <a:ext cx="9874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Segoe UI"/>
                <a:cs typeface="Segoe UI"/>
              </a:rPr>
              <a:t>RAG</a:t>
            </a:r>
            <a:r>
              <a:rPr sz="105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Segoe UI"/>
                <a:cs typeface="Segoe UI"/>
              </a:rPr>
              <a:t>Technology</a:t>
            </a:r>
            <a:endParaRPr sz="105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18" name="object 18"/>
            <p:cNvSpPr/>
            <p:nvPr/>
          </p:nvSpPr>
          <p:spPr>
            <a:xfrm>
              <a:off x="76199" y="0"/>
              <a:ext cx="12115800" cy="76200"/>
            </a:xfrm>
            <a:custGeom>
              <a:avLst/>
              <a:gdLst/>
              <a:ahLst/>
              <a:cxnLst/>
              <a:rect l="l" t="t" r="r" b="b"/>
              <a:pathLst>
                <a:path w="12115800" h="76200">
                  <a:moveTo>
                    <a:pt x="0" y="76199"/>
                  </a:moveTo>
                  <a:lnTo>
                    <a:pt x="12115799" y="76199"/>
                  </a:lnTo>
                  <a:lnTo>
                    <a:pt x="12115799" y="0"/>
                  </a:lnTo>
                  <a:lnTo>
                    <a:pt x="0" y="0"/>
                  </a:lnTo>
                  <a:lnTo>
                    <a:pt x="0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1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6857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3931" y="3354696"/>
              <a:ext cx="3255010" cy="3129915"/>
            </a:xfrm>
            <a:custGeom>
              <a:avLst/>
              <a:gdLst/>
              <a:ahLst/>
              <a:cxnLst/>
              <a:rect l="l" t="t" r="r" b="b"/>
              <a:pathLst>
                <a:path w="3255009" h="3129915">
                  <a:moveTo>
                    <a:pt x="1644506" y="3129544"/>
                  </a:moveTo>
                  <a:lnTo>
                    <a:pt x="1597542" y="3129649"/>
                  </a:lnTo>
                  <a:lnTo>
                    <a:pt x="1550688" y="3128018"/>
                  </a:lnTo>
                  <a:lnTo>
                    <a:pt x="1500886" y="3124369"/>
                  </a:lnTo>
                  <a:lnTo>
                    <a:pt x="1451331" y="3118789"/>
                  </a:lnTo>
                  <a:lnTo>
                    <a:pt x="1402068" y="3111330"/>
                  </a:lnTo>
                  <a:lnTo>
                    <a:pt x="1353139" y="3102042"/>
                  </a:lnTo>
                  <a:lnTo>
                    <a:pt x="1304590" y="3090976"/>
                  </a:lnTo>
                  <a:lnTo>
                    <a:pt x="1256465" y="3078183"/>
                  </a:lnTo>
                  <a:lnTo>
                    <a:pt x="1208806" y="3063714"/>
                  </a:lnTo>
                  <a:lnTo>
                    <a:pt x="1161659" y="3047619"/>
                  </a:lnTo>
                  <a:lnTo>
                    <a:pt x="1115068" y="3029949"/>
                  </a:lnTo>
                  <a:lnTo>
                    <a:pt x="1069076" y="3010755"/>
                  </a:lnTo>
                  <a:lnTo>
                    <a:pt x="1023727" y="2990088"/>
                  </a:lnTo>
                  <a:lnTo>
                    <a:pt x="979066" y="2967998"/>
                  </a:lnTo>
                  <a:lnTo>
                    <a:pt x="935137" y="2944537"/>
                  </a:lnTo>
                  <a:lnTo>
                    <a:pt x="891983" y="2919755"/>
                  </a:lnTo>
                  <a:lnTo>
                    <a:pt x="849648" y="2893703"/>
                  </a:lnTo>
                  <a:lnTo>
                    <a:pt x="807787" y="2866427"/>
                  </a:lnTo>
                  <a:lnTo>
                    <a:pt x="766780" y="2837956"/>
                  </a:lnTo>
                  <a:lnTo>
                    <a:pt x="726616" y="2808313"/>
                  </a:lnTo>
                  <a:lnTo>
                    <a:pt x="687284" y="2777522"/>
                  </a:lnTo>
                  <a:lnTo>
                    <a:pt x="648776" y="2745607"/>
                  </a:lnTo>
                  <a:lnTo>
                    <a:pt x="611081" y="2712591"/>
                  </a:lnTo>
                  <a:lnTo>
                    <a:pt x="574188" y="2678498"/>
                  </a:lnTo>
                  <a:lnTo>
                    <a:pt x="538088" y="2643352"/>
                  </a:lnTo>
                  <a:lnTo>
                    <a:pt x="502770" y="2607176"/>
                  </a:lnTo>
                  <a:lnTo>
                    <a:pt x="468225" y="2569994"/>
                  </a:lnTo>
                  <a:lnTo>
                    <a:pt x="434441" y="2531830"/>
                  </a:lnTo>
                  <a:lnTo>
                    <a:pt x="401409" y="2492708"/>
                  </a:lnTo>
                  <a:lnTo>
                    <a:pt x="369119" y="2452651"/>
                  </a:lnTo>
                  <a:lnTo>
                    <a:pt x="337560" y="2411683"/>
                  </a:lnTo>
                  <a:lnTo>
                    <a:pt x="306723" y="2369828"/>
                  </a:lnTo>
                  <a:lnTo>
                    <a:pt x="278458" y="2329827"/>
                  </a:lnTo>
                  <a:lnTo>
                    <a:pt x="250890" y="2289133"/>
                  </a:lnTo>
                  <a:lnTo>
                    <a:pt x="224137" y="2247770"/>
                  </a:lnTo>
                  <a:lnTo>
                    <a:pt x="198317" y="2205760"/>
                  </a:lnTo>
                  <a:lnTo>
                    <a:pt x="173545" y="2163124"/>
                  </a:lnTo>
                  <a:lnTo>
                    <a:pt x="149940" y="2119886"/>
                  </a:lnTo>
                  <a:lnTo>
                    <a:pt x="127619" y="2076067"/>
                  </a:lnTo>
                  <a:lnTo>
                    <a:pt x="106698" y="2031691"/>
                  </a:lnTo>
                  <a:lnTo>
                    <a:pt x="87296" y="1986778"/>
                  </a:lnTo>
                  <a:lnTo>
                    <a:pt x="69528" y="1941352"/>
                  </a:lnTo>
                  <a:lnTo>
                    <a:pt x="53513" y="1895435"/>
                  </a:lnTo>
                  <a:lnTo>
                    <a:pt x="39368" y="1849049"/>
                  </a:lnTo>
                  <a:lnTo>
                    <a:pt x="27210" y="1802216"/>
                  </a:lnTo>
                  <a:lnTo>
                    <a:pt x="17156" y="1754960"/>
                  </a:lnTo>
                  <a:lnTo>
                    <a:pt x="9323" y="1707301"/>
                  </a:lnTo>
                  <a:lnTo>
                    <a:pt x="3828" y="1659263"/>
                  </a:lnTo>
                  <a:lnTo>
                    <a:pt x="738" y="1610900"/>
                  </a:lnTo>
                  <a:lnTo>
                    <a:pt x="0" y="1562305"/>
                  </a:lnTo>
                  <a:lnTo>
                    <a:pt x="1555" y="1513560"/>
                  </a:lnTo>
                  <a:lnTo>
                    <a:pt x="5346" y="1464745"/>
                  </a:lnTo>
                  <a:lnTo>
                    <a:pt x="11314" y="1415941"/>
                  </a:lnTo>
                  <a:lnTo>
                    <a:pt x="19399" y="1367229"/>
                  </a:lnTo>
                  <a:lnTo>
                    <a:pt x="29544" y="1318690"/>
                  </a:lnTo>
                  <a:lnTo>
                    <a:pt x="41690" y="1270405"/>
                  </a:lnTo>
                  <a:lnTo>
                    <a:pt x="55778" y="1222455"/>
                  </a:lnTo>
                  <a:lnTo>
                    <a:pt x="71750" y="1174921"/>
                  </a:lnTo>
                  <a:lnTo>
                    <a:pt x="89546" y="1127883"/>
                  </a:lnTo>
                  <a:lnTo>
                    <a:pt x="109109" y="1081423"/>
                  </a:lnTo>
                  <a:lnTo>
                    <a:pt x="130380" y="1035622"/>
                  </a:lnTo>
                  <a:lnTo>
                    <a:pt x="153300" y="990560"/>
                  </a:lnTo>
                  <a:lnTo>
                    <a:pt x="177810" y="946318"/>
                  </a:lnTo>
                  <a:lnTo>
                    <a:pt x="203853" y="902978"/>
                  </a:lnTo>
                  <a:lnTo>
                    <a:pt x="231348" y="860603"/>
                  </a:lnTo>
                  <a:lnTo>
                    <a:pt x="260222" y="819188"/>
                  </a:lnTo>
                  <a:lnTo>
                    <a:pt x="290424" y="778710"/>
                  </a:lnTo>
                  <a:lnTo>
                    <a:pt x="321904" y="739148"/>
                  </a:lnTo>
                  <a:lnTo>
                    <a:pt x="354611" y="700479"/>
                  </a:lnTo>
                  <a:lnTo>
                    <a:pt x="388497" y="662680"/>
                  </a:lnTo>
                  <a:lnTo>
                    <a:pt x="423509" y="625730"/>
                  </a:lnTo>
                  <a:lnTo>
                    <a:pt x="459599" y="589606"/>
                  </a:lnTo>
                  <a:lnTo>
                    <a:pt x="496716" y="554285"/>
                  </a:lnTo>
                  <a:lnTo>
                    <a:pt x="534810" y="519746"/>
                  </a:lnTo>
                  <a:lnTo>
                    <a:pt x="573830" y="485966"/>
                  </a:lnTo>
                  <a:lnTo>
                    <a:pt x="613726" y="452922"/>
                  </a:lnTo>
                  <a:lnTo>
                    <a:pt x="654448" y="420593"/>
                  </a:lnTo>
                  <a:lnTo>
                    <a:pt x="695946" y="388956"/>
                  </a:lnTo>
                  <a:lnTo>
                    <a:pt x="738169" y="357988"/>
                  </a:lnTo>
                  <a:lnTo>
                    <a:pt x="781068" y="327668"/>
                  </a:lnTo>
                  <a:lnTo>
                    <a:pt x="821800" y="299722"/>
                  </a:lnTo>
                  <a:lnTo>
                    <a:pt x="863298" y="272425"/>
                  </a:lnTo>
                  <a:lnTo>
                    <a:pt x="905536" y="245873"/>
                  </a:lnTo>
                  <a:lnTo>
                    <a:pt x="948488" y="220160"/>
                  </a:lnTo>
                  <a:lnTo>
                    <a:pt x="992128" y="195383"/>
                  </a:lnTo>
                  <a:lnTo>
                    <a:pt x="1036432" y="171636"/>
                  </a:lnTo>
                  <a:lnTo>
                    <a:pt x="1081373" y="149015"/>
                  </a:lnTo>
                  <a:lnTo>
                    <a:pt x="1126926" y="127616"/>
                  </a:lnTo>
                  <a:lnTo>
                    <a:pt x="1173065" y="107533"/>
                  </a:lnTo>
                  <a:lnTo>
                    <a:pt x="1219765" y="88863"/>
                  </a:lnTo>
                  <a:lnTo>
                    <a:pt x="1267000" y="71700"/>
                  </a:lnTo>
                  <a:lnTo>
                    <a:pt x="1314744" y="56140"/>
                  </a:lnTo>
                  <a:lnTo>
                    <a:pt x="1362972" y="42279"/>
                  </a:lnTo>
                  <a:lnTo>
                    <a:pt x="1411659" y="30211"/>
                  </a:lnTo>
                  <a:lnTo>
                    <a:pt x="1460778" y="20032"/>
                  </a:lnTo>
                  <a:lnTo>
                    <a:pt x="1510305" y="11838"/>
                  </a:lnTo>
                  <a:lnTo>
                    <a:pt x="1560213" y="5723"/>
                  </a:lnTo>
                  <a:lnTo>
                    <a:pt x="1607671" y="1925"/>
                  </a:lnTo>
                  <a:lnTo>
                    <a:pt x="1655395" y="29"/>
                  </a:lnTo>
                  <a:lnTo>
                    <a:pt x="1703335" y="0"/>
                  </a:lnTo>
                  <a:lnTo>
                    <a:pt x="1751439" y="1798"/>
                  </a:lnTo>
                  <a:lnTo>
                    <a:pt x="1799658" y="5389"/>
                  </a:lnTo>
                  <a:lnTo>
                    <a:pt x="1847939" y="10733"/>
                  </a:lnTo>
                  <a:lnTo>
                    <a:pt x="1896231" y="17794"/>
                  </a:lnTo>
                  <a:lnTo>
                    <a:pt x="1944485" y="26535"/>
                  </a:lnTo>
                  <a:lnTo>
                    <a:pt x="1992648" y="36918"/>
                  </a:lnTo>
                  <a:lnTo>
                    <a:pt x="2040670" y="48906"/>
                  </a:lnTo>
                  <a:lnTo>
                    <a:pt x="2088500" y="62462"/>
                  </a:lnTo>
                  <a:lnTo>
                    <a:pt x="2136087" y="77549"/>
                  </a:lnTo>
                  <a:lnTo>
                    <a:pt x="2183381" y="94129"/>
                  </a:lnTo>
                  <a:lnTo>
                    <a:pt x="2230329" y="112165"/>
                  </a:lnTo>
                  <a:lnTo>
                    <a:pt x="2276881" y="131621"/>
                  </a:lnTo>
                  <a:lnTo>
                    <a:pt x="2322986" y="152458"/>
                  </a:lnTo>
                  <a:lnTo>
                    <a:pt x="2368594" y="174639"/>
                  </a:lnTo>
                  <a:lnTo>
                    <a:pt x="2413653" y="198128"/>
                  </a:lnTo>
                  <a:lnTo>
                    <a:pt x="2413653" y="102878"/>
                  </a:lnTo>
                  <a:lnTo>
                    <a:pt x="2456390" y="125392"/>
                  </a:lnTo>
                  <a:lnTo>
                    <a:pt x="2498231" y="149711"/>
                  </a:lnTo>
                  <a:lnTo>
                    <a:pt x="2539162" y="175771"/>
                  </a:lnTo>
                  <a:lnTo>
                    <a:pt x="2579171" y="203506"/>
                  </a:lnTo>
                  <a:lnTo>
                    <a:pt x="2618243" y="232852"/>
                  </a:lnTo>
                  <a:lnTo>
                    <a:pt x="2656364" y="263745"/>
                  </a:lnTo>
                  <a:lnTo>
                    <a:pt x="2693521" y="296119"/>
                  </a:lnTo>
                  <a:lnTo>
                    <a:pt x="2729700" y="329910"/>
                  </a:lnTo>
                  <a:lnTo>
                    <a:pt x="2764887" y="365054"/>
                  </a:lnTo>
                  <a:lnTo>
                    <a:pt x="2799069" y="401485"/>
                  </a:lnTo>
                  <a:lnTo>
                    <a:pt x="2832232" y="439139"/>
                  </a:lnTo>
                  <a:lnTo>
                    <a:pt x="2864362" y="477952"/>
                  </a:lnTo>
                  <a:lnTo>
                    <a:pt x="2895445" y="517858"/>
                  </a:lnTo>
                  <a:lnTo>
                    <a:pt x="2925468" y="558793"/>
                  </a:lnTo>
                  <a:lnTo>
                    <a:pt x="2954417" y="600692"/>
                  </a:lnTo>
                  <a:lnTo>
                    <a:pt x="2982278" y="643491"/>
                  </a:lnTo>
                  <a:lnTo>
                    <a:pt x="3009038" y="687124"/>
                  </a:lnTo>
                  <a:lnTo>
                    <a:pt x="3034683" y="731528"/>
                  </a:lnTo>
                  <a:lnTo>
                    <a:pt x="3059176" y="776287"/>
                  </a:lnTo>
                  <a:lnTo>
                    <a:pt x="3082457" y="821630"/>
                  </a:lnTo>
                  <a:lnTo>
                    <a:pt x="3104480" y="867506"/>
                  </a:lnTo>
                  <a:lnTo>
                    <a:pt x="3125198" y="913865"/>
                  </a:lnTo>
                  <a:lnTo>
                    <a:pt x="3144563" y="960654"/>
                  </a:lnTo>
                  <a:lnTo>
                    <a:pt x="3162530" y="1007824"/>
                  </a:lnTo>
                  <a:lnTo>
                    <a:pt x="3179049" y="1055323"/>
                  </a:lnTo>
                  <a:lnTo>
                    <a:pt x="3194076" y="1103100"/>
                  </a:lnTo>
                  <a:lnTo>
                    <a:pt x="3207562" y="1151104"/>
                  </a:lnTo>
                  <a:lnTo>
                    <a:pt x="3219460" y="1199285"/>
                  </a:lnTo>
                  <a:lnTo>
                    <a:pt x="3229724" y="1247592"/>
                  </a:lnTo>
                  <a:lnTo>
                    <a:pt x="3238306" y="1295973"/>
                  </a:lnTo>
                  <a:lnTo>
                    <a:pt x="3245160" y="1344377"/>
                  </a:lnTo>
                  <a:lnTo>
                    <a:pt x="3250238" y="1392754"/>
                  </a:lnTo>
                  <a:lnTo>
                    <a:pt x="3253493" y="1441052"/>
                  </a:lnTo>
                  <a:lnTo>
                    <a:pt x="3254879" y="1489222"/>
                  </a:lnTo>
                  <a:lnTo>
                    <a:pt x="3254348" y="1537211"/>
                  </a:lnTo>
                  <a:lnTo>
                    <a:pt x="3251853" y="1584968"/>
                  </a:lnTo>
                  <a:lnTo>
                    <a:pt x="3246705" y="1635587"/>
                  </a:lnTo>
                  <a:lnTo>
                    <a:pt x="3239388" y="1685899"/>
                  </a:lnTo>
                  <a:lnTo>
                    <a:pt x="3229983" y="1735874"/>
                  </a:lnTo>
                  <a:lnTo>
                    <a:pt x="3218575" y="1785481"/>
                  </a:lnTo>
                  <a:lnTo>
                    <a:pt x="3205248" y="1834691"/>
                  </a:lnTo>
                  <a:lnTo>
                    <a:pt x="3190085" y="1883472"/>
                  </a:lnTo>
                  <a:lnTo>
                    <a:pt x="3173170" y="1931795"/>
                  </a:lnTo>
                  <a:lnTo>
                    <a:pt x="3154587" y="1979629"/>
                  </a:lnTo>
                  <a:lnTo>
                    <a:pt x="3134420" y="2026945"/>
                  </a:lnTo>
                  <a:lnTo>
                    <a:pt x="3112753" y="2073711"/>
                  </a:lnTo>
                  <a:lnTo>
                    <a:pt x="3089668" y="2119899"/>
                  </a:lnTo>
                  <a:lnTo>
                    <a:pt x="3065250" y="2165476"/>
                  </a:lnTo>
                  <a:lnTo>
                    <a:pt x="3039584" y="2210414"/>
                  </a:lnTo>
                  <a:lnTo>
                    <a:pt x="3012751" y="2254682"/>
                  </a:lnTo>
                  <a:lnTo>
                    <a:pt x="2984837" y="2298250"/>
                  </a:lnTo>
                  <a:lnTo>
                    <a:pt x="2955925" y="2341087"/>
                  </a:lnTo>
                  <a:lnTo>
                    <a:pt x="2926098" y="2383163"/>
                  </a:lnTo>
                  <a:lnTo>
                    <a:pt x="2895428" y="2424466"/>
                  </a:lnTo>
                  <a:lnTo>
                    <a:pt x="2863937" y="2464976"/>
                  </a:lnTo>
                  <a:lnTo>
                    <a:pt x="2831635" y="2504651"/>
                  </a:lnTo>
                  <a:lnTo>
                    <a:pt x="2798529" y="2543448"/>
                  </a:lnTo>
                  <a:lnTo>
                    <a:pt x="2764630" y="2581327"/>
                  </a:lnTo>
                  <a:lnTo>
                    <a:pt x="2729948" y="2618245"/>
                  </a:lnTo>
                  <a:lnTo>
                    <a:pt x="2694490" y="2654160"/>
                  </a:lnTo>
                  <a:lnTo>
                    <a:pt x="2658267" y="2689030"/>
                  </a:lnTo>
                  <a:lnTo>
                    <a:pt x="2621288" y="2722814"/>
                  </a:lnTo>
                  <a:lnTo>
                    <a:pt x="2583562" y="2755470"/>
                  </a:lnTo>
                  <a:lnTo>
                    <a:pt x="2545099" y="2786955"/>
                  </a:lnTo>
                  <a:lnTo>
                    <a:pt x="2505908" y="2817229"/>
                  </a:lnTo>
                  <a:lnTo>
                    <a:pt x="2465997" y="2846248"/>
                  </a:lnTo>
                  <a:lnTo>
                    <a:pt x="2425377" y="2873971"/>
                  </a:lnTo>
                  <a:lnTo>
                    <a:pt x="2384057" y="2900357"/>
                  </a:lnTo>
                  <a:lnTo>
                    <a:pt x="2342046" y="2925363"/>
                  </a:lnTo>
                  <a:lnTo>
                    <a:pt x="2299353" y="2948948"/>
                  </a:lnTo>
                  <a:lnTo>
                    <a:pt x="2253503" y="2972767"/>
                  </a:lnTo>
                  <a:lnTo>
                    <a:pt x="2207411" y="2994929"/>
                  </a:lnTo>
                  <a:lnTo>
                    <a:pt x="2161100" y="3015427"/>
                  </a:lnTo>
                  <a:lnTo>
                    <a:pt x="2114598" y="3034256"/>
                  </a:lnTo>
                  <a:lnTo>
                    <a:pt x="2067928" y="3051412"/>
                  </a:lnTo>
                  <a:lnTo>
                    <a:pt x="2021115" y="3066887"/>
                  </a:lnTo>
                  <a:lnTo>
                    <a:pt x="1974185" y="3080677"/>
                  </a:lnTo>
                  <a:lnTo>
                    <a:pt x="1927164" y="3092776"/>
                  </a:lnTo>
                  <a:lnTo>
                    <a:pt x="1880075" y="3103178"/>
                  </a:lnTo>
                  <a:lnTo>
                    <a:pt x="1832944" y="3111878"/>
                  </a:lnTo>
                  <a:lnTo>
                    <a:pt x="1785797" y="3118870"/>
                  </a:lnTo>
                  <a:lnTo>
                    <a:pt x="1738658" y="3124149"/>
                  </a:lnTo>
                  <a:lnTo>
                    <a:pt x="1691552" y="3127708"/>
                  </a:lnTo>
                  <a:lnTo>
                    <a:pt x="1644506" y="3129544"/>
                  </a:lnTo>
                  <a:close/>
                </a:path>
              </a:pathLst>
            </a:custGeom>
            <a:solidFill>
              <a:srgbClr val="0078D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07942" y="6435724"/>
            <a:ext cx="97599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August</a:t>
            </a:r>
            <a:r>
              <a:rPr sz="1050" spc="-2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28,</a:t>
            </a:r>
            <a:r>
              <a:rPr sz="1050" spc="-15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6A7280"/>
                </a:solidFill>
                <a:latin typeface="Segoe UI"/>
                <a:cs typeface="Segoe UI"/>
              </a:rPr>
              <a:t>2025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Technical</a:t>
            </a:r>
            <a:r>
              <a:rPr spc="-100" dirty="0"/>
              <a:t> </a:t>
            </a:r>
            <a:r>
              <a:rPr spc="-10" dirty="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2400299"/>
            <a:ext cx="5334000" cy="3657600"/>
            <a:chOff x="609599" y="2400299"/>
            <a:chExt cx="5334000" cy="3657600"/>
          </a:xfrm>
        </p:grpSpPr>
        <p:sp>
          <p:nvSpPr>
            <p:cNvPr id="4" name="object 4"/>
            <p:cNvSpPr/>
            <p:nvPr/>
          </p:nvSpPr>
          <p:spPr>
            <a:xfrm>
              <a:off x="628649" y="2400299"/>
              <a:ext cx="5314950" cy="3657600"/>
            </a:xfrm>
            <a:custGeom>
              <a:avLst/>
              <a:gdLst/>
              <a:ahLst/>
              <a:cxnLst/>
              <a:rect l="l" t="t" r="r" b="b"/>
              <a:pathLst>
                <a:path w="5314950" h="3657600">
                  <a:moveTo>
                    <a:pt x="5281901" y="3657599"/>
                  </a:moveTo>
                  <a:lnTo>
                    <a:pt x="16523" y="3657599"/>
                  </a:lnTo>
                  <a:lnTo>
                    <a:pt x="14093" y="3656632"/>
                  </a:lnTo>
                  <a:lnTo>
                    <a:pt x="0" y="3624551"/>
                  </a:lnTo>
                  <a:lnTo>
                    <a:pt x="0" y="36194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3624551"/>
                  </a:lnTo>
                  <a:lnTo>
                    <a:pt x="5286761" y="3656632"/>
                  </a:lnTo>
                  <a:lnTo>
                    <a:pt x="5281901" y="3657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400299"/>
              <a:ext cx="38100" cy="3657600"/>
            </a:xfrm>
            <a:custGeom>
              <a:avLst/>
              <a:gdLst/>
              <a:ahLst/>
              <a:cxnLst/>
              <a:rect l="l" t="t" r="r" b="b"/>
              <a:pathLst>
                <a:path w="38100" h="3657600">
                  <a:moveTo>
                    <a:pt x="38099" y="3657599"/>
                  </a:moveTo>
                  <a:lnTo>
                    <a:pt x="2789" y="3634125"/>
                  </a:lnTo>
                  <a:lnTo>
                    <a:pt x="0" y="3619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3657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09599" y="6705599"/>
            <a:ext cx="5334000" cy="1943100"/>
            <a:chOff x="609599" y="6705599"/>
            <a:chExt cx="5334000" cy="1943100"/>
          </a:xfrm>
        </p:grpSpPr>
        <p:sp>
          <p:nvSpPr>
            <p:cNvPr id="7" name="object 7"/>
            <p:cNvSpPr/>
            <p:nvPr/>
          </p:nvSpPr>
          <p:spPr>
            <a:xfrm>
              <a:off x="628649" y="6705599"/>
              <a:ext cx="5314950" cy="1943100"/>
            </a:xfrm>
            <a:custGeom>
              <a:avLst/>
              <a:gdLst/>
              <a:ahLst/>
              <a:cxnLst/>
              <a:rect l="l" t="t" r="r" b="b"/>
              <a:pathLst>
                <a:path w="5314950" h="1943100">
                  <a:moveTo>
                    <a:pt x="5281901" y="1943099"/>
                  </a:moveTo>
                  <a:lnTo>
                    <a:pt x="16523" y="1943099"/>
                  </a:lnTo>
                  <a:lnTo>
                    <a:pt x="14093" y="1942131"/>
                  </a:lnTo>
                  <a:lnTo>
                    <a:pt x="0" y="1910051"/>
                  </a:lnTo>
                  <a:lnTo>
                    <a:pt x="0" y="19049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6"/>
                  </a:lnTo>
                  <a:lnTo>
                    <a:pt x="5314949" y="33047"/>
                  </a:lnTo>
                  <a:lnTo>
                    <a:pt x="5314949" y="1910051"/>
                  </a:lnTo>
                  <a:lnTo>
                    <a:pt x="5286761" y="1942131"/>
                  </a:lnTo>
                  <a:lnTo>
                    <a:pt x="5281901" y="19430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6705599"/>
              <a:ext cx="38100" cy="1943100"/>
            </a:xfrm>
            <a:custGeom>
              <a:avLst/>
              <a:gdLst/>
              <a:ahLst/>
              <a:cxnLst/>
              <a:rect l="l" t="t" r="r" b="b"/>
              <a:pathLst>
                <a:path w="38100" h="1943100">
                  <a:moveTo>
                    <a:pt x="38099" y="1943099"/>
                  </a:moveTo>
                  <a:lnTo>
                    <a:pt x="2789" y="1919625"/>
                  </a:lnTo>
                  <a:lnTo>
                    <a:pt x="0" y="19049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9430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46" y="2027448"/>
            <a:ext cx="240431" cy="1932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9299" y="2471420"/>
            <a:ext cx="4347210" cy="5969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class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PDFProcessor:</a:t>
            </a:r>
            <a:endParaRPr sz="1050">
              <a:latin typeface="Liberation Mono"/>
              <a:cs typeface="Liberation Mono"/>
            </a:endParaRPr>
          </a:p>
          <a:p>
            <a:pPr marL="652780" marR="5080" indent="-320675">
              <a:lnSpc>
                <a:spcPct val="119000"/>
              </a:lnSpc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def </a:t>
            </a:r>
            <a:r>
              <a:rPr sz="1050" u="sng" spc="365" dirty="0">
                <a:solidFill>
                  <a:srgbClr val="1F2937"/>
                </a:solidFill>
                <a:uFill>
                  <a:solidFill>
                    <a:srgbClr val="1E2836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50" u="none" dirty="0">
                <a:solidFill>
                  <a:srgbClr val="1F2937"/>
                </a:solidFill>
                <a:latin typeface="Liberation Mono"/>
                <a:cs typeface="Liberation Mono"/>
              </a:rPr>
              <a:t>init</a:t>
            </a:r>
            <a:r>
              <a:rPr sz="1050" u="sng" spc="365" dirty="0">
                <a:solidFill>
                  <a:srgbClr val="1F2937"/>
                </a:solidFill>
                <a:uFill>
                  <a:solidFill>
                    <a:srgbClr val="1E2836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50" u="none" dirty="0">
                <a:solidFill>
                  <a:srgbClr val="1F2937"/>
                </a:solidFill>
                <a:latin typeface="Liberation Mono"/>
                <a:cs typeface="Liberation Mono"/>
              </a:rPr>
              <a:t>(self,</a:t>
            </a:r>
            <a:r>
              <a:rPr sz="1050" u="none" spc="5" dirty="0">
                <a:solidFill>
                  <a:srgbClr val="1F2937"/>
                </a:solidFill>
                <a:latin typeface="Liberation Mono"/>
                <a:cs typeface="Liberation Mono"/>
              </a:rPr>
              <a:t> </a:t>
            </a:r>
            <a:r>
              <a:rPr sz="1050" u="none" dirty="0">
                <a:solidFill>
                  <a:srgbClr val="1F2937"/>
                </a:solidFill>
                <a:latin typeface="Liberation Mono"/>
                <a:cs typeface="Liberation Mono"/>
              </a:rPr>
              <a:t>pdf_path, </a:t>
            </a:r>
            <a:r>
              <a:rPr sz="1050" u="none" spc="-10" dirty="0">
                <a:solidFill>
                  <a:srgbClr val="1F2937"/>
                </a:solidFill>
                <a:latin typeface="Liberation Mono"/>
                <a:cs typeface="Liberation Mono"/>
              </a:rPr>
              <a:t>output_dir="output"): </a:t>
            </a:r>
            <a:r>
              <a:rPr sz="1050" u="none" dirty="0">
                <a:solidFill>
                  <a:srgbClr val="1F2937"/>
                </a:solidFill>
                <a:latin typeface="Liberation Mono"/>
                <a:cs typeface="Liberation Mono"/>
              </a:rPr>
              <a:t># Initialize paths and </a:t>
            </a:r>
            <a:r>
              <a:rPr sz="1050" u="none" spc="-10" dirty="0">
                <a:solidFill>
                  <a:srgbClr val="1F2937"/>
                </a:solidFill>
                <a:latin typeface="Liberation Mono"/>
                <a:cs typeface="Liberation Mono"/>
              </a:rPr>
              <a:t>directories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392" y="3233419"/>
            <a:ext cx="35464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def extract_text_and_images(self) -&gt;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tuple: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# Extract content from PDF using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PyMuPDF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392" y="3804919"/>
            <a:ext cx="39465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def generate_summary(self, text: str) -&gt;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Summary: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# Generate summary using Gemini </a:t>
            </a:r>
            <a:r>
              <a:rPr sz="1050" spc="-25" dirty="0">
                <a:solidFill>
                  <a:srgbClr val="1F2937"/>
                </a:solidFill>
                <a:latin typeface="Liberation Mono"/>
                <a:cs typeface="Liberation Mono"/>
              </a:rPr>
              <a:t>API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392" y="4376419"/>
            <a:ext cx="4027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def translate_to_egyptian(self, text: str) -&gt; </a:t>
            </a:r>
            <a:r>
              <a:rPr sz="1050" spc="-20" dirty="0">
                <a:solidFill>
                  <a:srgbClr val="1F2937"/>
                </a:solidFill>
                <a:latin typeface="Liberation Mono"/>
                <a:cs typeface="Liberation Mono"/>
              </a:rPr>
              <a:t>str: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# Translate text to Egyptian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Arabic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392" y="4947919"/>
            <a:ext cx="44272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def save_summary_to_pdf(self, summary: Summary) -&gt; </a:t>
            </a:r>
            <a:r>
              <a:rPr sz="1050" spc="-20" dirty="0">
                <a:solidFill>
                  <a:srgbClr val="1F2937"/>
                </a:solidFill>
                <a:latin typeface="Liberation Mono"/>
                <a:cs typeface="Liberation Mono"/>
              </a:rPr>
              <a:t>str: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# Create structured PDF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output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392" y="5519419"/>
            <a:ext cx="24263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def process_pdf(self) -&gt;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Dict: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# Main processing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pipeline</a:t>
            </a:r>
            <a:endParaRPr sz="1050">
              <a:latin typeface="Liberation Mono"/>
              <a:cs typeface="Liberation Mon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6334124"/>
            <a:ext cx="166687" cy="1904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39787" y="6292849"/>
            <a:ext cx="1912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Pydantic</a:t>
            </a:r>
            <a:r>
              <a:rPr sz="1500" b="1" spc="-2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Data</a:t>
            </a:r>
            <a:r>
              <a:rPr sz="1500" b="1" spc="-2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Models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299" y="6776719"/>
            <a:ext cx="3786504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20523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class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Summary(BaseModel):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paper_name: str =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Field(...)</a:t>
            </a:r>
            <a:endParaRPr sz="1050">
              <a:latin typeface="Liberation Mono"/>
              <a:cs typeface="Liberation Mono"/>
            </a:endParaRPr>
          </a:p>
          <a:p>
            <a:pPr marL="332740" marR="5080">
              <a:lnSpc>
                <a:spcPct val="119000"/>
              </a:lnSpc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authors_name: Dict[str, str] =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Field(...)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summary_in_english: List[str] =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Field(...)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summary_in_egyptian: List[str] =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Field(...)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equations: str =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Field(...)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9" y="8110219"/>
            <a:ext cx="29864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class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Translation(BaseModel): </a:t>
            </a:r>
            <a:r>
              <a:rPr sz="1050" dirty="0">
                <a:solidFill>
                  <a:srgbClr val="1F2937"/>
                </a:solidFill>
                <a:latin typeface="Liberation Mono"/>
                <a:cs typeface="Liberation Mono"/>
              </a:rPr>
              <a:t>translated_text: str = </a:t>
            </a:r>
            <a:r>
              <a:rPr sz="1050" spc="-10" dirty="0">
                <a:solidFill>
                  <a:srgbClr val="1F2937"/>
                </a:solidFill>
                <a:latin typeface="Liberation Mono"/>
                <a:cs typeface="Liberation Mono"/>
              </a:rPr>
              <a:t>Field(...)</a:t>
            </a:r>
            <a:endParaRPr sz="1050">
              <a:latin typeface="Liberation Mono"/>
              <a:cs typeface="Liberation Mon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994" y="2031801"/>
            <a:ext cx="234408" cy="18685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248399" y="2400299"/>
            <a:ext cx="5334000" cy="1466850"/>
            <a:chOff x="6248399" y="2400299"/>
            <a:chExt cx="5334000" cy="1466850"/>
          </a:xfrm>
        </p:grpSpPr>
        <p:sp>
          <p:nvSpPr>
            <p:cNvPr id="22" name="object 22"/>
            <p:cNvSpPr/>
            <p:nvPr/>
          </p:nvSpPr>
          <p:spPr>
            <a:xfrm>
              <a:off x="6267449" y="2400299"/>
              <a:ext cx="5314950" cy="1466850"/>
            </a:xfrm>
            <a:custGeom>
              <a:avLst/>
              <a:gdLst/>
              <a:ahLst/>
              <a:cxnLst/>
              <a:rect l="l" t="t" r="r" b="b"/>
              <a:pathLst>
                <a:path w="5314950" h="1466850">
                  <a:moveTo>
                    <a:pt x="5243752" y="1466849"/>
                  </a:moveTo>
                  <a:lnTo>
                    <a:pt x="53397" y="1466849"/>
                  </a:lnTo>
                  <a:lnTo>
                    <a:pt x="49680" y="1466361"/>
                  </a:lnTo>
                  <a:lnTo>
                    <a:pt x="14084" y="1440993"/>
                  </a:lnTo>
                  <a:lnTo>
                    <a:pt x="365" y="1400608"/>
                  </a:lnTo>
                  <a:lnTo>
                    <a:pt x="0" y="1395653"/>
                  </a:lnTo>
                  <a:lnTo>
                    <a:pt x="0" y="139064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1"/>
                  </a:lnTo>
                  <a:lnTo>
                    <a:pt x="5314948" y="71196"/>
                  </a:lnTo>
                  <a:lnTo>
                    <a:pt x="5314948" y="1395653"/>
                  </a:lnTo>
                  <a:lnTo>
                    <a:pt x="5299326" y="1437143"/>
                  </a:lnTo>
                  <a:lnTo>
                    <a:pt x="5263286" y="1462963"/>
                  </a:lnTo>
                  <a:lnTo>
                    <a:pt x="5248707" y="1466361"/>
                  </a:lnTo>
                  <a:lnTo>
                    <a:pt x="5243752" y="14668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399" y="2400577"/>
              <a:ext cx="70485" cy="1466850"/>
            </a:xfrm>
            <a:custGeom>
              <a:avLst/>
              <a:gdLst/>
              <a:ahLst/>
              <a:cxnLst/>
              <a:rect l="l" t="t" r="r" b="b"/>
              <a:pathLst>
                <a:path w="70485" h="1466850">
                  <a:moveTo>
                    <a:pt x="70450" y="1466294"/>
                  </a:moveTo>
                  <a:lnTo>
                    <a:pt x="33857" y="1453741"/>
                  </a:lnTo>
                  <a:lnTo>
                    <a:pt x="5800" y="1419532"/>
                  </a:lnTo>
                  <a:lnTo>
                    <a:pt x="0" y="139037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390372"/>
                  </a:lnTo>
                  <a:lnTo>
                    <a:pt x="44515" y="1432714"/>
                  </a:lnTo>
                  <a:lnTo>
                    <a:pt x="66287" y="1464638"/>
                  </a:lnTo>
                  <a:lnTo>
                    <a:pt x="70450" y="146629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6998" y="3438524"/>
              <a:ext cx="2438400" cy="247650"/>
            </a:xfrm>
            <a:custGeom>
              <a:avLst/>
              <a:gdLst/>
              <a:ahLst/>
              <a:cxnLst/>
              <a:rect l="l" t="t" r="r" b="b"/>
              <a:pathLst>
                <a:path w="2438400" h="247650">
                  <a:moveTo>
                    <a:pt x="2405351" y="247649"/>
                  </a:moveTo>
                  <a:lnTo>
                    <a:pt x="33047" y="247649"/>
                  </a:lnTo>
                  <a:lnTo>
                    <a:pt x="28187" y="246682"/>
                  </a:lnTo>
                  <a:lnTo>
                    <a:pt x="966" y="219462"/>
                  </a:lnTo>
                  <a:lnTo>
                    <a:pt x="0" y="214602"/>
                  </a:lnTo>
                  <a:lnTo>
                    <a:pt x="0" y="2095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405351" y="0"/>
                  </a:lnTo>
                  <a:lnTo>
                    <a:pt x="2437432" y="28187"/>
                  </a:lnTo>
                  <a:lnTo>
                    <a:pt x="2438399" y="33047"/>
                  </a:lnTo>
                  <a:lnTo>
                    <a:pt x="2438399" y="214602"/>
                  </a:lnTo>
                  <a:lnTo>
                    <a:pt x="2410211" y="246682"/>
                  </a:lnTo>
                  <a:lnTo>
                    <a:pt x="2405351" y="2476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248399" y="4019549"/>
            <a:ext cx="5334000" cy="1714500"/>
            <a:chOff x="6248399" y="4019549"/>
            <a:chExt cx="5334000" cy="1714500"/>
          </a:xfrm>
        </p:grpSpPr>
        <p:sp>
          <p:nvSpPr>
            <p:cNvPr id="26" name="object 26"/>
            <p:cNvSpPr/>
            <p:nvPr/>
          </p:nvSpPr>
          <p:spPr>
            <a:xfrm>
              <a:off x="6267449" y="4019549"/>
              <a:ext cx="5314950" cy="1714500"/>
            </a:xfrm>
            <a:custGeom>
              <a:avLst/>
              <a:gdLst/>
              <a:ahLst/>
              <a:cxnLst/>
              <a:rect l="l" t="t" r="r" b="b"/>
              <a:pathLst>
                <a:path w="5314950" h="1714500">
                  <a:moveTo>
                    <a:pt x="5243752" y="1714499"/>
                  </a:moveTo>
                  <a:lnTo>
                    <a:pt x="53397" y="1714499"/>
                  </a:lnTo>
                  <a:lnTo>
                    <a:pt x="49680" y="1714011"/>
                  </a:lnTo>
                  <a:lnTo>
                    <a:pt x="14084" y="1688642"/>
                  </a:lnTo>
                  <a:lnTo>
                    <a:pt x="365" y="1648258"/>
                  </a:lnTo>
                  <a:lnTo>
                    <a:pt x="0" y="1643303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1"/>
                  </a:lnTo>
                  <a:lnTo>
                    <a:pt x="5314948" y="71196"/>
                  </a:lnTo>
                  <a:lnTo>
                    <a:pt x="5314948" y="1643303"/>
                  </a:lnTo>
                  <a:lnTo>
                    <a:pt x="5299326" y="1684793"/>
                  </a:lnTo>
                  <a:lnTo>
                    <a:pt x="5263286" y="1710612"/>
                  </a:lnTo>
                  <a:lnTo>
                    <a:pt x="5248707" y="1714011"/>
                  </a:lnTo>
                  <a:lnTo>
                    <a:pt x="5243752" y="17144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48399" y="4019827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5" h="1714500">
                  <a:moveTo>
                    <a:pt x="70450" y="1713944"/>
                  </a:moveTo>
                  <a:lnTo>
                    <a:pt x="33857" y="1701391"/>
                  </a:lnTo>
                  <a:lnTo>
                    <a:pt x="5800" y="1667182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5" y="1680364"/>
                  </a:lnTo>
                  <a:lnTo>
                    <a:pt x="66287" y="1712288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6987" y="5057774"/>
              <a:ext cx="4552950" cy="495300"/>
            </a:xfrm>
            <a:custGeom>
              <a:avLst/>
              <a:gdLst/>
              <a:ahLst/>
              <a:cxnLst/>
              <a:rect l="l" t="t" r="r" b="b"/>
              <a:pathLst>
                <a:path w="4552950" h="495300">
                  <a:moveTo>
                    <a:pt x="4552950" y="0"/>
                  </a:moveTo>
                  <a:lnTo>
                    <a:pt x="33058" y="0"/>
                  </a:lnTo>
                  <a:lnTo>
                    <a:pt x="28194" y="977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214604"/>
                  </a:lnTo>
                  <a:lnTo>
                    <a:pt x="28194" y="246684"/>
                  </a:lnTo>
                  <a:lnTo>
                    <a:pt x="33045" y="247650"/>
                  </a:lnTo>
                  <a:lnTo>
                    <a:pt x="0" y="247650"/>
                  </a:lnTo>
                  <a:lnTo>
                    <a:pt x="0" y="495300"/>
                  </a:lnTo>
                  <a:lnTo>
                    <a:pt x="681329" y="495300"/>
                  </a:lnTo>
                  <a:lnTo>
                    <a:pt x="713409" y="467118"/>
                  </a:lnTo>
                  <a:lnTo>
                    <a:pt x="714375" y="462254"/>
                  </a:lnTo>
                  <a:lnTo>
                    <a:pt x="714375" y="280708"/>
                  </a:lnTo>
                  <a:lnTo>
                    <a:pt x="686193" y="248627"/>
                  </a:lnTo>
                  <a:lnTo>
                    <a:pt x="681329" y="247650"/>
                  </a:lnTo>
                  <a:lnTo>
                    <a:pt x="4552950" y="247650"/>
                  </a:lnTo>
                  <a:lnTo>
                    <a:pt x="4552950" y="0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248399" y="5886449"/>
            <a:ext cx="5334000" cy="1695450"/>
            <a:chOff x="6248399" y="5886449"/>
            <a:chExt cx="5334000" cy="1695450"/>
          </a:xfrm>
        </p:grpSpPr>
        <p:sp>
          <p:nvSpPr>
            <p:cNvPr id="30" name="object 30"/>
            <p:cNvSpPr/>
            <p:nvPr/>
          </p:nvSpPr>
          <p:spPr>
            <a:xfrm>
              <a:off x="6267449" y="5886449"/>
              <a:ext cx="5314950" cy="1695450"/>
            </a:xfrm>
            <a:custGeom>
              <a:avLst/>
              <a:gdLst/>
              <a:ahLst/>
              <a:cxnLst/>
              <a:rect l="l" t="t" r="r" b="b"/>
              <a:pathLst>
                <a:path w="5314950" h="1695450">
                  <a:moveTo>
                    <a:pt x="5243752" y="1695449"/>
                  </a:moveTo>
                  <a:lnTo>
                    <a:pt x="53397" y="1695449"/>
                  </a:lnTo>
                  <a:lnTo>
                    <a:pt x="49680" y="1694961"/>
                  </a:lnTo>
                  <a:lnTo>
                    <a:pt x="14084" y="1669592"/>
                  </a:lnTo>
                  <a:lnTo>
                    <a:pt x="365" y="1629207"/>
                  </a:lnTo>
                  <a:lnTo>
                    <a:pt x="0" y="1624252"/>
                  </a:lnTo>
                  <a:lnTo>
                    <a:pt x="0" y="161924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0"/>
                  </a:lnTo>
                  <a:lnTo>
                    <a:pt x="5314948" y="71196"/>
                  </a:lnTo>
                  <a:lnTo>
                    <a:pt x="5314948" y="1624252"/>
                  </a:lnTo>
                  <a:lnTo>
                    <a:pt x="5299326" y="1665742"/>
                  </a:lnTo>
                  <a:lnTo>
                    <a:pt x="5263286" y="1691562"/>
                  </a:lnTo>
                  <a:lnTo>
                    <a:pt x="5248707" y="1694961"/>
                  </a:lnTo>
                  <a:lnTo>
                    <a:pt x="5243752" y="16954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48399" y="5886727"/>
              <a:ext cx="70485" cy="1695450"/>
            </a:xfrm>
            <a:custGeom>
              <a:avLst/>
              <a:gdLst/>
              <a:ahLst/>
              <a:cxnLst/>
              <a:rect l="l" t="t" r="r" b="b"/>
              <a:pathLst>
                <a:path w="70485" h="1695450">
                  <a:moveTo>
                    <a:pt x="70450" y="1694894"/>
                  </a:moveTo>
                  <a:lnTo>
                    <a:pt x="33857" y="1682341"/>
                  </a:lnTo>
                  <a:lnTo>
                    <a:pt x="5800" y="1648131"/>
                  </a:lnTo>
                  <a:lnTo>
                    <a:pt x="0" y="161897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18972"/>
                  </a:lnTo>
                  <a:lnTo>
                    <a:pt x="44515" y="1661313"/>
                  </a:lnTo>
                  <a:lnTo>
                    <a:pt x="66287" y="1693238"/>
                  </a:lnTo>
                  <a:lnTo>
                    <a:pt x="70450" y="169489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6998" y="7153274"/>
              <a:ext cx="4905375" cy="247650"/>
            </a:xfrm>
            <a:custGeom>
              <a:avLst/>
              <a:gdLst/>
              <a:ahLst/>
              <a:cxnLst/>
              <a:rect l="l" t="t" r="r" b="b"/>
              <a:pathLst>
                <a:path w="4905375" h="247650">
                  <a:moveTo>
                    <a:pt x="4872327" y="247649"/>
                  </a:moveTo>
                  <a:lnTo>
                    <a:pt x="33047" y="247649"/>
                  </a:lnTo>
                  <a:lnTo>
                    <a:pt x="28187" y="246682"/>
                  </a:lnTo>
                  <a:lnTo>
                    <a:pt x="966" y="219461"/>
                  </a:lnTo>
                  <a:lnTo>
                    <a:pt x="0" y="214601"/>
                  </a:lnTo>
                  <a:lnTo>
                    <a:pt x="0" y="2095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872327" y="0"/>
                  </a:lnTo>
                  <a:lnTo>
                    <a:pt x="4904407" y="28186"/>
                  </a:lnTo>
                  <a:lnTo>
                    <a:pt x="4905375" y="33047"/>
                  </a:lnTo>
                  <a:lnTo>
                    <a:pt x="4905375" y="214601"/>
                  </a:lnTo>
                  <a:lnTo>
                    <a:pt x="4877187" y="246682"/>
                  </a:lnTo>
                  <a:lnTo>
                    <a:pt x="4872327" y="24764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6899" y="1174114"/>
            <a:ext cx="9700895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modular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Python-based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leveraging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PyMuPDF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extraction,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Google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Gemini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API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processing,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Pydantic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data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validation,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extensible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components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RAG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integration.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350">
              <a:latin typeface="Segoe UI"/>
              <a:cs typeface="Segoe U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  <a:tabLst>
                <a:tab pos="5965190" algn="l"/>
              </a:tabLst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Core</a:t>
            </a:r>
            <a:r>
              <a:rPr sz="1500" b="1" spc="-4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Classes</a:t>
            </a:r>
            <a:r>
              <a:rPr sz="1500" b="1" spc="-3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&amp;</a:t>
            </a:r>
            <a:r>
              <a:rPr sz="1500" b="1" spc="-3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Structure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	Implementation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Highlights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64299" y="2505948"/>
            <a:ext cx="4827270" cy="11379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PDF</a:t>
            </a:r>
            <a:r>
              <a:rPr sz="1350" b="1" spc="-20" dirty="0">
                <a:solidFill>
                  <a:srgbClr val="1F2937"/>
                </a:solidFill>
                <a:latin typeface="Segoe UI Semibold"/>
                <a:cs typeface="Segoe UI Semibold"/>
              </a:rPr>
              <a:t> Text</a:t>
            </a:r>
            <a:r>
              <a:rPr sz="135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&amp;</a:t>
            </a:r>
            <a:r>
              <a:rPr sz="135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Image</a:t>
            </a:r>
            <a:r>
              <a:rPr sz="135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Extraction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3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Uses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PyMuPDF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(fitz)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text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while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preserving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formatting.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Image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extraction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maintains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metadata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resolution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quality.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1D40AF"/>
                </a:solidFill>
                <a:latin typeface="Liberation Mono"/>
                <a:cs typeface="Liberation Mono"/>
              </a:rPr>
              <a:t>doc</a:t>
            </a:r>
            <a:r>
              <a:rPr sz="1200" spc="-15" dirty="0">
                <a:solidFill>
                  <a:srgbClr val="1D40AF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1D40AF"/>
                </a:solidFill>
                <a:latin typeface="Liberation Mono"/>
                <a:cs typeface="Liberation Mono"/>
              </a:rPr>
              <a:t>=</a:t>
            </a:r>
            <a:r>
              <a:rPr sz="1200" spc="-15" dirty="0">
                <a:solidFill>
                  <a:srgbClr val="1D40AF"/>
                </a:solidFill>
                <a:latin typeface="Liberation Mono"/>
                <a:cs typeface="Liberation Mono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Liberation Mono"/>
                <a:cs typeface="Liberation Mono"/>
              </a:rPr>
              <a:t>fitz.open(pdf_path)</a:t>
            </a:r>
            <a:endParaRPr sz="1200">
              <a:latin typeface="Liberation Mono"/>
              <a:cs typeface="Liberation Mon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4299" y="4125197"/>
            <a:ext cx="4939030" cy="13855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AI-Powered</a:t>
            </a:r>
            <a:r>
              <a:rPr sz="1350" b="1" spc="-7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Summarization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3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Gemini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API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text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specialized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prompts,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extracting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structured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information with schema validation via Pydantic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models.</a:t>
            </a:r>
            <a:endParaRPr sz="1200">
              <a:latin typeface="Segoe UI"/>
              <a:cs typeface="Segoe UI"/>
            </a:endParaRPr>
          </a:p>
          <a:p>
            <a:pPr marL="12700" marR="360680" indent="76200">
              <a:lnSpc>
                <a:spcPct val="135400"/>
              </a:lnSpc>
              <a:spcBef>
                <a:spcPts val="450"/>
              </a:spcBef>
            </a:pPr>
            <a:r>
              <a:rPr sz="1200" dirty="0">
                <a:solidFill>
                  <a:srgbClr val="1D40AF"/>
                </a:solidFill>
                <a:latin typeface="Liberation Mono"/>
                <a:cs typeface="Liberation Mono"/>
              </a:rPr>
              <a:t>model</a:t>
            </a:r>
            <a:r>
              <a:rPr sz="1200" spc="25" dirty="0">
                <a:solidFill>
                  <a:srgbClr val="1D40AF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1D40AF"/>
                </a:solidFill>
                <a:latin typeface="Liberation Mono"/>
                <a:cs typeface="Liberation Mono"/>
              </a:rPr>
              <a:t>=</a:t>
            </a:r>
            <a:r>
              <a:rPr sz="1200" spc="30" dirty="0">
                <a:solidFill>
                  <a:srgbClr val="1D40AF"/>
                </a:solidFill>
                <a:latin typeface="Liberation Mono"/>
                <a:cs typeface="Liberation Mono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Liberation Mono"/>
                <a:cs typeface="Liberation Mono"/>
              </a:rPr>
              <a:t>genai.GenerativeModel('models/gemini-</a:t>
            </a:r>
            <a:r>
              <a:rPr sz="1200" spc="-20" dirty="0">
                <a:solidFill>
                  <a:srgbClr val="1D40AF"/>
                </a:solidFill>
                <a:latin typeface="Liberation Mono"/>
                <a:cs typeface="Liberation Mono"/>
              </a:rPr>
              <a:t>1.5- </a:t>
            </a:r>
            <a:r>
              <a:rPr sz="1200" spc="-10" dirty="0">
                <a:solidFill>
                  <a:srgbClr val="1D40AF"/>
                </a:solidFill>
                <a:latin typeface="Liberation Mono"/>
                <a:cs typeface="Liberation Mono"/>
              </a:rPr>
              <a:t>flash')</a:t>
            </a:r>
            <a:endParaRPr sz="1200">
              <a:latin typeface="Liberation Mono"/>
              <a:cs typeface="Liberation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64299" y="5992097"/>
            <a:ext cx="4857750" cy="1366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RAG</a:t>
            </a:r>
            <a:r>
              <a:rPr sz="1350" b="1" spc="-4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Implementation</a:t>
            </a:r>
            <a:endParaRPr sz="1350">
              <a:latin typeface="Segoe UI Semibold"/>
              <a:cs typeface="Segoe UI Semibold"/>
            </a:endParaRPr>
          </a:p>
          <a:p>
            <a:pPr marL="12700" marR="17780">
              <a:lnSpc>
                <a:spcPct val="125000"/>
              </a:lnSpc>
              <a:spcBef>
                <a:spcPts val="3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Summarized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 is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indexed for retrieval,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allowing users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 query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system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natural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language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receive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contextually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relevant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responses.</a:t>
            </a:r>
            <a:endParaRPr sz="1200">
              <a:latin typeface="Segoe UI"/>
              <a:cs typeface="Segoe UI"/>
            </a:endParaRPr>
          </a:p>
          <a:p>
            <a:pPr marL="8826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055E45"/>
                </a:solidFill>
                <a:latin typeface="Liberation Mono"/>
                <a:cs typeface="Liberation Mono"/>
              </a:rPr>
              <a:t>response</a:t>
            </a:r>
            <a:r>
              <a:rPr sz="1200" spc="-80" dirty="0">
                <a:solidFill>
                  <a:srgbClr val="055E45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055E45"/>
                </a:solidFill>
                <a:latin typeface="Liberation Mono"/>
                <a:cs typeface="Liberation Mono"/>
              </a:rPr>
              <a:t>=</a:t>
            </a:r>
            <a:r>
              <a:rPr sz="1200" spc="-80" dirty="0">
                <a:solidFill>
                  <a:srgbClr val="055E45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055E45"/>
                </a:solidFill>
                <a:latin typeface="Liberation Mono"/>
                <a:cs typeface="Liberation Mono"/>
              </a:rPr>
              <a:t>rag.query(user_question,</a:t>
            </a:r>
            <a:r>
              <a:rPr sz="1200" spc="-80" dirty="0">
                <a:solidFill>
                  <a:srgbClr val="055E45"/>
                </a:solidFill>
                <a:latin typeface="Liberation Mono"/>
                <a:cs typeface="Liberation Mono"/>
              </a:rPr>
              <a:t> </a:t>
            </a:r>
            <a:r>
              <a:rPr sz="1200" spc="-10" dirty="0">
                <a:solidFill>
                  <a:srgbClr val="055E45"/>
                </a:solidFill>
                <a:latin typeface="Liberation Mono"/>
                <a:cs typeface="Liberation Mono"/>
              </a:rPr>
              <a:t>summary_context)</a:t>
            </a:r>
            <a:endParaRPr sz="1200">
              <a:latin typeface="Liberation Mono"/>
              <a:cs typeface="Liberation Mon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0"/>
            <a:ext cx="12192000" cy="8648700"/>
            <a:chOff x="0" y="0"/>
            <a:chExt cx="12192000" cy="8648700"/>
          </a:xfrm>
        </p:grpSpPr>
        <p:sp>
          <p:nvSpPr>
            <p:cNvPr id="38" name="object 38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38100" cy="8648700"/>
            </a:xfrm>
            <a:custGeom>
              <a:avLst/>
              <a:gdLst/>
              <a:ahLst/>
              <a:cxnLst/>
              <a:rect l="l" t="t" r="r" b="b"/>
              <a:pathLst>
                <a:path w="38100" h="8648700">
                  <a:moveTo>
                    <a:pt x="38099" y="8648699"/>
                  </a:moveTo>
                  <a:lnTo>
                    <a:pt x="0" y="864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64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8775" y="8258174"/>
              <a:ext cx="133349" cy="13334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44174" y="81343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8229599"/>
              <a:ext cx="133349" cy="1333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416718" y="8226424"/>
            <a:ext cx="25850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AI-Powered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PDF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Proces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65" baseline="1234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34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172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15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0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292" baseline="123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77" baseline="1234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4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77" baseline="1234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3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2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52" baseline="123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75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52" baseline="1234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75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59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57" baseline="1234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235075"/>
            <a:ext cx="84042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Practical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applications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of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our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AI-powered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RAG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capabilities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across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different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domains: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790699"/>
            <a:ext cx="3457575" cy="1752600"/>
            <a:chOff x="609599" y="1790699"/>
            <a:chExt cx="3457575" cy="1752600"/>
          </a:xfrm>
        </p:grpSpPr>
        <p:sp>
          <p:nvSpPr>
            <p:cNvPr id="5" name="object 5"/>
            <p:cNvSpPr/>
            <p:nvPr/>
          </p:nvSpPr>
          <p:spPr>
            <a:xfrm>
              <a:off x="628649" y="1790699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8" y="15621"/>
                  </a:lnTo>
                  <a:lnTo>
                    <a:pt x="3434638" y="51661"/>
                  </a:lnTo>
                  <a:lnTo>
                    <a:pt x="3438524" y="71196"/>
                  </a:lnTo>
                  <a:lnTo>
                    <a:pt x="3438524" y="1681403"/>
                  </a:lnTo>
                  <a:lnTo>
                    <a:pt x="3422902" y="1722893"/>
                  </a:lnTo>
                  <a:lnTo>
                    <a:pt x="3386862" y="1748713"/>
                  </a:lnTo>
                  <a:lnTo>
                    <a:pt x="3372283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7909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50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50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5898" y="2052637"/>
              <a:ext cx="286385" cy="200660"/>
            </a:xfrm>
            <a:custGeom>
              <a:avLst/>
              <a:gdLst/>
              <a:ahLst/>
              <a:cxnLst/>
              <a:rect l="l" t="t" r="r" b="b"/>
              <a:pathLst>
                <a:path w="286384" h="200660">
                  <a:moveTo>
                    <a:pt x="36254" y="200337"/>
                  </a:moveTo>
                  <a:lnTo>
                    <a:pt x="34379" y="199846"/>
                  </a:lnTo>
                  <a:lnTo>
                    <a:pt x="3482" y="192122"/>
                  </a:lnTo>
                  <a:lnTo>
                    <a:pt x="1607" y="190425"/>
                  </a:lnTo>
                  <a:lnTo>
                    <a:pt x="0" y="185871"/>
                  </a:lnTo>
                  <a:lnTo>
                    <a:pt x="401" y="183371"/>
                  </a:lnTo>
                  <a:lnTo>
                    <a:pt x="1830" y="181451"/>
                  </a:lnTo>
                  <a:lnTo>
                    <a:pt x="5670" y="176182"/>
                  </a:lnTo>
                  <a:lnTo>
                    <a:pt x="20999" y="138123"/>
                  </a:lnTo>
                  <a:lnTo>
                    <a:pt x="21833" y="128587"/>
                  </a:lnTo>
                  <a:lnTo>
                    <a:pt x="21833" y="116041"/>
                  </a:lnTo>
                  <a:lnTo>
                    <a:pt x="22549" y="106098"/>
                  </a:lnTo>
                  <a:lnTo>
                    <a:pt x="22596" y="105447"/>
                  </a:lnTo>
                  <a:lnTo>
                    <a:pt x="24824" y="95251"/>
                  </a:lnTo>
                  <a:lnTo>
                    <a:pt x="28425" y="85583"/>
                  </a:lnTo>
                  <a:lnTo>
                    <a:pt x="33307" y="76572"/>
                  </a:lnTo>
                  <a:lnTo>
                    <a:pt x="3214" y="65677"/>
                  </a:lnTo>
                  <a:lnTo>
                    <a:pt x="401" y="61659"/>
                  </a:lnTo>
                  <a:lnTo>
                    <a:pt x="401" y="52640"/>
                  </a:lnTo>
                  <a:lnTo>
                    <a:pt x="3214" y="48622"/>
                  </a:lnTo>
                  <a:lnTo>
                    <a:pt x="136088" y="625"/>
                  </a:lnTo>
                  <a:lnTo>
                    <a:pt x="139660" y="0"/>
                  </a:lnTo>
                  <a:lnTo>
                    <a:pt x="146893" y="0"/>
                  </a:lnTo>
                  <a:lnTo>
                    <a:pt x="150465" y="625"/>
                  </a:lnTo>
                  <a:lnTo>
                    <a:pt x="244975" y="34736"/>
                  </a:lnTo>
                  <a:lnTo>
                    <a:pt x="144303" y="34736"/>
                  </a:lnTo>
                  <a:lnTo>
                    <a:pt x="70544" y="63713"/>
                  </a:lnTo>
                  <a:lnTo>
                    <a:pt x="39385" y="96608"/>
                  </a:lnTo>
                  <a:lnTo>
                    <a:pt x="36120" y="116041"/>
                  </a:lnTo>
                  <a:lnTo>
                    <a:pt x="36120" y="127024"/>
                  </a:lnTo>
                  <a:lnTo>
                    <a:pt x="38799" y="132963"/>
                  </a:lnTo>
                  <a:lnTo>
                    <a:pt x="40719" y="139437"/>
                  </a:lnTo>
                  <a:lnTo>
                    <a:pt x="42148" y="145777"/>
                  </a:lnTo>
                  <a:lnTo>
                    <a:pt x="44040" y="155853"/>
                  </a:lnTo>
                  <a:lnTo>
                    <a:pt x="45128" y="167481"/>
                  </a:lnTo>
                  <a:lnTo>
                    <a:pt x="45015" y="176182"/>
                  </a:lnTo>
                  <a:lnTo>
                    <a:pt x="44960" y="180391"/>
                  </a:lnTo>
                  <a:lnTo>
                    <a:pt x="43085" y="194310"/>
                  </a:lnTo>
                  <a:lnTo>
                    <a:pt x="42728" y="196229"/>
                  </a:lnTo>
                  <a:lnTo>
                    <a:pt x="41567" y="197926"/>
                  </a:lnTo>
                  <a:lnTo>
                    <a:pt x="38263" y="199980"/>
                  </a:lnTo>
                  <a:lnTo>
                    <a:pt x="36254" y="200337"/>
                  </a:lnTo>
                  <a:close/>
                </a:path>
                <a:path w="286384" h="200660">
                  <a:moveTo>
                    <a:pt x="146848" y="114166"/>
                  </a:moveTo>
                  <a:lnTo>
                    <a:pt x="139615" y="114166"/>
                  </a:lnTo>
                  <a:lnTo>
                    <a:pt x="136043" y="113540"/>
                  </a:lnTo>
                  <a:lnTo>
                    <a:pt x="61391" y="86617"/>
                  </a:lnTo>
                  <a:lnTo>
                    <a:pt x="65365" y="82510"/>
                  </a:lnTo>
                  <a:lnTo>
                    <a:pt x="70232" y="79161"/>
                  </a:lnTo>
                  <a:lnTo>
                    <a:pt x="149527" y="47997"/>
                  </a:lnTo>
                  <a:lnTo>
                    <a:pt x="151313" y="43844"/>
                  </a:lnTo>
                  <a:lnTo>
                    <a:pt x="148456" y="36522"/>
                  </a:lnTo>
                  <a:lnTo>
                    <a:pt x="144303" y="34736"/>
                  </a:lnTo>
                  <a:lnTo>
                    <a:pt x="244975" y="34736"/>
                  </a:lnTo>
                  <a:lnTo>
                    <a:pt x="283338" y="48622"/>
                  </a:lnTo>
                  <a:lnTo>
                    <a:pt x="286151" y="52640"/>
                  </a:lnTo>
                  <a:lnTo>
                    <a:pt x="286151" y="61659"/>
                  </a:lnTo>
                  <a:lnTo>
                    <a:pt x="283369" y="65677"/>
                  </a:lnTo>
                  <a:lnTo>
                    <a:pt x="280675" y="66681"/>
                  </a:lnTo>
                  <a:lnTo>
                    <a:pt x="150420" y="113540"/>
                  </a:lnTo>
                  <a:lnTo>
                    <a:pt x="146848" y="114166"/>
                  </a:lnTo>
                  <a:close/>
                </a:path>
                <a:path w="286384" h="200660">
                  <a:moveTo>
                    <a:pt x="143807" y="199980"/>
                  </a:moveTo>
                  <a:lnTo>
                    <a:pt x="142746" y="199980"/>
                  </a:lnTo>
                  <a:lnTo>
                    <a:pt x="109916" y="197218"/>
                  </a:lnTo>
                  <a:lnTo>
                    <a:pt x="82666" y="189861"/>
                  </a:lnTo>
                  <a:lnTo>
                    <a:pt x="64290" y="179550"/>
                  </a:lnTo>
                  <a:lnTo>
                    <a:pt x="57551" y="167878"/>
                  </a:lnTo>
                  <a:lnTo>
                    <a:pt x="64383" y="102959"/>
                  </a:lnTo>
                  <a:lnTo>
                    <a:pt x="132784" y="127694"/>
                  </a:lnTo>
                  <a:lnTo>
                    <a:pt x="138052" y="128587"/>
                  </a:lnTo>
                  <a:lnTo>
                    <a:pt x="224867" y="128587"/>
                  </a:lnTo>
                  <a:lnTo>
                    <a:pt x="228960" y="167481"/>
                  </a:lnTo>
                  <a:lnTo>
                    <a:pt x="229001" y="167878"/>
                  </a:lnTo>
                  <a:lnTo>
                    <a:pt x="222262" y="179550"/>
                  </a:lnTo>
                  <a:lnTo>
                    <a:pt x="203887" y="189861"/>
                  </a:lnTo>
                  <a:lnTo>
                    <a:pt x="176637" y="197218"/>
                  </a:lnTo>
                  <a:lnTo>
                    <a:pt x="143807" y="199980"/>
                  </a:lnTo>
                  <a:close/>
                </a:path>
                <a:path w="286384" h="200660">
                  <a:moveTo>
                    <a:pt x="224867" y="128587"/>
                  </a:moveTo>
                  <a:lnTo>
                    <a:pt x="148500" y="128587"/>
                  </a:lnTo>
                  <a:lnTo>
                    <a:pt x="153724" y="127694"/>
                  </a:lnTo>
                  <a:lnTo>
                    <a:pt x="222170" y="102959"/>
                  </a:lnTo>
                  <a:lnTo>
                    <a:pt x="224702" y="127024"/>
                  </a:lnTo>
                  <a:lnTo>
                    <a:pt x="224773" y="127694"/>
                  </a:lnTo>
                  <a:lnTo>
                    <a:pt x="224867" y="12858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3600" y="2025650"/>
            <a:ext cx="29343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Academic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Research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Enables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researchers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 rapidly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summarize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scientific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papers,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key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equations,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interact with content through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natural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language</a:t>
            </a:r>
            <a:r>
              <a:rPr sz="1200" spc="-5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queries.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1974" y="1790699"/>
            <a:ext cx="3448050" cy="1752600"/>
            <a:chOff x="4371974" y="1790699"/>
            <a:chExt cx="3448050" cy="1752600"/>
          </a:xfrm>
        </p:grpSpPr>
        <p:sp>
          <p:nvSpPr>
            <p:cNvPr id="10" name="object 10"/>
            <p:cNvSpPr/>
            <p:nvPr/>
          </p:nvSpPr>
          <p:spPr>
            <a:xfrm>
              <a:off x="4391024" y="1790699"/>
              <a:ext cx="3429000" cy="1752600"/>
            </a:xfrm>
            <a:custGeom>
              <a:avLst/>
              <a:gdLst/>
              <a:ahLst/>
              <a:cxnLst/>
              <a:rect l="l" t="t" r="r" b="b"/>
              <a:pathLst>
                <a:path w="3429000" h="1752600">
                  <a:moveTo>
                    <a:pt x="3357803" y="1752599"/>
                  </a:moveTo>
                  <a:lnTo>
                    <a:pt x="53397" y="1752599"/>
                  </a:lnTo>
                  <a:lnTo>
                    <a:pt x="49681" y="1752111"/>
                  </a:lnTo>
                  <a:lnTo>
                    <a:pt x="14085" y="1726743"/>
                  </a:lnTo>
                  <a:lnTo>
                    <a:pt x="365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57803" y="0"/>
                  </a:lnTo>
                  <a:lnTo>
                    <a:pt x="3399293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681403"/>
                  </a:lnTo>
                  <a:lnTo>
                    <a:pt x="3413377" y="1722893"/>
                  </a:lnTo>
                  <a:lnTo>
                    <a:pt x="3377337" y="1748713"/>
                  </a:lnTo>
                  <a:lnTo>
                    <a:pt x="3362758" y="1752111"/>
                  </a:lnTo>
                  <a:lnTo>
                    <a:pt x="3357803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1974" y="17909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5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5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674" y="2052637"/>
              <a:ext cx="228600" cy="20002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622700" y="2025650"/>
            <a:ext cx="297307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Business</a:t>
            </a:r>
            <a:r>
              <a:rPr sz="1500" b="1" spc="-6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Intelligence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technical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reports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market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analyses,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allowing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executives to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quickly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insights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ask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follow-up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questions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on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specific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data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points.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24824" y="1790699"/>
            <a:ext cx="3457575" cy="1752600"/>
            <a:chOff x="8124824" y="1790699"/>
            <a:chExt cx="3457575" cy="1752600"/>
          </a:xfrm>
        </p:grpSpPr>
        <p:sp>
          <p:nvSpPr>
            <p:cNvPr id="15" name="object 15"/>
            <p:cNvSpPr/>
            <p:nvPr/>
          </p:nvSpPr>
          <p:spPr>
            <a:xfrm>
              <a:off x="8143874" y="1790699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7" y="15621"/>
                  </a:lnTo>
                  <a:lnTo>
                    <a:pt x="3434637" y="51661"/>
                  </a:lnTo>
                  <a:lnTo>
                    <a:pt x="3438524" y="71196"/>
                  </a:lnTo>
                  <a:lnTo>
                    <a:pt x="3438524" y="1681403"/>
                  </a:lnTo>
                  <a:lnTo>
                    <a:pt x="3422901" y="1722893"/>
                  </a:lnTo>
                  <a:lnTo>
                    <a:pt x="3386862" y="1748713"/>
                  </a:lnTo>
                  <a:lnTo>
                    <a:pt x="3372282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4824" y="17909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8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1524" y="2066924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2571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42875" y="28575"/>
                  </a:lnTo>
                  <a:lnTo>
                    <a:pt x="142875" y="44603"/>
                  </a:lnTo>
                  <a:lnTo>
                    <a:pt x="67978" y="44603"/>
                  </a:lnTo>
                  <a:lnTo>
                    <a:pt x="64695" y="46746"/>
                  </a:lnTo>
                  <a:lnTo>
                    <a:pt x="32682" y="118764"/>
                  </a:lnTo>
                  <a:lnTo>
                    <a:pt x="34736" y="124033"/>
                  </a:lnTo>
                  <a:lnTo>
                    <a:pt x="43655" y="128007"/>
                  </a:lnTo>
                  <a:lnTo>
                    <a:pt x="142875" y="128007"/>
                  </a:lnTo>
                  <a:lnTo>
                    <a:pt x="142875" y="142875"/>
                  </a:lnTo>
                  <a:lnTo>
                    <a:pt x="285750" y="142875"/>
                  </a:lnTo>
                  <a:lnTo>
                    <a:pt x="283501" y="153988"/>
                  </a:lnTo>
                  <a:lnTo>
                    <a:pt x="277372" y="163072"/>
                  </a:lnTo>
                  <a:lnTo>
                    <a:pt x="268288" y="169201"/>
                  </a:lnTo>
                  <a:lnTo>
                    <a:pt x="257175" y="171450"/>
                  </a:lnTo>
                  <a:close/>
                </a:path>
                <a:path w="285750" h="171450">
                  <a:moveTo>
                    <a:pt x="285750" y="142875"/>
                  </a:moveTo>
                  <a:lnTo>
                    <a:pt x="257175" y="142875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42875"/>
                  </a:lnTo>
                  <a:close/>
                </a:path>
                <a:path w="285750" h="171450">
                  <a:moveTo>
                    <a:pt x="142875" y="128007"/>
                  </a:moveTo>
                  <a:lnTo>
                    <a:pt x="99119" y="128007"/>
                  </a:lnTo>
                  <a:lnTo>
                    <a:pt x="108155" y="124033"/>
                  </a:lnTo>
                  <a:lnTo>
                    <a:pt x="110147" y="118764"/>
                  </a:lnTo>
                  <a:lnTo>
                    <a:pt x="107508" y="112737"/>
                  </a:lnTo>
                  <a:lnTo>
                    <a:pt x="78179" y="46746"/>
                  </a:lnTo>
                  <a:lnTo>
                    <a:pt x="74896" y="44603"/>
                  </a:lnTo>
                  <a:lnTo>
                    <a:pt x="142875" y="44603"/>
                  </a:lnTo>
                  <a:lnTo>
                    <a:pt x="142875" y="128007"/>
                  </a:lnTo>
                  <a:close/>
                </a:path>
                <a:path w="285750" h="171450">
                  <a:moveTo>
                    <a:pt x="208954" y="55319"/>
                  </a:moveTo>
                  <a:lnTo>
                    <a:pt x="191095" y="55319"/>
                  </a:lnTo>
                  <a:lnTo>
                    <a:pt x="191095" y="48622"/>
                  </a:lnTo>
                  <a:lnTo>
                    <a:pt x="195113" y="44603"/>
                  </a:lnTo>
                  <a:lnTo>
                    <a:pt x="204891" y="44603"/>
                  </a:lnTo>
                  <a:lnTo>
                    <a:pt x="208910" y="48622"/>
                  </a:lnTo>
                  <a:lnTo>
                    <a:pt x="208954" y="55319"/>
                  </a:lnTo>
                  <a:close/>
                </a:path>
                <a:path w="285750" h="171450">
                  <a:moveTo>
                    <a:pt x="240699" y="73178"/>
                  </a:moveTo>
                  <a:lnTo>
                    <a:pt x="162966" y="73178"/>
                  </a:lnTo>
                  <a:lnTo>
                    <a:pt x="158948" y="69160"/>
                  </a:lnTo>
                  <a:lnTo>
                    <a:pt x="158948" y="59337"/>
                  </a:lnTo>
                  <a:lnTo>
                    <a:pt x="162966" y="55319"/>
                  </a:lnTo>
                  <a:lnTo>
                    <a:pt x="240610" y="55319"/>
                  </a:lnTo>
                  <a:lnTo>
                    <a:pt x="244628" y="59337"/>
                  </a:lnTo>
                  <a:lnTo>
                    <a:pt x="244673" y="69160"/>
                  </a:lnTo>
                  <a:lnTo>
                    <a:pt x="240699" y="73178"/>
                  </a:lnTo>
                  <a:close/>
                </a:path>
                <a:path w="285750" h="171450">
                  <a:moveTo>
                    <a:pt x="224997" y="93270"/>
                  </a:moveTo>
                  <a:lnTo>
                    <a:pt x="202436" y="93270"/>
                  </a:lnTo>
                  <a:lnTo>
                    <a:pt x="207972" y="87421"/>
                  </a:lnTo>
                  <a:lnTo>
                    <a:pt x="212481" y="80635"/>
                  </a:lnTo>
                  <a:lnTo>
                    <a:pt x="215741" y="73178"/>
                  </a:lnTo>
                  <a:lnTo>
                    <a:pt x="234866" y="73178"/>
                  </a:lnTo>
                  <a:lnTo>
                    <a:pt x="234136" y="75232"/>
                  </a:lnTo>
                  <a:lnTo>
                    <a:pt x="230846" y="83046"/>
                  </a:lnTo>
                  <a:lnTo>
                    <a:pt x="230777" y="83210"/>
                  </a:lnTo>
                  <a:lnTo>
                    <a:pt x="226685" y="90770"/>
                  </a:lnTo>
                  <a:lnTo>
                    <a:pt x="224997" y="93270"/>
                  </a:lnTo>
                  <a:close/>
                </a:path>
                <a:path w="285750" h="171450">
                  <a:moveTo>
                    <a:pt x="79920" y="94654"/>
                  </a:moveTo>
                  <a:lnTo>
                    <a:pt x="62954" y="94654"/>
                  </a:lnTo>
                  <a:lnTo>
                    <a:pt x="71437" y="75545"/>
                  </a:lnTo>
                  <a:lnTo>
                    <a:pt x="79920" y="94654"/>
                  </a:lnTo>
                  <a:close/>
                </a:path>
                <a:path w="285750" h="171450">
                  <a:moveTo>
                    <a:pt x="181462" y="128007"/>
                  </a:moveTo>
                  <a:lnTo>
                    <a:pt x="181247" y="128007"/>
                  </a:lnTo>
                  <a:lnTo>
                    <a:pt x="176093" y="125997"/>
                  </a:lnTo>
                  <a:lnTo>
                    <a:pt x="172075" y="116978"/>
                  </a:lnTo>
                  <a:lnTo>
                    <a:pt x="174128" y="111710"/>
                  </a:lnTo>
                  <a:lnTo>
                    <a:pt x="183103" y="107692"/>
                  </a:lnTo>
                  <a:lnTo>
                    <a:pt x="185871" y="106263"/>
                  </a:lnTo>
                  <a:lnTo>
                    <a:pt x="188505" y="104611"/>
                  </a:lnTo>
                  <a:lnTo>
                    <a:pt x="179576" y="95681"/>
                  </a:lnTo>
                  <a:lnTo>
                    <a:pt x="179576" y="90011"/>
                  </a:lnTo>
                  <a:lnTo>
                    <a:pt x="186541" y="83046"/>
                  </a:lnTo>
                  <a:lnTo>
                    <a:pt x="192211" y="83046"/>
                  </a:lnTo>
                  <a:lnTo>
                    <a:pt x="202436" y="93270"/>
                  </a:lnTo>
                  <a:lnTo>
                    <a:pt x="224997" y="93270"/>
                  </a:lnTo>
                  <a:lnTo>
                    <a:pt x="221899" y="97861"/>
                  </a:lnTo>
                  <a:lnTo>
                    <a:pt x="216455" y="104432"/>
                  </a:lnTo>
                  <a:lnTo>
                    <a:pt x="216723" y="104611"/>
                  </a:lnTo>
                  <a:lnTo>
                    <a:pt x="217661" y="105147"/>
                  </a:lnTo>
                  <a:lnTo>
                    <a:pt x="230341" y="112737"/>
                  </a:lnTo>
                  <a:lnTo>
                    <a:pt x="231299" y="116666"/>
                  </a:lnTo>
                  <a:lnTo>
                    <a:pt x="202659" y="116666"/>
                  </a:lnTo>
                  <a:lnTo>
                    <a:pt x="197926" y="120014"/>
                  </a:lnTo>
                  <a:lnTo>
                    <a:pt x="192881" y="122917"/>
                  </a:lnTo>
                  <a:lnTo>
                    <a:pt x="181462" y="128007"/>
                  </a:lnTo>
                  <a:close/>
                </a:path>
                <a:path w="285750" h="171450">
                  <a:moveTo>
                    <a:pt x="99119" y="128007"/>
                  </a:moveTo>
                  <a:lnTo>
                    <a:pt x="43870" y="128007"/>
                  </a:lnTo>
                  <a:lnTo>
                    <a:pt x="49023" y="125997"/>
                  </a:lnTo>
                  <a:lnTo>
                    <a:pt x="54907" y="112737"/>
                  </a:lnTo>
                  <a:lnTo>
                    <a:pt x="55006" y="112514"/>
                  </a:lnTo>
                  <a:lnTo>
                    <a:pt x="87868" y="112514"/>
                  </a:lnTo>
                  <a:lnTo>
                    <a:pt x="93851" y="125997"/>
                  </a:lnTo>
                  <a:lnTo>
                    <a:pt x="99119" y="128007"/>
                  </a:lnTo>
                  <a:close/>
                </a:path>
                <a:path w="285750" h="171450">
                  <a:moveTo>
                    <a:pt x="221143" y="128007"/>
                  </a:moveTo>
                  <a:lnTo>
                    <a:pt x="206499" y="119255"/>
                  </a:lnTo>
                  <a:lnTo>
                    <a:pt x="204579" y="118005"/>
                  </a:lnTo>
                  <a:lnTo>
                    <a:pt x="202659" y="116666"/>
                  </a:lnTo>
                  <a:lnTo>
                    <a:pt x="231299" y="116666"/>
                  </a:lnTo>
                  <a:lnTo>
                    <a:pt x="231626" y="118005"/>
                  </a:lnTo>
                  <a:lnTo>
                    <a:pt x="231680" y="118229"/>
                  </a:lnTo>
                  <a:lnTo>
                    <a:pt x="226680" y="126622"/>
                  </a:lnTo>
                  <a:lnTo>
                    <a:pt x="221143" y="12800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81950" y="2025650"/>
            <a:ext cx="29089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Multilingual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Documentation</a:t>
            </a:r>
            <a:endParaRPr sz="1500">
              <a:latin typeface="Segoe UI Semibold"/>
              <a:cs typeface="Segoe UI Semibold"/>
            </a:endParaRPr>
          </a:p>
          <a:p>
            <a:pPr marL="12700" marR="27305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Makes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English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technical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accessible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speakers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while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preserving key terminology for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consistency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across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languages.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" y="3848100"/>
            <a:ext cx="3457575" cy="1752600"/>
            <a:chOff x="609599" y="3848100"/>
            <a:chExt cx="3457575" cy="1752600"/>
          </a:xfrm>
        </p:grpSpPr>
        <p:sp>
          <p:nvSpPr>
            <p:cNvPr id="20" name="object 20"/>
            <p:cNvSpPr/>
            <p:nvPr/>
          </p:nvSpPr>
          <p:spPr>
            <a:xfrm>
              <a:off x="628649" y="3848100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7"/>
                  </a:lnTo>
                  <a:lnTo>
                    <a:pt x="0" y="1681402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8" y="15621"/>
                  </a:lnTo>
                  <a:lnTo>
                    <a:pt x="3434638" y="51661"/>
                  </a:lnTo>
                  <a:lnTo>
                    <a:pt x="3438524" y="71196"/>
                  </a:lnTo>
                  <a:lnTo>
                    <a:pt x="3438524" y="1681402"/>
                  </a:lnTo>
                  <a:lnTo>
                    <a:pt x="3422902" y="1722893"/>
                  </a:lnTo>
                  <a:lnTo>
                    <a:pt x="3386862" y="1748713"/>
                  </a:lnTo>
                  <a:lnTo>
                    <a:pt x="3372283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38483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50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3"/>
                  </a:lnTo>
                  <a:lnTo>
                    <a:pt x="66287" y="1750387"/>
                  </a:lnTo>
                  <a:lnTo>
                    <a:pt x="70450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5540" y="4095749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19" h="228600">
                  <a:moveTo>
                    <a:pt x="172209" y="14287"/>
                  </a:moveTo>
                  <a:lnTo>
                    <a:pt x="115059" y="14287"/>
                  </a:lnTo>
                  <a:lnTo>
                    <a:pt x="120628" y="8400"/>
                  </a:lnTo>
                  <a:lnTo>
                    <a:pt x="127404" y="3895"/>
                  </a:lnTo>
                  <a:lnTo>
                    <a:pt x="135150" y="1014"/>
                  </a:lnTo>
                  <a:lnTo>
                    <a:pt x="143634" y="0"/>
                  </a:lnTo>
                  <a:lnTo>
                    <a:pt x="152117" y="1014"/>
                  </a:lnTo>
                  <a:lnTo>
                    <a:pt x="159863" y="3895"/>
                  </a:lnTo>
                  <a:lnTo>
                    <a:pt x="166639" y="8400"/>
                  </a:lnTo>
                  <a:lnTo>
                    <a:pt x="172209" y="14287"/>
                  </a:lnTo>
                  <a:close/>
                </a:path>
                <a:path w="287019" h="228600">
                  <a:moveTo>
                    <a:pt x="237261" y="42862"/>
                  </a:moveTo>
                  <a:lnTo>
                    <a:pt x="50006" y="42862"/>
                  </a:lnTo>
                  <a:lnTo>
                    <a:pt x="43621" y="36477"/>
                  </a:lnTo>
                  <a:lnTo>
                    <a:pt x="43621" y="20672"/>
                  </a:lnTo>
                  <a:lnTo>
                    <a:pt x="50006" y="14287"/>
                  </a:lnTo>
                  <a:lnTo>
                    <a:pt x="237261" y="14287"/>
                  </a:lnTo>
                  <a:lnTo>
                    <a:pt x="243646" y="20672"/>
                  </a:lnTo>
                  <a:lnTo>
                    <a:pt x="243646" y="36477"/>
                  </a:lnTo>
                  <a:lnTo>
                    <a:pt x="237261" y="42862"/>
                  </a:lnTo>
                  <a:close/>
                </a:path>
                <a:path w="287019" h="228600">
                  <a:moveTo>
                    <a:pt x="157921" y="200025"/>
                  </a:moveTo>
                  <a:lnTo>
                    <a:pt x="129346" y="200025"/>
                  </a:lnTo>
                  <a:lnTo>
                    <a:pt x="129346" y="68446"/>
                  </a:lnTo>
                  <a:lnTo>
                    <a:pt x="122009" y="64122"/>
                  </a:lnTo>
                  <a:lnTo>
                    <a:pt x="115924" y="58232"/>
                  </a:lnTo>
                  <a:lnTo>
                    <a:pt x="111370" y="51054"/>
                  </a:lnTo>
                  <a:lnTo>
                    <a:pt x="108629" y="42862"/>
                  </a:lnTo>
                  <a:lnTo>
                    <a:pt x="178638" y="42862"/>
                  </a:lnTo>
                  <a:lnTo>
                    <a:pt x="175905" y="51054"/>
                  </a:lnTo>
                  <a:lnTo>
                    <a:pt x="171365" y="58232"/>
                  </a:lnTo>
                  <a:lnTo>
                    <a:pt x="165284" y="64122"/>
                  </a:lnTo>
                  <a:lnTo>
                    <a:pt x="157921" y="68446"/>
                  </a:lnTo>
                  <a:lnTo>
                    <a:pt x="157921" y="200025"/>
                  </a:lnTo>
                  <a:close/>
                </a:path>
                <a:path w="287019" h="228600">
                  <a:moveTo>
                    <a:pt x="57373" y="185737"/>
                  </a:moveTo>
                  <a:lnTo>
                    <a:pt x="20543" y="175641"/>
                  </a:lnTo>
                  <a:lnTo>
                    <a:pt x="0" y="145598"/>
                  </a:lnTo>
                  <a:lnTo>
                    <a:pt x="1607" y="140553"/>
                  </a:lnTo>
                  <a:lnTo>
                    <a:pt x="48890" y="59471"/>
                  </a:lnTo>
                  <a:lnTo>
                    <a:pt x="52997" y="57150"/>
                  </a:lnTo>
                  <a:lnTo>
                    <a:pt x="61838" y="57150"/>
                  </a:lnTo>
                  <a:lnTo>
                    <a:pt x="65868" y="59471"/>
                  </a:lnTo>
                  <a:lnTo>
                    <a:pt x="68178" y="63311"/>
                  </a:lnTo>
                  <a:lnTo>
                    <a:pt x="82240" y="87421"/>
                  </a:lnTo>
                  <a:lnTo>
                    <a:pt x="57373" y="87421"/>
                  </a:lnTo>
                  <a:lnTo>
                    <a:pt x="25047" y="142875"/>
                  </a:lnTo>
                  <a:lnTo>
                    <a:pt x="113968" y="142875"/>
                  </a:lnTo>
                  <a:lnTo>
                    <a:pt x="114835" y="145598"/>
                  </a:lnTo>
                  <a:lnTo>
                    <a:pt x="113674" y="150509"/>
                  </a:lnTo>
                  <a:lnTo>
                    <a:pt x="106773" y="164471"/>
                  </a:lnTo>
                  <a:lnTo>
                    <a:pt x="94230" y="175641"/>
                  </a:lnTo>
                  <a:lnTo>
                    <a:pt x="77333" y="183052"/>
                  </a:lnTo>
                  <a:lnTo>
                    <a:pt x="57373" y="185737"/>
                  </a:lnTo>
                  <a:close/>
                </a:path>
                <a:path w="287019" h="228600">
                  <a:moveTo>
                    <a:pt x="229359" y="185737"/>
                  </a:moveTo>
                  <a:lnTo>
                    <a:pt x="192507" y="175641"/>
                  </a:lnTo>
                  <a:lnTo>
                    <a:pt x="171941" y="145598"/>
                  </a:lnTo>
                  <a:lnTo>
                    <a:pt x="173548" y="140553"/>
                  </a:lnTo>
                  <a:lnTo>
                    <a:pt x="220831" y="59471"/>
                  </a:lnTo>
                  <a:lnTo>
                    <a:pt x="224938" y="57150"/>
                  </a:lnTo>
                  <a:lnTo>
                    <a:pt x="233779" y="57150"/>
                  </a:lnTo>
                  <a:lnTo>
                    <a:pt x="237809" y="59471"/>
                  </a:lnTo>
                  <a:lnTo>
                    <a:pt x="240119" y="63311"/>
                  </a:lnTo>
                  <a:lnTo>
                    <a:pt x="254181" y="87421"/>
                  </a:lnTo>
                  <a:lnTo>
                    <a:pt x="229359" y="87421"/>
                  </a:lnTo>
                  <a:lnTo>
                    <a:pt x="197033" y="142875"/>
                  </a:lnTo>
                  <a:lnTo>
                    <a:pt x="285909" y="142875"/>
                  </a:lnTo>
                  <a:lnTo>
                    <a:pt x="286776" y="145598"/>
                  </a:lnTo>
                  <a:lnTo>
                    <a:pt x="285616" y="150509"/>
                  </a:lnTo>
                  <a:lnTo>
                    <a:pt x="278740" y="164471"/>
                  </a:lnTo>
                  <a:lnTo>
                    <a:pt x="266210" y="175641"/>
                  </a:lnTo>
                  <a:lnTo>
                    <a:pt x="249318" y="183052"/>
                  </a:lnTo>
                  <a:lnTo>
                    <a:pt x="229359" y="185737"/>
                  </a:lnTo>
                  <a:close/>
                </a:path>
                <a:path w="287019" h="228600">
                  <a:moveTo>
                    <a:pt x="113968" y="142875"/>
                  </a:moveTo>
                  <a:lnTo>
                    <a:pt x="89743" y="142875"/>
                  </a:lnTo>
                  <a:lnTo>
                    <a:pt x="57373" y="87421"/>
                  </a:lnTo>
                  <a:lnTo>
                    <a:pt x="82240" y="87421"/>
                  </a:lnTo>
                  <a:lnTo>
                    <a:pt x="113228" y="140553"/>
                  </a:lnTo>
                  <a:lnTo>
                    <a:pt x="113968" y="142875"/>
                  </a:lnTo>
                  <a:close/>
                </a:path>
                <a:path w="287019" h="228600">
                  <a:moveTo>
                    <a:pt x="285909" y="142875"/>
                  </a:moveTo>
                  <a:lnTo>
                    <a:pt x="261684" y="142875"/>
                  </a:lnTo>
                  <a:lnTo>
                    <a:pt x="229359" y="87421"/>
                  </a:lnTo>
                  <a:lnTo>
                    <a:pt x="254181" y="87421"/>
                  </a:lnTo>
                  <a:lnTo>
                    <a:pt x="285169" y="140553"/>
                  </a:lnTo>
                  <a:lnTo>
                    <a:pt x="285909" y="142875"/>
                  </a:lnTo>
                  <a:close/>
                </a:path>
                <a:path w="287019" h="228600">
                  <a:moveTo>
                    <a:pt x="237261" y="228600"/>
                  </a:moveTo>
                  <a:lnTo>
                    <a:pt x="50006" y="228600"/>
                  </a:lnTo>
                  <a:lnTo>
                    <a:pt x="43621" y="222215"/>
                  </a:lnTo>
                  <a:lnTo>
                    <a:pt x="43621" y="206409"/>
                  </a:lnTo>
                  <a:lnTo>
                    <a:pt x="50006" y="200025"/>
                  </a:lnTo>
                  <a:lnTo>
                    <a:pt x="237261" y="200025"/>
                  </a:lnTo>
                  <a:lnTo>
                    <a:pt x="243646" y="206409"/>
                  </a:lnTo>
                  <a:lnTo>
                    <a:pt x="243646" y="222215"/>
                  </a:lnTo>
                  <a:lnTo>
                    <a:pt x="237261" y="2286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63600" y="4083050"/>
            <a:ext cx="288988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Legal</a:t>
            </a:r>
            <a:r>
              <a:rPr sz="1500" b="1" spc="-2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Document</a:t>
            </a:r>
            <a:r>
              <a:rPr sz="1500" b="1" spc="-2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Analysis</a:t>
            </a:r>
            <a:endParaRPr sz="1500">
              <a:latin typeface="Segoe UI Semibold"/>
              <a:cs typeface="Segoe UI Semibold"/>
            </a:endParaRPr>
          </a:p>
          <a:p>
            <a:pPr marL="12700" marR="12700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key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clauses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contracts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legal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documents,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allowing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legal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teams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quickly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identify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important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terms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conditions through conversational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queries.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71974" y="3848100"/>
            <a:ext cx="3448050" cy="1752600"/>
            <a:chOff x="4371974" y="3848100"/>
            <a:chExt cx="3448050" cy="1752600"/>
          </a:xfrm>
        </p:grpSpPr>
        <p:sp>
          <p:nvSpPr>
            <p:cNvPr id="25" name="object 25"/>
            <p:cNvSpPr/>
            <p:nvPr/>
          </p:nvSpPr>
          <p:spPr>
            <a:xfrm>
              <a:off x="4391024" y="3848100"/>
              <a:ext cx="3429000" cy="1752600"/>
            </a:xfrm>
            <a:custGeom>
              <a:avLst/>
              <a:gdLst/>
              <a:ahLst/>
              <a:cxnLst/>
              <a:rect l="l" t="t" r="r" b="b"/>
              <a:pathLst>
                <a:path w="3429000" h="1752600">
                  <a:moveTo>
                    <a:pt x="3357803" y="1752599"/>
                  </a:moveTo>
                  <a:lnTo>
                    <a:pt x="53397" y="1752599"/>
                  </a:lnTo>
                  <a:lnTo>
                    <a:pt x="49681" y="1752111"/>
                  </a:lnTo>
                  <a:lnTo>
                    <a:pt x="14085" y="1726743"/>
                  </a:lnTo>
                  <a:lnTo>
                    <a:pt x="365" y="1686357"/>
                  </a:lnTo>
                  <a:lnTo>
                    <a:pt x="0" y="1681402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357803" y="0"/>
                  </a:lnTo>
                  <a:lnTo>
                    <a:pt x="3399293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681402"/>
                  </a:lnTo>
                  <a:lnTo>
                    <a:pt x="3413377" y="1722893"/>
                  </a:lnTo>
                  <a:lnTo>
                    <a:pt x="3377337" y="1748713"/>
                  </a:lnTo>
                  <a:lnTo>
                    <a:pt x="3362758" y="1752111"/>
                  </a:lnTo>
                  <a:lnTo>
                    <a:pt x="3357803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1974" y="38483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5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5" y="1718463"/>
                  </a:lnTo>
                  <a:lnTo>
                    <a:pt x="66287" y="1750387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8674" y="4110037"/>
              <a:ext cx="257175" cy="198120"/>
            </a:xfrm>
            <a:custGeom>
              <a:avLst/>
              <a:gdLst/>
              <a:ahLst/>
              <a:cxnLst/>
              <a:rect l="l" t="t" r="r" b="b"/>
              <a:pathLst>
                <a:path w="257175" h="198120">
                  <a:moveTo>
                    <a:pt x="5715" y="197480"/>
                  </a:moveTo>
                  <a:lnTo>
                    <a:pt x="0" y="193774"/>
                  </a:lnTo>
                  <a:lnTo>
                    <a:pt x="0" y="17725"/>
                  </a:lnTo>
                  <a:lnTo>
                    <a:pt x="47768" y="1003"/>
                  </a:lnTo>
                  <a:lnTo>
                    <a:pt x="64293" y="0"/>
                  </a:lnTo>
                  <a:lnTo>
                    <a:pt x="82644" y="1504"/>
                  </a:lnTo>
                  <a:lnTo>
                    <a:pt x="119211" y="15894"/>
                  </a:lnTo>
                  <a:lnTo>
                    <a:pt x="121443" y="18930"/>
                  </a:lnTo>
                  <a:lnTo>
                    <a:pt x="121443" y="185737"/>
                  </a:lnTo>
                  <a:lnTo>
                    <a:pt x="64293" y="185737"/>
                  </a:lnTo>
                  <a:lnTo>
                    <a:pt x="50655" y="186654"/>
                  </a:lnTo>
                  <a:lnTo>
                    <a:pt x="36354" y="189024"/>
                  </a:lnTo>
                  <a:lnTo>
                    <a:pt x="22640" y="192273"/>
                  </a:lnTo>
                  <a:lnTo>
                    <a:pt x="10760" y="195828"/>
                  </a:lnTo>
                  <a:lnTo>
                    <a:pt x="5715" y="197480"/>
                  </a:lnTo>
                  <a:close/>
                </a:path>
                <a:path w="257175" h="198120">
                  <a:moveTo>
                    <a:pt x="116264" y="197926"/>
                  </a:moveTo>
                  <a:lnTo>
                    <a:pt x="111442" y="196229"/>
                  </a:lnTo>
                  <a:lnTo>
                    <a:pt x="101193" y="192801"/>
                  </a:lnTo>
                  <a:lnTo>
                    <a:pt x="89090" y="189393"/>
                  </a:lnTo>
                  <a:lnTo>
                    <a:pt x="75764" y="186654"/>
                  </a:lnTo>
                  <a:lnTo>
                    <a:pt x="74921" y="186654"/>
                  </a:lnTo>
                  <a:lnTo>
                    <a:pt x="64293" y="185737"/>
                  </a:lnTo>
                  <a:lnTo>
                    <a:pt x="121443" y="185737"/>
                  </a:lnTo>
                  <a:lnTo>
                    <a:pt x="121443" y="194399"/>
                  </a:lnTo>
                  <a:lnTo>
                    <a:pt x="116264" y="197926"/>
                  </a:lnTo>
                  <a:close/>
                </a:path>
                <a:path w="257175" h="198120">
                  <a:moveTo>
                    <a:pt x="140955" y="197926"/>
                  </a:moveTo>
                  <a:lnTo>
                    <a:pt x="135731" y="194399"/>
                  </a:lnTo>
                  <a:lnTo>
                    <a:pt x="135731" y="18930"/>
                  </a:lnTo>
                  <a:lnTo>
                    <a:pt x="174530" y="1504"/>
                  </a:lnTo>
                  <a:lnTo>
                    <a:pt x="192881" y="0"/>
                  </a:lnTo>
                  <a:lnTo>
                    <a:pt x="209406" y="1003"/>
                  </a:lnTo>
                  <a:lnTo>
                    <a:pt x="249093" y="10804"/>
                  </a:lnTo>
                  <a:lnTo>
                    <a:pt x="257175" y="17725"/>
                  </a:lnTo>
                  <a:lnTo>
                    <a:pt x="257175" y="185737"/>
                  </a:lnTo>
                  <a:lnTo>
                    <a:pt x="192881" y="185737"/>
                  </a:lnTo>
                  <a:lnTo>
                    <a:pt x="182253" y="186654"/>
                  </a:lnTo>
                  <a:lnTo>
                    <a:pt x="181410" y="186654"/>
                  </a:lnTo>
                  <a:lnTo>
                    <a:pt x="168084" y="189393"/>
                  </a:lnTo>
                  <a:lnTo>
                    <a:pt x="155981" y="192801"/>
                  </a:lnTo>
                  <a:lnTo>
                    <a:pt x="145732" y="196229"/>
                  </a:lnTo>
                  <a:lnTo>
                    <a:pt x="140955" y="197926"/>
                  </a:lnTo>
                  <a:close/>
                </a:path>
                <a:path w="257175" h="198120">
                  <a:moveTo>
                    <a:pt x="251460" y="197524"/>
                  </a:moveTo>
                  <a:lnTo>
                    <a:pt x="206519" y="186654"/>
                  </a:lnTo>
                  <a:lnTo>
                    <a:pt x="192881" y="185737"/>
                  </a:lnTo>
                  <a:lnTo>
                    <a:pt x="257175" y="185737"/>
                  </a:lnTo>
                  <a:lnTo>
                    <a:pt x="257175" y="193774"/>
                  </a:lnTo>
                  <a:lnTo>
                    <a:pt x="251460" y="19752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22700" y="4083050"/>
            <a:ext cx="290639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Educational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Support</a:t>
            </a:r>
            <a:endParaRPr sz="1500">
              <a:latin typeface="Segoe UI Semibold"/>
              <a:cs typeface="Segoe UI Semibold"/>
            </a:endParaRPr>
          </a:p>
          <a:p>
            <a:pPr marL="12700" marR="17145">
              <a:lnSpc>
                <a:spcPct val="125000"/>
              </a:lnSpc>
              <a:spcBef>
                <a:spcPts val="840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Transforms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textbooks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course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materials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into interactive learning tools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where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students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can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ask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questions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about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concepts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 their preferred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language.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24824" y="3848100"/>
            <a:ext cx="3457575" cy="1752600"/>
            <a:chOff x="8124824" y="3848100"/>
            <a:chExt cx="3457575" cy="1752600"/>
          </a:xfrm>
        </p:grpSpPr>
        <p:sp>
          <p:nvSpPr>
            <p:cNvPr id="30" name="object 30"/>
            <p:cNvSpPr/>
            <p:nvPr/>
          </p:nvSpPr>
          <p:spPr>
            <a:xfrm>
              <a:off x="8143874" y="3848100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7"/>
                  </a:lnTo>
                  <a:lnTo>
                    <a:pt x="0" y="1681402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7" y="15621"/>
                  </a:lnTo>
                  <a:lnTo>
                    <a:pt x="3434637" y="51661"/>
                  </a:lnTo>
                  <a:lnTo>
                    <a:pt x="3438524" y="71196"/>
                  </a:lnTo>
                  <a:lnTo>
                    <a:pt x="3438524" y="1681402"/>
                  </a:lnTo>
                  <a:lnTo>
                    <a:pt x="3422901" y="1722893"/>
                  </a:lnTo>
                  <a:lnTo>
                    <a:pt x="3386862" y="1748713"/>
                  </a:lnTo>
                  <a:lnTo>
                    <a:pt x="3372282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24824" y="38483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8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3"/>
                  </a:lnTo>
                  <a:lnTo>
                    <a:pt x="66287" y="1750387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91524" y="409574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118720" y="228600"/>
                  </a:moveTo>
                  <a:lnTo>
                    <a:pt x="21431" y="228600"/>
                  </a:lnTo>
                  <a:lnTo>
                    <a:pt x="13091" y="226915"/>
                  </a:lnTo>
                  <a:lnTo>
                    <a:pt x="6278" y="222321"/>
                  </a:lnTo>
                  <a:lnTo>
                    <a:pt x="1684" y="215508"/>
                  </a:lnTo>
                  <a:lnTo>
                    <a:pt x="0" y="207168"/>
                  </a:lnTo>
                  <a:lnTo>
                    <a:pt x="0" y="171450"/>
                  </a:lnTo>
                  <a:lnTo>
                    <a:pt x="68222" y="171450"/>
                  </a:lnTo>
                  <a:lnTo>
                    <a:pt x="71437" y="168235"/>
                  </a:lnTo>
                  <a:lnTo>
                    <a:pt x="71437" y="160377"/>
                  </a:lnTo>
                  <a:lnTo>
                    <a:pt x="68222" y="157162"/>
                  </a:lnTo>
                  <a:lnTo>
                    <a:pt x="0" y="157162"/>
                  </a:lnTo>
                  <a:lnTo>
                    <a:pt x="0" y="128587"/>
                  </a:lnTo>
                  <a:lnTo>
                    <a:pt x="68222" y="128587"/>
                  </a:lnTo>
                  <a:lnTo>
                    <a:pt x="71437" y="125372"/>
                  </a:lnTo>
                  <a:lnTo>
                    <a:pt x="71437" y="117514"/>
                  </a:lnTo>
                  <a:lnTo>
                    <a:pt x="68222" y="114300"/>
                  </a:lnTo>
                  <a:lnTo>
                    <a:pt x="0" y="114300"/>
                  </a:lnTo>
                  <a:lnTo>
                    <a:pt x="0" y="21431"/>
                  </a:lnTo>
                  <a:lnTo>
                    <a:pt x="1684" y="13091"/>
                  </a:lnTo>
                  <a:lnTo>
                    <a:pt x="6278" y="6278"/>
                  </a:lnTo>
                  <a:lnTo>
                    <a:pt x="13091" y="1684"/>
                  </a:lnTo>
                  <a:lnTo>
                    <a:pt x="21431" y="0"/>
                  </a:lnTo>
                  <a:lnTo>
                    <a:pt x="121443" y="0"/>
                  </a:lnTo>
                  <a:lnTo>
                    <a:pt x="129783" y="1684"/>
                  </a:lnTo>
                  <a:lnTo>
                    <a:pt x="136596" y="6278"/>
                  </a:lnTo>
                  <a:lnTo>
                    <a:pt x="141190" y="13091"/>
                  </a:lnTo>
                  <a:lnTo>
                    <a:pt x="142875" y="21431"/>
                  </a:lnTo>
                  <a:lnTo>
                    <a:pt x="142875" y="28575"/>
                  </a:lnTo>
                  <a:lnTo>
                    <a:pt x="63936" y="28575"/>
                  </a:lnTo>
                  <a:lnTo>
                    <a:pt x="60721" y="31789"/>
                  </a:lnTo>
                  <a:lnTo>
                    <a:pt x="60721" y="46434"/>
                  </a:lnTo>
                  <a:lnTo>
                    <a:pt x="46077" y="46434"/>
                  </a:lnTo>
                  <a:lnTo>
                    <a:pt x="42862" y="49649"/>
                  </a:lnTo>
                  <a:lnTo>
                    <a:pt x="42862" y="64650"/>
                  </a:lnTo>
                  <a:lnTo>
                    <a:pt x="46077" y="67865"/>
                  </a:lnTo>
                  <a:lnTo>
                    <a:pt x="60721" y="67865"/>
                  </a:lnTo>
                  <a:lnTo>
                    <a:pt x="60721" y="82510"/>
                  </a:lnTo>
                  <a:lnTo>
                    <a:pt x="63936" y="85725"/>
                  </a:lnTo>
                  <a:lnTo>
                    <a:pt x="142875" y="85725"/>
                  </a:lnTo>
                  <a:lnTo>
                    <a:pt x="142875" y="164172"/>
                  </a:lnTo>
                  <a:lnTo>
                    <a:pt x="131214" y="172876"/>
                  </a:lnTo>
                  <a:lnTo>
                    <a:pt x="122191" y="184280"/>
                  </a:lnTo>
                  <a:lnTo>
                    <a:pt x="116366" y="197819"/>
                  </a:lnTo>
                  <a:lnTo>
                    <a:pt x="114300" y="212928"/>
                  </a:lnTo>
                  <a:lnTo>
                    <a:pt x="114300" y="218688"/>
                  </a:lnTo>
                  <a:lnTo>
                    <a:pt x="115907" y="224045"/>
                  </a:lnTo>
                  <a:lnTo>
                    <a:pt x="118720" y="228600"/>
                  </a:lnTo>
                  <a:close/>
                </a:path>
                <a:path w="257175" h="228600">
                  <a:moveTo>
                    <a:pt x="142875" y="85725"/>
                  </a:moveTo>
                  <a:lnTo>
                    <a:pt x="78938" y="85725"/>
                  </a:lnTo>
                  <a:lnTo>
                    <a:pt x="82153" y="82510"/>
                  </a:lnTo>
                  <a:lnTo>
                    <a:pt x="82153" y="67865"/>
                  </a:lnTo>
                  <a:lnTo>
                    <a:pt x="96797" y="67865"/>
                  </a:lnTo>
                  <a:lnTo>
                    <a:pt x="100012" y="64650"/>
                  </a:lnTo>
                  <a:lnTo>
                    <a:pt x="100012" y="49649"/>
                  </a:lnTo>
                  <a:lnTo>
                    <a:pt x="96797" y="46434"/>
                  </a:lnTo>
                  <a:lnTo>
                    <a:pt x="82153" y="46434"/>
                  </a:lnTo>
                  <a:lnTo>
                    <a:pt x="82153" y="31789"/>
                  </a:lnTo>
                  <a:lnTo>
                    <a:pt x="78938" y="28575"/>
                  </a:lnTo>
                  <a:lnTo>
                    <a:pt x="142875" y="28575"/>
                  </a:lnTo>
                  <a:lnTo>
                    <a:pt x="142875" y="85725"/>
                  </a:lnTo>
                  <a:close/>
                </a:path>
                <a:path w="257175" h="228600">
                  <a:moveTo>
                    <a:pt x="197617" y="157162"/>
                  </a:moveTo>
                  <a:lnTo>
                    <a:pt x="188144" y="157162"/>
                  </a:lnTo>
                  <a:lnTo>
                    <a:pt x="183588" y="156256"/>
                  </a:lnTo>
                  <a:lnTo>
                    <a:pt x="157162" y="126180"/>
                  </a:lnTo>
                  <a:lnTo>
                    <a:pt x="157162" y="116707"/>
                  </a:lnTo>
                  <a:lnTo>
                    <a:pt x="183588" y="86631"/>
                  </a:lnTo>
                  <a:lnTo>
                    <a:pt x="188144" y="85725"/>
                  </a:lnTo>
                  <a:lnTo>
                    <a:pt x="197617" y="85725"/>
                  </a:lnTo>
                  <a:lnTo>
                    <a:pt x="227693" y="112150"/>
                  </a:lnTo>
                  <a:lnTo>
                    <a:pt x="228599" y="116707"/>
                  </a:lnTo>
                  <a:lnTo>
                    <a:pt x="228599" y="126180"/>
                  </a:lnTo>
                  <a:lnTo>
                    <a:pt x="202174" y="156256"/>
                  </a:lnTo>
                  <a:lnTo>
                    <a:pt x="197617" y="157162"/>
                  </a:lnTo>
                  <a:close/>
                </a:path>
                <a:path w="257175" h="228600">
                  <a:moveTo>
                    <a:pt x="250209" y="228600"/>
                  </a:moveTo>
                  <a:lnTo>
                    <a:pt x="135552" y="228600"/>
                  </a:lnTo>
                  <a:lnTo>
                    <a:pt x="128587" y="221634"/>
                  </a:lnTo>
                  <a:lnTo>
                    <a:pt x="140765" y="183627"/>
                  </a:lnTo>
                  <a:lnTo>
                    <a:pt x="170155" y="171450"/>
                  </a:lnTo>
                  <a:lnTo>
                    <a:pt x="215607" y="171450"/>
                  </a:lnTo>
                  <a:lnTo>
                    <a:pt x="253907" y="196841"/>
                  </a:lnTo>
                  <a:lnTo>
                    <a:pt x="257175" y="221634"/>
                  </a:lnTo>
                  <a:lnTo>
                    <a:pt x="250209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81950" y="4083050"/>
            <a:ext cx="293814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Medical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Research</a:t>
            </a:r>
            <a:endParaRPr sz="1500">
              <a:latin typeface="Segoe UI Semibold"/>
              <a:cs typeface="Segoe UI Semibold"/>
            </a:endParaRPr>
          </a:p>
          <a:p>
            <a:pPr marL="12700" marR="5080" algn="just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Helps medical professionals process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clinical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studies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research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papers,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extracting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key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findings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enabling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contextual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queries</a:t>
            </a:r>
            <a:endParaRPr sz="12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about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methodologies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results.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object 35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100" cy="6858000"/>
            </a:xfrm>
            <a:custGeom>
              <a:avLst/>
              <a:gdLst/>
              <a:ahLst/>
              <a:cxnLst/>
              <a:rect l="l" t="t" r="r" b="b"/>
              <a:pathLst>
                <a:path w="38100" h="6858000">
                  <a:moveTo>
                    <a:pt x="380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8775" y="6467474"/>
              <a:ext cx="133349" cy="133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100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74114"/>
            <a:ext cx="90227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Planned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improvements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extensions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further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enhance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system's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capabilities,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scalability,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user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experience.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057399"/>
            <a:ext cx="3457575" cy="1752600"/>
            <a:chOff x="609599" y="2057399"/>
            <a:chExt cx="3457575" cy="1752600"/>
          </a:xfrm>
        </p:grpSpPr>
        <p:sp>
          <p:nvSpPr>
            <p:cNvPr id="5" name="object 5"/>
            <p:cNvSpPr/>
            <p:nvPr/>
          </p:nvSpPr>
          <p:spPr>
            <a:xfrm>
              <a:off x="628649" y="2057399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8" y="15621"/>
                  </a:lnTo>
                  <a:lnTo>
                    <a:pt x="3434638" y="51661"/>
                  </a:lnTo>
                  <a:lnTo>
                    <a:pt x="3438524" y="71196"/>
                  </a:lnTo>
                  <a:lnTo>
                    <a:pt x="3438524" y="1681403"/>
                  </a:lnTo>
                  <a:lnTo>
                    <a:pt x="3422902" y="1722893"/>
                  </a:lnTo>
                  <a:lnTo>
                    <a:pt x="3386862" y="1748713"/>
                  </a:lnTo>
                  <a:lnTo>
                    <a:pt x="3372283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0576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99" y="2333624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2571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42875" y="28575"/>
                  </a:lnTo>
                  <a:lnTo>
                    <a:pt x="142875" y="44603"/>
                  </a:lnTo>
                  <a:lnTo>
                    <a:pt x="67978" y="44603"/>
                  </a:lnTo>
                  <a:lnTo>
                    <a:pt x="64695" y="46746"/>
                  </a:lnTo>
                  <a:lnTo>
                    <a:pt x="32682" y="118764"/>
                  </a:lnTo>
                  <a:lnTo>
                    <a:pt x="34736" y="124033"/>
                  </a:lnTo>
                  <a:lnTo>
                    <a:pt x="43655" y="128007"/>
                  </a:lnTo>
                  <a:lnTo>
                    <a:pt x="142875" y="128007"/>
                  </a:lnTo>
                  <a:lnTo>
                    <a:pt x="142875" y="142875"/>
                  </a:lnTo>
                  <a:lnTo>
                    <a:pt x="285750" y="142875"/>
                  </a:lnTo>
                  <a:lnTo>
                    <a:pt x="283501" y="153988"/>
                  </a:lnTo>
                  <a:lnTo>
                    <a:pt x="277372" y="163072"/>
                  </a:lnTo>
                  <a:lnTo>
                    <a:pt x="268288" y="169201"/>
                  </a:lnTo>
                  <a:lnTo>
                    <a:pt x="257175" y="171450"/>
                  </a:lnTo>
                  <a:close/>
                </a:path>
                <a:path w="285750" h="171450">
                  <a:moveTo>
                    <a:pt x="285750" y="142875"/>
                  </a:moveTo>
                  <a:lnTo>
                    <a:pt x="257175" y="142875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42875"/>
                  </a:lnTo>
                  <a:close/>
                </a:path>
                <a:path w="285750" h="171450">
                  <a:moveTo>
                    <a:pt x="142875" y="128007"/>
                  </a:moveTo>
                  <a:lnTo>
                    <a:pt x="99119" y="128007"/>
                  </a:lnTo>
                  <a:lnTo>
                    <a:pt x="108155" y="124033"/>
                  </a:lnTo>
                  <a:lnTo>
                    <a:pt x="110147" y="118764"/>
                  </a:lnTo>
                  <a:lnTo>
                    <a:pt x="107508" y="112737"/>
                  </a:lnTo>
                  <a:lnTo>
                    <a:pt x="78179" y="46746"/>
                  </a:lnTo>
                  <a:lnTo>
                    <a:pt x="74896" y="44603"/>
                  </a:lnTo>
                  <a:lnTo>
                    <a:pt x="142875" y="44603"/>
                  </a:lnTo>
                  <a:lnTo>
                    <a:pt x="142875" y="128007"/>
                  </a:lnTo>
                  <a:close/>
                </a:path>
                <a:path w="285750" h="171450">
                  <a:moveTo>
                    <a:pt x="208954" y="55319"/>
                  </a:moveTo>
                  <a:lnTo>
                    <a:pt x="191095" y="55319"/>
                  </a:lnTo>
                  <a:lnTo>
                    <a:pt x="191095" y="48622"/>
                  </a:lnTo>
                  <a:lnTo>
                    <a:pt x="195113" y="44603"/>
                  </a:lnTo>
                  <a:lnTo>
                    <a:pt x="204891" y="44603"/>
                  </a:lnTo>
                  <a:lnTo>
                    <a:pt x="208910" y="48622"/>
                  </a:lnTo>
                  <a:lnTo>
                    <a:pt x="208954" y="55319"/>
                  </a:lnTo>
                  <a:close/>
                </a:path>
                <a:path w="285750" h="171450">
                  <a:moveTo>
                    <a:pt x="240699" y="73178"/>
                  </a:moveTo>
                  <a:lnTo>
                    <a:pt x="162966" y="73178"/>
                  </a:lnTo>
                  <a:lnTo>
                    <a:pt x="158948" y="69160"/>
                  </a:lnTo>
                  <a:lnTo>
                    <a:pt x="158948" y="59337"/>
                  </a:lnTo>
                  <a:lnTo>
                    <a:pt x="162966" y="55319"/>
                  </a:lnTo>
                  <a:lnTo>
                    <a:pt x="240610" y="55319"/>
                  </a:lnTo>
                  <a:lnTo>
                    <a:pt x="244628" y="59337"/>
                  </a:lnTo>
                  <a:lnTo>
                    <a:pt x="244673" y="69160"/>
                  </a:lnTo>
                  <a:lnTo>
                    <a:pt x="240699" y="73178"/>
                  </a:lnTo>
                  <a:close/>
                </a:path>
                <a:path w="285750" h="171450">
                  <a:moveTo>
                    <a:pt x="224997" y="93270"/>
                  </a:moveTo>
                  <a:lnTo>
                    <a:pt x="202436" y="93270"/>
                  </a:lnTo>
                  <a:lnTo>
                    <a:pt x="207972" y="87421"/>
                  </a:lnTo>
                  <a:lnTo>
                    <a:pt x="212481" y="80635"/>
                  </a:lnTo>
                  <a:lnTo>
                    <a:pt x="215741" y="73178"/>
                  </a:lnTo>
                  <a:lnTo>
                    <a:pt x="234866" y="73178"/>
                  </a:lnTo>
                  <a:lnTo>
                    <a:pt x="234136" y="75232"/>
                  </a:lnTo>
                  <a:lnTo>
                    <a:pt x="230846" y="83046"/>
                  </a:lnTo>
                  <a:lnTo>
                    <a:pt x="230777" y="83210"/>
                  </a:lnTo>
                  <a:lnTo>
                    <a:pt x="226685" y="90770"/>
                  </a:lnTo>
                  <a:lnTo>
                    <a:pt x="224997" y="93270"/>
                  </a:lnTo>
                  <a:close/>
                </a:path>
                <a:path w="285750" h="171450">
                  <a:moveTo>
                    <a:pt x="79920" y="94654"/>
                  </a:moveTo>
                  <a:lnTo>
                    <a:pt x="62954" y="94654"/>
                  </a:lnTo>
                  <a:lnTo>
                    <a:pt x="71437" y="75545"/>
                  </a:lnTo>
                  <a:lnTo>
                    <a:pt x="79920" y="94654"/>
                  </a:lnTo>
                  <a:close/>
                </a:path>
                <a:path w="285750" h="171450">
                  <a:moveTo>
                    <a:pt x="181462" y="128007"/>
                  </a:moveTo>
                  <a:lnTo>
                    <a:pt x="181247" y="128007"/>
                  </a:lnTo>
                  <a:lnTo>
                    <a:pt x="176093" y="125997"/>
                  </a:lnTo>
                  <a:lnTo>
                    <a:pt x="172075" y="116978"/>
                  </a:lnTo>
                  <a:lnTo>
                    <a:pt x="174128" y="111710"/>
                  </a:lnTo>
                  <a:lnTo>
                    <a:pt x="183103" y="107692"/>
                  </a:lnTo>
                  <a:lnTo>
                    <a:pt x="185871" y="106263"/>
                  </a:lnTo>
                  <a:lnTo>
                    <a:pt x="188505" y="104611"/>
                  </a:lnTo>
                  <a:lnTo>
                    <a:pt x="179576" y="95681"/>
                  </a:lnTo>
                  <a:lnTo>
                    <a:pt x="179576" y="90011"/>
                  </a:lnTo>
                  <a:lnTo>
                    <a:pt x="186541" y="83046"/>
                  </a:lnTo>
                  <a:lnTo>
                    <a:pt x="192211" y="83046"/>
                  </a:lnTo>
                  <a:lnTo>
                    <a:pt x="202436" y="93270"/>
                  </a:lnTo>
                  <a:lnTo>
                    <a:pt x="224997" y="93270"/>
                  </a:lnTo>
                  <a:lnTo>
                    <a:pt x="221899" y="97861"/>
                  </a:lnTo>
                  <a:lnTo>
                    <a:pt x="216455" y="104432"/>
                  </a:lnTo>
                  <a:lnTo>
                    <a:pt x="216723" y="104611"/>
                  </a:lnTo>
                  <a:lnTo>
                    <a:pt x="217661" y="105147"/>
                  </a:lnTo>
                  <a:lnTo>
                    <a:pt x="230341" y="112737"/>
                  </a:lnTo>
                  <a:lnTo>
                    <a:pt x="231299" y="116666"/>
                  </a:lnTo>
                  <a:lnTo>
                    <a:pt x="202659" y="116666"/>
                  </a:lnTo>
                  <a:lnTo>
                    <a:pt x="197926" y="120014"/>
                  </a:lnTo>
                  <a:lnTo>
                    <a:pt x="192881" y="122917"/>
                  </a:lnTo>
                  <a:lnTo>
                    <a:pt x="181462" y="128007"/>
                  </a:lnTo>
                  <a:close/>
                </a:path>
                <a:path w="285750" h="171450">
                  <a:moveTo>
                    <a:pt x="99119" y="128007"/>
                  </a:moveTo>
                  <a:lnTo>
                    <a:pt x="43870" y="128007"/>
                  </a:lnTo>
                  <a:lnTo>
                    <a:pt x="49023" y="125997"/>
                  </a:lnTo>
                  <a:lnTo>
                    <a:pt x="54907" y="112737"/>
                  </a:lnTo>
                  <a:lnTo>
                    <a:pt x="55006" y="112514"/>
                  </a:lnTo>
                  <a:lnTo>
                    <a:pt x="87868" y="112514"/>
                  </a:lnTo>
                  <a:lnTo>
                    <a:pt x="93851" y="125997"/>
                  </a:lnTo>
                  <a:lnTo>
                    <a:pt x="99119" y="128007"/>
                  </a:lnTo>
                  <a:close/>
                </a:path>
                <a:path w="285750" h="171450">
                  <a:moveTo>
                    <a:pt x="221143" y="128007"/>
                  </a:moveTo>
                  <a:lnTo>
                    <a:pt x="206499" y="119255"/>
                  </a:lnTo>
                  <a:lnTo>
                    <a:pt x="204579" y="118005"/>
                  </a:lnTo>
                  <a:lnTo>
                    <a:pt x="202659" y="116666"/>
                  </a:lnTo>
                  <a:lnTo>
                    <a:pt x="231299" y="116666"/>
                  </a:lnTo>
                  <a:lnTo>
                    <a:pt x="231626" y="118005"/>
                  </a:lnTo>
                  <a:lnTo>
                    <a:pt x="231680" y="118229"/>
                  </a:lnTo>
                  <a:lnTo>
                    <a:pt x="226680" y="126622"/>
                  </a:lnTo>
                  <a:lnTo>
                    <a:pt x="221143" y="12800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3600" y="2292350"/>
            <a:ext cx="292671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Expanded</a:t>
            </a:r>
            <a:r>
              <a:rPr sz="1500" b="1" spc="-4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Language</a:t>
            </a:r>
            <a:r>
              <a:rPr sz="1500" b="1" spc="-4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Support</a:t>
            </a:r>
            <a:endParaRPr sz="1500">
              <a:latin typeface="Segoe UI Semibold"/>
              <a:cs typeface="Segoe UI Semibold"/>
            </a:endParaRPr>
          </a:p>
          <a:p>
            <a:pPr marL="12700" marR="15494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Add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support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more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languages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beyond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English</a:t>
            </a:r>
            <a:r>
              <a:rPr sz="120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Arabic,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including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European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Asian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languages.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1974" y="2057399"/>
            <a:ext cx="3448050" cy="1752600"/>
            <a:chOff x="4371974" y="2057399"/>
            <a:chExt cx="3448050" cy="1752600"/>
          </a:xfrm>
        </p:grpSpPr>
        <p:sp>
          <p:nvSpPr>
            <p:cNvPr id="10" name="object 10"/>
            <p:cNvSpPr/>
            <p:nvPr/>
          </p:nvSpPr>
          <p:spPr>
            <a:xfrm>
              <a:off x="4391024" y="2057399"/>
              <a:ext cx="3429000" cy="1752600"/>
            </a:xfrm>
            <a:custGeom>
              <a:avLst/>
              <a:gdLst/>
              <a:ahLst/>
              <a:cxnLst/>
              <a:rect l="l" t="t" r="r" b="b"/>
              <a:pathLst>
                <a:path w="3429000" h="1752600">
                  <a:moveTo>
                    <a:pt x="3357803" y="1752599"/>
                  </a:moveTo>
                  <a:lnTo>
                    <a:pt x="53397" y="1752599"/>
                  </a:lnTo>
                  <a:lnTo>
                    <a:pt x="49681" y="1752111"/>
                  </a:lnTo>
                  <a:lnTo>
                    <a:pt x="14085" y="1726743"/>
                  </a:lnTo>
                  <a:lnTo>
                    <a:pt x="365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57803" y="0"/>
                  </a:lnTo>
                  <a:lnTo>
                    <a:pt x="3399293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681403"/>
                  </a:lnTo>
                  <a:lnTo>
                    <a:pt x="3413377" y="1722893"/>
                  </a:lnTo>
                  <a:lnTo>
                    <a:pt x="3377337" y="1748713"/>
                  </a:lnTo>
                  <a:lnTo>
                    <a:pt x="3362758" y="1752111"/>
                  </a:lnTo>
                  <a:lnTo>
                    <a:pt x="3357803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1974" y="20576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5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5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8674" y="23050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22700" y="2292350"/>
            <a:ext cx="277495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Advanced</a:t>
            </a:r>
            <a:r>
              <a:rPr sz="1500" b="1" spc="-5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RAG</a:t>
            </a:r>
            <a:r>
              <a:rPr sz="1500" b="1" spc="-5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Capabilities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Implement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more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sophisticated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retrieval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algorithms,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multi-document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context,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semantic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search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deeper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document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understanding.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24824" y="2057399"/>
            <a:ext cx="3457575" cy="1752600"/>
            <a:chOff x="8124824" y="2057399"/>
            <a:chExt cx="3457575" cy="1752600"/>
          </a:xfrm>
        </p:grpSpPr>
        <p:sp>
          <p:nvSpPr>
            <p:cNvPr id="15" name="object 15"/>
            <p:cNvSpPr/>
            <p:nvPr/>
          </p:nvSpPr>
          <p:spPr>
            <a:xfrm>
              <a:off x="8143874" y="2057399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7" y="15621"/>
                  </a:lnTo>
                  <a:lnTo>
                    <a:pt x="3434637" y="51661"/>
                  </a:lnTo>
                  <a:lnTo>
                    <a:pt x="3438524" y="71196"/>
                  </a:lnTo>
                  <a:lnTo>
                    <a:pt x="3438524" y="1681403"/>
                  </a:lnTo>
                  <a:lnTo>
                    <a:pt x="3422901" y="1722893"/>
                  </a:lnTo>
                  <a:lnTo>
                    <a:pt x="3386862" y="1748713"/>
                  </a:lnTo>
                  <a:lnTo>
                    <a:pt x="3372282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4824" y="20576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8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8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48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1524" y="2319337"/>
              <a:ext cx="228600" cy="20002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381950" y="2292350"/>
            <a:ext cx="289814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Enhanced</a:t>
            </a:r>
            <a:r>
              <a:rPr sz="1500" b="1" spc="-2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Image</a:t>
            </a:r>
            <a:r>
              <a:rPr sz="1500" b="1" spc="-2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25" dirty="0">
                <a:solidFill>
                  <a:srgbClr val="1F2937"/>
                </a:solidFill>
                <a:latin typeface="Segoe UI Semibold"/>
                <a:cs typeface="Segoe UI Semibold"/>
              </a:rPr>
              <a:t>OCR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Integrate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advanced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OCR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extracting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text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images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diagrams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higher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accuracy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data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recognition.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" y="4114799"/>
            <a:ext cx="3457575" cy="1752600"/>
            <a:chOff x="609599" y="4114799"/>
            <a:chExt cx="3457575" cy="1752600"/>
          </a:xfrm>
        </p:grpSpPr>
        <p:sp>
          <p:nvSpPr>
            <p:cNvPr id="20" name="object 20"/>
            <p:cNvSpPr/>
            <p:nvPr/>
          </p:nvSpPr>
          <p:spPr>
            <a:xfrm>
              <a:off x="628649" y="4114799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2"/>
                  </a:lnTo>
                  <a:lnTo>
                    <a:pt x="366" y="168635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8" y="15621"/>
                  </a:lnTo>
                  <a:lnTo>
                    <a:pt x="3434638" y="51661"/>
                  </a:lnTo>
                  <a:lnTo>
                    <a:pt x="3438524" y="71196"/>
                  </a:lnTo>
                  <a:lnTo>
                    <a:pt x="3438524" y="1681403"/>
                  </a:lnTo>
                  <a:lnTo>
                    <a:pt x="3422902" y="1722893"/>
                  </a:lnTo>
                  <a:lnTo>
                    <a:pt x="3386862" y="1748713"/>
                  </a:lnTo>
                  <a:lnTo>
                    <a:pt x="3372283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41150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50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50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4362449"/>
              <a:ext cx="200025" cy="2286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63600" y="4349750"/>
            <a:ext cx="289877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Batch</a:t>
            </a:r>
            <a:r>
              <a:rPr sz="150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Processing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Support for processing multiple 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PDFs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simultaneously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distributed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computing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 enterprise-level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document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management.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71974" y="4114799"/>
            <a:ext cx="3448050" cy="1752600"/>
            <a:chOff x="4371974" y="4114799"/>
            <a:chExt cx="3448050" cy="1752600"/>
          </a:xfrm>
        </p:grpSpPr>
        <p:sp>
          <p:nvSpPr>
            <p:cNvPr id="25" name="object 25"/>
            <p:cNvSpPr/>
            <p:nvPr/>
          </p:nvSpPr>
          <p:spPr>
            <a:xfrm>
              <a:off x="4391024" y="4114799"/>
              <a:ext cx="3429000" cy="1752600"/>
            </a:xfrm>
            <a:custGeom>
              <a:avLst/>
              <a:gdLst/>
              <a:ahLst/>
              <a:cxnLst/>
              <a:rect l="l" t="t" r="r" b="b"/>
              <a:pathLst>
                <a:path w="3429000" h="1752600">
                  <a:moveTo>
                    <a:pt x="3357803" y="1752599"/>
                  </a:moveTo>
                  <a:lnTo>
                    <a:pt x="53397" y="1752599"/>
                  </a:lnTo>
                  <a:lnTo>
                    <a:pt x="49681" y="1752111"/>
                  </a:lnTo>
                  <a:lnTo>
                    <a:pt x="14085" y="1726742"/>
                  </a:lnTo>
                  <a:lnTo>
                    <a:pt x="365" y="168635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357803" y="0"/>
                  </a:lnTo>
                  <a:lnTo>
                    <a:pt x="3399293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681403"/>
                  </a:lnTo>
                  <a:lnTo>
                    <a:pt x="3413377" y="1722893"/>
                  </a:lnTo>
                  <a:lnTo>
                    <a:pt x="3377337" y="1748713"/>
                  </a:lnTo>
                  <a:lnTo>
                    <a:pt x="3362758" y="1752111"/>
                  </a:lnTo>
                  <a:lnTo>
                    <a:pt x="3357803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1974" y="41150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5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5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7290" y="43607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22700" y="4349750"/>
            <a:ext cx="261937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API</a:t>
            </a:r>
            <a:r>
              <a:rPr sz="1500" b="1" spc="-2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Integration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Develop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RESTful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API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services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enable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seamless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integration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existing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applications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third-party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systems.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24824" y="4114799"/>
            <a:ext cx="3457575" cy="1752600"/>
            <a:chOff x="8124824" y="4114799"/>
            <a:chExt cx="3457575" cy="1752600"/>
          </a:xfrm>
        </p:grpSpPr>
        <p:sp>
          <p:nvSpPr>
            <p:cNvPr id="30" name="object 30"/>
            <p:cNvSpPr/>
            <p:nvPr/>
          </p:nvSpPr>
          <p:spPr>
            <a:xfrm>
              <a:off x="8143874" y="4114799"/>
              <a:ext cx="3438525" cy="1752600"/>
            </a:xfrm>
            <a:custGeom>
              <a:avLst/>
              <a:gdLst/>
              <a:ahLst/>
              <a:cxnLst/>
              <a:rect l="l" t="t" r="r" b="b"/>
              <a:pathLst>
                <a:path w="3438525" h="1752600">
                  <a:moveTo>
                    <a:pt x="33673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2"/>
                  </a:lnTo>
                  <a:lnTo>
                    <a:pt x="366" y="1686357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7" y="15621"/>
                  </a:lnTo>
                  <a:lnTo>
                    <a:pt x="3434637" y="51661"/>
                  </a:lnTo>
                  <a:lnTo>
                    <a:pt x="3438524" y="71196"/>
                  </a:lnTo>
                  <a:lnTo>
                    <a:pt x="3438524" y="1681403"/>
                  </a:lnTo>
                  <a:lnTo>
                    <a:pt x="3422901" y="1722893"/>
                  </a:lnTo>
                  <a:lnTo>
                    <a:pt x="3386862" y="1748713"/>
                  </a:lnTo>
                  <a:lnTo>
                    <a:pt x="3372282" y="1752111"/>
                  </a:lnTo>
                  <a:lnTo>
                    <a:pt x="3367328" y="1752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24824" y="41150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49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8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8"/>
                  </a:lnTo>
                  <a:lnTo>
                    <a:pt x="70449" y="17520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91524" y="436244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228600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8575" y="28575"/>
                  </a:lnTo>
                  <a:lnTo>
                    <a:pt x="28575" y="128587"/>
                  </a:lnTo>
                  <a:lnTo>
                    <a:pt x="257175" y="128587"/>
                  </a:lnTo>
                  <a:lnTo>
                    <a:pt x="257175" y="157162"/>
                  </a:lnTo>
                  <a:lnTo>
                    <a:pt x="254926" y="168276"/>
                  </a:lnTo>
                  <a:lnTo>
                    <a:pt x="248797" y="177360"/>
                  </a:lnTo>
                  <a:lnTo>
                    <a:pt x="239713" y="183489"/>
                  </a:lnTo>
                  <a:lnTo>
                    <a:pt x="228600" y="185737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228600" y="128587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154796" y="200025"/>
                  </a:moveTo>
                  <a:lnTo>
                    <a:pt x="102378" y="200025"/>
                  </a:lnTo>
                  <a:lnTo>
                    <a:pt x="107156" y="185737"/>
                  </a:lnTo>
                  <a:lnTo>
                    <a:pt x="150018" y="185737"/>
                  </a:lnTo>
                  <a:lnTo>
                    <a:pt x="154796" y="200025"/>
                  </a:lnTo>
                  <a:close/>
                </a:path>
                <a:path w="257175" h="228600">
                  <a:moveTo>
                    <a:pt x="193640" y="228600"/>
                  </a:moveTo>
                  <a:lnTo>
                    <a:pt x="63534" y="228600"/>
                  </a:lnTo>
                  <a:lnTo>
                    <a:pt x="57150" y="222215"/>
                  </a:lnTo>
                  <a:lnTo>
                    <a:pt x="57150" y="206409"/>
                  </a:lnTo>
                  <a:lnTo>
                    <a:pt x="63534" y="200025"/>
                  </a:lnTo>
                  <a:lnTo>
                    <a:pt x="193640" y="200025"/>
                  </a:lnTo>
                  <a:lnTo>
                    <a:pt x="200025" y="206409"/>
                  </a:lnTo>
                  <a:lnTo>
                    <a:pt x="200025" y="222215"/>
                  </a:lnTo>
                  <a:lnTo>
                    <a:pt x="193640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81950" y="4349750"/>
            <a:ext cx="286893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Interactive</a:t>
            </a:r>
            <a:r>
              <a:rPr sz="1500" b="1" spc="-2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UI</a:t>
            </a:r>
            <a:r>
              <a:rPr sz="150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Dashboard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Build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 comprehensive user interface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for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document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management,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visualization,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interactive chat with processing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analytics.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object 35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100" cy="6858000"/>
            </a:xfrm>
            <a:custGeom>
              <a:avLst/>
              <a:gdLst/>
              <a:ahLst/>
              <a:cxnLst/>
              <a:rect l="l" t="t" r="r" b="b"/>
              <a:pathLst>
                <a:path w="38100" h="6858000">
                  <a:moveTo>
                    <a:pt x="380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775" y="6467474"/>
              <a:ext cx="133349" cy="133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9416718" y="6435724"/>
            <a:ext cx="25850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AI-Powered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PDF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Proces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65" baseline="1234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34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172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15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0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292" baseline="123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77" baseline="1234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4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77" baseline="1234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3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2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52" baseline="123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75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52" baseline="1234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75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59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57" baseline="1234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26EA3-9D51-F13E-CE5A-CD11B24062E0}"/>
              </a:ext>
            </a:extLst>
          </p:cNvPr>
          <p:cNvSpPr/>
          <p:nvPr/>
        </p:nvSpPr>
        <p:spPr>
          <a:xfrm>
            <a:off x="9382124" y="6343649"/>
            <a:ext cx="2654273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660640"/>
            <a:chOff x="0" y="0"/>
            <a:chExt cx="12192000" cy="7660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6604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4300" cy="7658100"/>
            </a:xfrm>
            <a:custGeom>
              <a:avLst/>
              <a:gdLst/>
              <a:ahLst/>
              <a:cxnLst/>
              <a:rect l="l" t="t" r="r" b="b"/>
              <a:pathLst>
                <a:path w="114300" h="7658100">
                  <a:moveTo>
                    <a:pt x="114299" y="7658099"/>
                  </a:moveTo>
                  <a:lnTo>
                    <a:pt x="0" y="76580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76580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2971799"/>
              <a:ext cx="5676899" cy="4686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2999" y="74294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7426" y="533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59" y="457200"/>
                  </a:moveTo>
                  <a:lnTo>
                    <a:pt x="221085" y="457200"/>
                  </a:lnTo>
                  <a:lnTo>
                    <a:pt x="213617" y="456833"/>
                  </a:lnTo>
                  <a:lnTo>
                    <a:pt x="169378" y="449529"/>
                  </a:lnTo>
                  <a:lnTo>
                    <a:pt x="127414" y="433736"/>
                  </a:lnTo>
                  <a:lnTo>
                    <a:pt x="89338" y="410059"/>
                  </a:lnTo>
                  <a:lnTo>
                    <a:pt x="56612" y="379409"/>
                  </a:lnTo>
                  <a:lnTo>
                    <a:pt x="30495" y="342964"/>
                  </a:lnTo>
                  <a:lnTo>
                    <a:pt x="11989" y="302123"/>
                  </a:lnTo>
                  <a:lnTo>
                    <a:pt x="1807" y="258457"/>
                  </a:lnTo>
                  <a:lnTo>
                    <a:pt x="0" y="220561"/>
                  </a:lnTo>
                  <a:lnTo>
                    <a:pt x="339" y="213644"/>
                  </a:lnTo>
                  <a:lnTo>
                    <a:pt x="7643" y="169405"/>
                  </a:lnTo>
                  <a:lnTo>
                    <a:pt x="23436" y="127441"/>
                  </a:lnTo>
                  <a:lnTo>
                    <a:pt x="47113" y="89365"/>
                  </a:lnTo>
                  <a:lnTo>
                    <a:pt x="77763" y="56639"/>
                  </a:lnTo>
                  <a:lnTo>
                    <a:pt x="114208" y="30522"/>
                  </a:lnTo>
                  <a:lnTo>
                    <a:pt x="155049" y="12016"/>
                  </a:lnTo>
                  <a:lnTo>
                    <a:pt x="198715" y="1834"/>
                  </a:lnTo>
                  <a:lnTo>
                    <a:pt x="221085" y="0"/>
                  </a:lnTo>
                  <a:lnTo>
                    <a:pt x="236059" y="0"/>
                  </a:lnTo>
                  <a:lnTo>
                    <a:pt x="280513" y="5853"/>
                  </a:lnTo>
                  <a:lnTo>
                    <a:pt x="322971" y="20266"/>
                  </a:lnTo>
                  <a:lnTo>
                    <a:pt x="361801" y="42685"/>
                  </a:lnTo>
                  <a:lnTo>
                    <a:pt x="395511" y="72249"/>
                  </a:lnTo>
                  <a:lnTo>
                    <a:pt x="422806" y="107821"/>
                  </a:lnTo>
                  <a:lnTo>
                    <a:pt x="442636" y="148035"/>
                  </a:lnTo>
                  <a:lnTo>
                    <a:pt x="443330" y="149974"/>
                  </a:lnTo>
                  <a:lnTo>
                    <a:pt x="314286" y="149974"/>
                  </a:lnTo>
                  <a:lnTo>
                    <a:pt x="306220" y="151547"/>
                  </a:lnTo>
                  <a:lnTo>
                    <a:pt x="299117" y="156269"/>
                  </a:lnTo>
                  <a:lnTo>
                    <a:pt x="248185" y="207246"/>
                  </a:lnTo>
                  <a:lnTo>
                    <a:pt x="142926" y="207246"/>
                  </a:lnTo>
                  <a:lnTo>
                    <a:pt x="134988" y="208799"/>
                  </a:lnTo>
                  <a:lnTo>
                    <a:pt x="127756" y="213508"/>
                  </a:lnTo>
                  <a:lnTo>
                    <a:pt x="123035" y="220561"/>
                  </a:lnTo>
                  <a:lnTo>
                    <a:pt x="121461" y="228611"/>
                  </a:lnTo>
                  <a:lnTo>
                    <a:pt x="122920" y="236086"/>
                  </a:lnTo>
                  <a:lnTo>
                    <a:pt x="123035" y="236677"/>
                  </a:lnTo>
                  <a:lnTo>
                    <a:pt x="127756" y="243780"/>
                  </a:lnTo>
                  <a:lnTo>
                    <a:pt x="184906" y="300930"/>
                  </a:lnTo>
                  <a:lnTo>
                    <a:pt x="191959" y="305652"/>
                  </a:lnTo>
                  <a:lnTo>
                    <a:pt x="200009" y="307225"/>
                  </a:lnTo>
                  <a:lnTo>
                    <a:pt x="443330" y="307225"/>
                  </a:lnTo>
                  <a:lnTo>
                    <a:pt x="442636" y="309164"/>
                  </a:lnTo>
                  <a:lnTo>
                    <a:pt x="422806" y="349378"/>
                  </a:lnTo>
                  <a:lnTo>
                    <a:pt x="395511" y="384950"/>
                  </a:lnTo>
                  <a:lnTo>
                    <a:pt x="361801" y="414514"/>
                  </a:lnTo>
                  <a:lnTo>
                    <a:pt x="322971" y="436933"/>
                  </a:lnTo>
                  <a:lnTo>
                    <a:pt x="280513" y="451346"/>
                  </a:lnTo>
                  <a:lnTo>
                    <a:pt x="243528" y="456833"/>
                  </a:lnTo>
                  <a:lnTo>
                    <a:pt x="236059" y="457200"/>
                  </a:lnTo>
                  <a:close/>
                </a:path>
                <a:path w="457200" h="457200">
                  <a:moveTo>
                    <a:pt x="329030" y="187078"/>
                  </a:moveTo>
                  <a:lnTo>
                    <a:pt x="334098" y="179488"/>
                  </a:lnTo>
                  <a:lnTo>
                    <a:pt x="335651" y="171438"/>
                  </a:lnTo>
                  <a:lnTo>
                    <a:pt x="334072" y="163372"/>
                  </a:lnTo>
                  <a:lnTo>
                    <a:pt x="329389" y="156269"/>
                  </a:lnTo>
                  <a:lnTo>
                    <a:pt x="322336" y="151547"/>
                  </a:lnTo>
                  <a:lnTo>
                    <a:pt x="314286" y="149974"/>
                  </a:lnTo>
                  <a:lnTo>
                    <a:pt x="443330" y="149974"/>
                  </a:lnTo>
                  <a:lnTo>
                    <a:pt x="445156" y="155076"/>
                  </a:lnTo>
                  <a:lnTo>
                    <a:pt x="449502" y="169405"/>
                  </a:lnTo>
                  <a:lnTo>
                    <a:pt x="451319" y="176659"/>
                  </a:lnTo>
                  <a:lnTo>
                    <a:pt x="453289" y="186561"/>
                  </a:lnTo>
                  <a:lnTo>
                    <a:pt x="329547" y="186561"/>
                  </a:lnTo>
                  <a:lnTo>
                    <a:pt x="329030" y="187078"/>
                  </a:lnTo>
                  <a:close/>
                </a:path>
                <a:path w="457200" h="457200">
                  <a:moveTo>
                    <a:pt x="443330" y="307225"/>
                  </a:moveTo>
                  <a:lnTo>
                    <a:pt x="200009" y="307225"/>
                  </a:lnTo>
                  <a:lnTo>
                    <a:pt x="208075" y="305652"/>
                  </a:lnTo>
                  <a:lnTo>
                    <a:pt x="215178" y="300930"/>
                  </a:lnTo>
                  <a:lnTo>
                    <a:pt x="329547" y="186561"/>
                  </a:lnTo>
                  <a:lnTo>
                    <a:pt x="453289" y="186561"/>
                  </a:lnTo>
                  <a:lnTo>
                    <a:pt x="454241" y="191345"/>
                  </a:lnTo>
                  <a:lnTo>
                    <a:pt x="455338" y="198742"/>
                  </a:lnTo>
                  <a:lnTo>
                    <a:pt x="456792" y="213508"/>
                  </a:lnTo>
                  <a:lnTo>
                    <a:pt x="457145" y="220561"/>
                  </a:lnTo>
                  <a:lnTo>
                    <a:pt x="457143" y="236677"/>
                  </a:lnTo>
                  <a:lnTo>
                    <a:pt x="451319" y="280540"/>
                  </a:lnTo>
                  <a:lnTo>
                    <a:pt x="445156" y="302123"/>
                  </a:lnTo>
                  <a:lnTo>
                    <a:pt x="443330" y="307225"/>
                  </a:lnTo>
                  <a:close/>
                </a:path>
                <a:path w="457200" h="457200">
                  <a:moveTo>
                    <a:pt x="199997" y="255478"/>
                  </a:moveTo>
                  <a:lnTo>
                    <a:pt x="158028" y="213508"/>
                  </a:lnTo>
                  <a:lnTo>
                    <a:pt x="150975" y="208799"/>
                  </a:lnTo>
                  <a:lnTo>
                    <a:pt x="142926" y="207246"/>
                  </a:lnTo>
                  <a:lnTo>
                    <a:pt x="248185" y="207246"/>
                  </a:lnTo>
                  <a:lnTo>
                    <a:pt x="199997" y="25547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6999" y="74294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73846" y="1009903"/>
            <a:ext cx="6044565" cy="11747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3600" spc="-10" dirty="0"/>
              <a:t>Conclusion</a:t>
            </a:r>
            <a:endParaRPr sz="3600"/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2250" b="0" spc="-20" dirty="0">
                <a:solidFill>
                  <a:srgbClr val="4A5462"/>
                </a:solidFill>
                <a:latin typeface="Segoe UI"/>
                <a:cs typeface="Segoe UI"/>
              </a:rPr>
              <a:t>Transforming</a:t>
            </a:r>
            <a:r>
              <a:rPr sz="2250" b="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Document</a:t>
            </a:r>
            <a:r>
              <a:rPr sz="2250" b="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Analysis</a:t>
            </a:r>
            <a:r>
              <a:rPr sz="2250" b="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2250" b="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sz="2250" b="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&amp;</a:t>
            </a:r>
            <a:r>
              <a:rPr sz="2250" b="0" spc="-3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spc="-25" dirty="0">
                <a:solidFill>
                  <a:srgbClr val="4A5462"/>
                </a:solidFill>
                <a:latin typeface="Segoe UI"/>
                <a:cs typeface="Segoe UI"/>
              </a:rPr>
              <a:t>RAG</a:t>
            </a:r>
            <a:endParaRPr sz="225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2476499"/>
            <a:ext cx="6096000" cy="4019550"/>
            <a:chOff x="609599" y="2476499"/>
            <a:chExt cx="6096000" cy="4019550"/>
          </a:xfrm>
        </p:grpSpPr>
        <p:sp>
          <p:nvSpPr>
            <p:cNvPr id="11" name="object 11"/>
            <p:cNvSpPr/>
            <p:nvPr/>
          </p:nvSpPr>
          <p:spPr>
            <a:xfrm>
              <a:off x="5486399" y="24764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210050"/>
              <a:ext cx="419100" cy="457200"/>
            </a:xfrm>
            <a:custGeom>
              <a:avLst/>
              <a:gdLst/>
              <a:ahLst/>
              <a:cxnLst/>
              <a:rect l="l" t="t" r="r" b="b"/>
              <a:pathLst>
                <a:path w="419100" h="457200">
                  <a:moveTo>
                    <a:pt x="216413" y="457199"/>
                  </a:moveTo>
                  <a:lnTo>
                    <a:pt x="202686" y="457199"/>
                  </a:lnTo>
                  <a:lnTo>
                    <a:pt x="195840" y="456863"/>
                  </a:lnTo>
                  <a:lnTo>
                    <a:pt x="155288" y="450168"/>
                  </a:lnTo>
                  <a:lnTo>
                    <a:pt x="116821" y="435690"/>
                  </a:lnTo>
                  <a:lnTo>
                    <a:pt x="81918" y="413987"/>
                  </a:lnTo>
                  <a:lnTo>
                    <a:pt x="51919" y="385891"/>
                  </a:lnTo>
                  <a:lnTo>
                    <a:pt x="27978" y="352483"/>
                  </a:lnTo>
                  <a:lnTo>
                    <a:pt x="11015" y="315046"/>
                  </a:lnTo>
                  <a:lnTo>
                    <a:pt x="1681" y="275019"/>
                  </a:lnTo>
                  <a:lnTo>
                    <a:pt x="0" y="254512"/>
                  </a:lnTo>
                  <a:lnTo>
                    <a:pt x="0" y="247649"/>
                  </a:lnTo>
                  <a:lnTo>
                    <a:pt x="0" y="202686"/>
                  </a:lnTo>
                  <a:lnTo>
                    <a:pt x="5365" y="161936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6"/>
                  </a:lnTo>
                  <a:lnTo>
                    <a:pt x="331675" y="39128"/>
                  </a:lnTo>
                  <a:lnTo>
                    <a:pt x="362577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6"/>
                  </a:lnTo>
                  <a:lnTo>
                    <a:pt x="419100" y="254512"/>
                  </a:lnTo>
                  <a:lnTo>
                    <a:pt x="413734" y="295261"/>
                  </a:lnTo>
                  <a:lnTo>
                    <a:pt x="400522" y="334181"/>
                  </a:lnTo>
                  <a:lnTo>
                    <a:pt x="379971" y="369775"/>
                  </a:lnTo>
                  <a:lnTo>
                    <a:pt x="352871" y="400676"/>
                  </a:lnTo>
                  <a:lnTo>
                    <a:pt x="320263" y="425696"/>
                  </a:lnTo>
                  <a:lnTo>
                    <a:pt x="283400" y="443874"/>
                  </a:lnTo>
                  <a:lnTo>
                    <a:pt x="243700" y="454511"/>
                  </a:lnTo>
                  <a:lnTo>
                    <a:pt x="223259" y="456863"/>
                  </a:lnTo>
                  <a:lnTo>
                    <a:pt x="216413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4362449"/>
              <a:ext cx="190499" cy="152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9599" y="512444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8"/>
                  </a:lnTo>
                  <a:lnTo>
                    <a:pt x="100697" y="434706"/>
                  </a:lnTo>
                  <a:lnTo>
                    <a:pt x="62575" y="407858"/>
                  </a:lnTo>
                  <a:lnTo>
                    <a:pt x="32104" y="372534"/>
                  </a:lnTo>
                  <a:lnTo>
                    <a:pt x="11130" y="330866"/>
                  </a:lnTo>
                  <a:lnTo>
                    <a:pt x="915" y="285372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8"/>
                  </a:lnTo>
                  <a:lnTo>
                    <a:pt x="49340" y="62575"/>
                  </a:lnTo>
                  <a:lnTo>
                    <a:pt x="84663" y="32104"/>
                  </a:lnTo>
                  <a:lnTo>
                    <a:pt x="126332" y="11130"/>
                  </a:lnTo>
                  <a:lnTo>
                    <a:pt x="171827" y="914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8"/>
                  </a:lnTo>
                  <a:lnTo>
                    <a:pt x="358507" y="356501"/>
                  </a:lnTo>
                  <a:lnTo>
                    <a:pt x="331659" y="394623"/>
                  </a:lnTo>
                  <a:lnTo>
                    <a:pt x="296335" y="425094"/>
                  </a:lnTo>
                  <a:lnTo>
                    <a:pt x="254667" y="446067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" y="5276849"/>
              <a:ext cx="152399" cy="152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9599" y="6038849"/>
              <a:ext cx="419100" cy="457200"/>
            </a:xfrm>
            <a:custGeom>
              <a:avLst/>
              <a:gdLst/>
              <a:ahLst/>
              <a:cxnLst/>
              <a:rect l="l" t="t" r="r" b="b"/>
              <a:pathLst>
                <a:path w="419100" h="457200">
                  <a:moveTo>
                    <a:pt x="216413" y="457199"/>
                  </a:moveTo>
                  <a:lnTo>
                    <a:pt x="202686" y="457199"/>
                  </a:lnTo>
                  <a:lnTo>
                    <a:pt x="195840" y="456863"/>
                  </a:lnTo>
                  <a:lnTo>
                    <a:pt x="155288" y="450168"/>
                  </a:lnTo>
                  <a:lnTo>
                    <a:pt x="116821" y="435691"/>
                  </a:lnTo>
                  <a:lnTo>
                    <a:pt x="81918" y="413988"/>
                  </a:lnTo>
                  <a:lnTo>
                    <a:pt x="51919" y="385892"/>
                  </a:lnTo>
                  <a:lnTo>
                    <a:pt x="27978" y="352483"/>
                  </a:lnTo>
                  <a:lnTo>
                    <a:pt x="11015" y="315045"/>
                  </a:lnTo>
                  <a:lnTo>
                    <a:pt x="1681" y="275018"/>
                  </a:lnTo>
                  <a:lnTo>
                    <a:pt x="0" y="254512"/>
                  </a:lnTo>
                  <a:lnTo>
                    <a:pt x="0" y="247649"/>
                  </a:lnTo>
                  <a:lnTo>
                    <a:pt x="0" y="202687"/>
                  </a:lnTo>
                  <a:lnTo>
                    <a:pt x="5365" y="161937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6"/>
                  </a:lnTo>
                  <a:lnTo>
                    <a:pt x="331675" y="39127"/>
                  </a:lnTo>
                  <a:lnTo>
                    <a:pt x="362577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7"/>
                  </a:lnTo>
                  <a:lnTo>
                    <a:pt x="419100" y="254512"/>
                  </a:lnTo>
                  <a:lnTo>
                    <a:pt x="413734" y="295261"/>
                  </a:lnTo>
                  <a:lnTo>
                    <a:pt x="400522" y="334181"/>
                  </a:lnTo>
                  <a:lnTo>
                    <a:pt x="379971" y="369775"/>
                  </a:lnTo>
                  <a:lnTo>
                    <a:pt x="352871" y="400676"/>
                  </a:lnTo>
                  <a:lnTo>
                    <a:pt x="320263" y="425696"/>
                  </a:lnTo>
                  <a:lnTo>
                    <a:pt x="283400" y="443875"/>
                  </a:lnTo>
                  <a:lnTo>
                    <a:pt x="243700" y="454512"/>
                  </a:lnTo>
                  <a:lnTo>
                    <a:pt x="223259" y="456863"/>
                  </a:lnTo>
                  <a:lnTo>
                    <a:pt x="216413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483" y="6191249"/>
              <a:ext cx="191303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6899" y="2911475"/>
            <a:ext cx="4578350" cy="9588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Our</a:t>
            </a:r>
            <a:r>
              <a:rPr sz="15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AI-</a:t>
            </a:r>
            <a:r>
              <a:rPr sz="1500" spc="-10" dirty="0">
                <a:solidFill>
                  <a:srgbClr val="374050"/>
                </a:solidFill>
                <a:latin typeface="Segoe UI"/>
                <a:cs typeface="Segoe UI"/>
              </a:rPr>
              <a:t>Powered</a:t>
            </a:r>
            <a:r>
              <a:rPr sz="15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500" spc="-4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5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500" spc="-4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5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Segoe UI"/>
                <a:cs typeface="Segoe UI"/>
              </a:rPr>
              <a:t>RAG</a:t>
            </a:r>
            <a:endParaRPr sz="1500">
              <a:latin typeface="Segoe UI"/>
              <a:cs typeface="Segoe UI"/>
            </a:endParaRPr>
          </a:p>
          <a:p>
            <a:pPr marL="12700" marR="5080">
              <a:lnSpc>
                <a:spcPct val="133300"/>
              </a:lnSpc>
              <a:spcBef>
                <a:spcPts val="75"/>
              </a:spcBef>
            </a:pP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integration</a:t>
            </a:r>
            <a:r>
              <a:rPr sz="1500" spc="-6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delivers</a:t>
            </a:r>
            <a:r>
              <a:rPr sz="150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comprehensive</a:t>
            </a:r>
            <a:r>
              <a:rPr sz="150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document</a:t>
            </a:r>
            <a:r>
              <a:rPr sz="150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Segoe UI"/>
                <a:cs typeface="Segoe UI"/>
              </a:rPr>
              <a:t>analysis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capabilities</a:t>
            </a:r>
            <a:r>
              <a:rPr sz="150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500" spc="-5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multiple</a:t>
            </a:r>
            <a:r>
              <a:rPr sz="1500" spc="-5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Segoe UI"/>
                <a:cs typeface="Segoe UI"/>
              </a:rPr>
              <a:t>benefits: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68399" y="4168059"/>
            <a:ext cx="4468495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Automated</a:t>
            </a:r>
            <a:r>
              <a:rPr sz="1350" b="1" spc="-4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Intelligence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Leverages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Google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Gemini's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powerful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extract,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summarize,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 document content with minimal human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intervention.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300" y="5082460"/>
            <a:ext cx="4476750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Multilingual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Accessibility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English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creates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translations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while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preserving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technical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terms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equations.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399" y="5996860"/>
            <a:ext cx="4414520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Interactive</a:t>
            </a:r>
            <a:r>
              <a:rPr sz="135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Document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 Exploration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RAG-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powered chat functionality allows users to query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documents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receive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contextual,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knowledge-grounded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responses.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92045" y="3216275"/>
            <a:ext cx="15233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System</a:t>
            </a:r>
            <a:r>
              <a:rPr sz="1350" b="1" spc="-7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Capabilities</a:t>
            </a:r>
            <a:endParaRPr sz="1350">
              <a:latin typeface="Segoe UI Semibold"/>
              <a:cs typeface="Segoe UI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9565" y="4121149"/>
            <a:ext cx="1054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57567" y="4121149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Analysis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86750" y="4121149"/>
            <a:ext cx="1101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RAG</a:t>
            </a:r>
            <a:r>
              <a:rPr sz="12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Integration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27504" y="4854575"/>
            <a:ext cx="8521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Key</a:t>
            </a:r>
            <a:r>
              <a:rPr sz="1200" spc="-3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Outputs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4850" y="5321300"/>
            <a:ext cx="1506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Structured</a:t>
            </a:r>
            <a:r>
              <a:rPr sz="1200" spc="-4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Summaries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88474" y="5321300"/>
            <a:ext cx="1181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Bilingual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Content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16750" y="5911849"/>
            <a:ext cx="1210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Professional </a:t>
            </a:r>
            <a:r>
              <a:rPr sz="1200" spc="-20" dirty="0">
                <a:solidFill>
                  <a:srgbClr val="1F2937"/>
                </a:solidFill>
                <a:latin typeface="Segoe UI"/>
                <a:cs typeface="Segoe UI"/>
              </a:rPr>
              <a:t>PDFs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50374" y="5911849"/>
            <a:ext cx="1102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Interactive </a:t>
            </a:r>
            <a:r>
              <a:rPr sz="1200" spc="-25" dirty="0">
                <a:solidFill>
                  <a:srgbClr val="1F2937"/>
                </a:solidFill>
                <a:latin typeface="Segoe UI"/>
                <a:cs typeface="Segoe UI"/>
              </a:rPr>
              <a:t>Q&amp;A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60096" y="6771004"/>
            <a:ext cx="50419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4160" marR="1084580" indent="-1496695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Ready</a:t>
            </a:r>
            <a:r>
              <a:rPr sz="1200" spc="-20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deployment</a:t>
            </a:r>
            <a:r>
              <a:rPr sz="1200" spc="-15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in</a:t>
            </a:r>
            <a:r>
              <a:rPr sz="1200" spc="-15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academic,</a:t>
            </a:r>
            <a:r>
              <a:rPr sz="1200" spc="-20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business,</a:t>
            </a:r>
            <a:r>
              <a:rPr sz="1200" spc="-15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1D40A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Segoe UI"/>
                <a:cs typeface="Segoe UI"/>
              </a:rPr>
              <a:t>research environments</a:t>
            </a:r>
            <a:endParaRPr sz="1200">
              <a:latin typeface="Segoe UI"/>
              <a:cs typeface="Segoe UI"/>
            </a:endParaRPr>
          </a:p>
          <a:p>
            <a:pPr marL="2494280">
              <a:lnSpc>
                <a:spcPct val="100000"/>
              </a:lnSpc>
              <a:spcBef>
                <a:spcPts val="6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AI-Powered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PDF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Proces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65" baseline="9259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34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172" baseline="9259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7" baseline="9259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15" baseline="9259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0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7" baseline="9259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292" baseline="9259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7" baseline="9259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77" baseline="9259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4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77" baseline="9259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3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2" baseline="9259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52" baseline="9259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75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7" baseline="9259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52" baseline="9259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75" baseline="9259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59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7" baseline="9259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57" baseline="9259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AF5B-8612-D628-80B8-2CA6F393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C96630F6-7B12-F12F-03E6-B02357751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769"/>
            <a:ext cx="11277600" cy="6230873"/>
          </a:xfrm>
        </p:spPr>
      </p:pic>
    </p:spTree>
    <p:extLst>
      <p:ext uri="{BB962C8B-B14F-4D97-AF65-F5344CB8AC3E}">
        <p14:creationId xmlns:p14="http://schemas.microsoft.com/office/powerpoint/2010/main" val="429281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74114"/>
            <a:ext cx="96437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Introducing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comprehensive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that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extracts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text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images,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creates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structured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summaries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English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and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Egyptian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Arabic,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integrates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via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Google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Gemini,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supports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chat-based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document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Q&amp;A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through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RAG.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057399"/>
            <a:ext cx="3457575" cy="1524000"/>
            <a:chOff x="609599" y="2057399"/>
            <a:chExt cx="3457575" cy="1524000"/>
          </a:xfrm>
        </p:grpSpPr>
        <p:sp>
          <p:nvSpPr>
            <p:cNvPr id="5" name="object 5"/>
            <p:cNvSpPr/>
            <p:nvPr/>
          </p:nvSpPr>
          <p:spPr>
            <a:xfrm>
              <a:off x="628649" y="2057399"/>
              <a:ext cx="3438525" cy="1524000"/>
            </a:xfrm>
            <a:custGeom>
              <a:avLst/>
              <a:gdLst/>
              <a:ahLst/>
              <a:cxnLst/>
              <a:rect l="l" t="t" r="r" b="b"/>
              <a:pathLst>
                <a:path w="3438525" h="1524000">
                  <a:moveTo>
                    <a:pt x="3367328" y="1523999"/>
                  </a:moveTo>
                  <a:lnTo>
                    <a:pt x="53397" y="1523999"/>
                  </a:lnTo>
                  <a:lnTo>
                    <a:pt x="49680" y="1523511"/>
                  </a:lnTo>
                  <a:lnTo>
                    <a:pt x="14085" y="1498143"/>
                  </a:lnTo>
                  <a:lnTo>
                    <a:pt x="366" y="1457758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8" y="15621"/>
                  </a:lnTo>
                  <a:lnTo>
                    <a:pt x="3434638" y="51661"/>
                  </a:lnTo>
                  <a:lnTo>
                    <a:pt x="3438524" y="71196"/>
                  </a:lnTo>
                  <a:lnTo>
                    <a:pt x="3438524" y="1452803"/>
                  </a:lnTo>
                  <a:lnTo>
                    <a:pt x="3422902" y="1494294"/>
                  </a:lnTo>
                  <a:lnTo>
                    <a:pt x="3386862" y="1520113"/>
                  </a:lnTo>
                  <a:lnTo>
                    <a:pt x="3372283" y="1523511"/>
                  </a:lnTo>
                  <a:lnTo>
                    <a:pt x="3367328" y="1523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057677"/>
              <a:ext cx="70485" cy="1524000"/>
            </a:xfrm>
            <a:custGeom>
              <a:avLst/>
              <a:gdLst/>
              <a:ahLst/>
              <a:cxnLst/>
              <a:rect l="l" t="t" r="r" b="b"/>
              <a:pathLst>
                <a:path w="70484" h="1524000">
                  <a:moveTo>
                    <a:pt x="70450" y="1523444"/>
                  </a:moveTo>
                  <a:lnTo>
                    <a:pt x="33857" y="1510891"/>
                  </a:lnTo>
                  <a:lnTo>
                    <a:pt x="5800" y="1476682"/>
                  </a:lnTo>
                  <a:lnTo>
                    <a:pt x="0" y="1447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47522"/>
                  </a:lnTo>
                  <a:lnTo>
                    <a:pt x="44514" y="1489864"/>
                  </a:lnTo>
                  <a:lnTo>
                    <a:pt x="66287" y="1521788"/>
                  </a:lnTo>
                  <a:lnTo>
                    <a:pt x="70450" y="1523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2305049"/>
              <a:ext cx="221456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3600" y="2292350"/>
            <a:ext cx="279463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Smart</a:t>
            </a:r>
            <a:r>
              <a:rPr sz="1500" b="1" spc="-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Content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Extraction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text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images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PDFs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using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PyMuPDF with high accuracy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formatting</a:t>
            </a:r>
            <a:r>
              <a:rPr sz="1200" spc="-6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preservation.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71974" y="2057399"/>
            <a:ext cx="3448050" cy="1524000"/>
            <a:chOff x="4371974" y="2057399"/>
            <a:chExt cx="3448050" cy="1524000"/>
          </a:xfrm>
        </p:grpSpPr>
        <p:sp>
          <p:nvSpPr>
            <p:cNvPr id="10" name="object 10"/>
            <p:cNvSpPr/>
            <p:nvPr/>
          </p:nvSpPr>
          <p:spPr>
            <a:xfrm>
              <a:off x="4391024" y="2057399"/>
              <a:ext cx="3429000" cy="1524000"/>
            </a:xfrm>
            <a:custGeom>
              <a:avLst/>
              <a:gdLst/>
              <a:ahLst/>
              <a:cxnLst/>
              <a:rect l="l" t="t" r="r" b="b"/>
              <a:pathLst>
                <a:path w="3429000" h="1524000">
                  <a:moveTo>
                    <a:pt x="3357803" y="1523999"/>
                  </a:moveTo>
                  <a:lnTo>
                    <a:pt x="53397" y="1523999"/>
                  </a:lnTo>
                  <a:lnTo>
                    <a:pt x="49681" y="1523511"/>
                  </a:lnTo>
                  <a:lnTo>
                    <a:pt x="14085" y="1498143"/>
                  </a:lnTo>
                  <a:lnTo>
                    <a:pt x="365" y="1457758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57803" y="0"/>
                  </a:lnTo>
                  <a:lnTo>
                    <a:pt x="3399293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452803"/>
                  </a:lnTo>
                  <a:lnTo>
                    <a:pt x="3413377" y="1494294"/>
                  </a:lnTo>
                  <a:lnTo>
                    <a:pt x="3377337" y="1520113"/>
                  </a:lnTo>
                  <a:lnTo>
                    <a:pt x="3362758" y="1523511"/>
                  </a:lnTo>
                  <a:lnTo>
                    <a:pt x="3357803" y="1523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71974" y="2057677"/>
              <a:ext cx="70485" cy="1524000"/>
            </a:xfrm>
            <a:custGeom>
              <a:avLst/>
              <a:gdLst/>
              <a:ahLst/>
              <a:cxnLst/>
              <a:rect l="l" t="t" r="r" b="b"/>
              <a:pathLst>
                <a:path w="70485" h="1524000">
                  <a:moveTo>
                    <a:pt x="70449" y="1523444"/>
                  </a:moveTo>
                  <a:lnTo>
                    <a:pt x="33857" y="1510891"/>
                  </a:lnTo>
                  <a:lnTo>
                    <a:pt x="5800" y="1476682"/>
                  </a:lnTo>
                  <a:lnTo>
                    <a:pt x="0" y="1447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47522"/>
                  </a:lnTo>
                  <a:lnTo>
                    <a:pt x="44515" y="1489864"/>
                  </a:lnTo>
                  <a:lnTo>
                    <a:pt x="66287" y="1521788"/>
                  </a:lnTo>
                  <a:lnTo>
                    <a:pt x="70449" y="1523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8674" y="2305049"/>
              <a:ext cx="228600" cy="228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622700" y="2292350"/>
            <a:ext cx="295338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AI-Powered</a:t>
            </a:r>
            <a:r>
              <a:rPr sz="1500" b="1" spc="-3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Summarization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Uses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Gemini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generate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comprehensive,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summaries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bullet-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point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format.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24824" y="2057399"/>
            <a:ext cx="3457575" cy="1524000"/>
            <a:chOff x="8124824" y="2057399"/>
            <a:chExt cx="3457575" cy="1524000"/>
          </a:xfrm>
        </p:grpSpPr>
        <p:sp>
          <p:nvSpPr>
            <p:cNvPr id="15" name="object 15"/>
            <p:cNvSpPr/>
            <p:nvPr/>
          </p:nvSpPr>
          <p:spPr>
            <a:xfrm>
              <a:off x="8143874" y="2057399"/>
              <a:ext cx="3438525" cy="1524000"/>
            </a:xfrm>
            <a:custGeom>
              <a:avLst/>
              <a:gdLst/>
              <a:ahLst/>
              <a:cxnLst/>
              <a:rect l="l" t="t" r="r" b="b"/>
              <a:pathLst>
                <a:path w="3438525" h="1524000">
                  <a:moveTo>
                    <a:pt x="3367328" y="1523999"/>
                  </a:moveTo>
                  <a:lnTo>
                    <a:pt x="53397" y="1523999"/>
                  </a:lnTo>
                  <a:lnTo>
                    <a:pt x="49680" y="1523511"/>
                  </a:lnTo>
                  <a:lnTo>
                    <a:pt x="14085" y="1498143"/>
                  </a:lnTo>
                  <a:lnTo>
                    <a:pt x="366" y="1457758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7" y="15621"/>
                  </a:lnTo>
                  <a:lnTo>
                    <a:pt x="3434637" y="51661"/>
                  </a:lnTo>
                  <a:lnTo>
                    <a:pt x="3438524" y="71196"/>
                  </a:lnTo>
                  <a:lnTo>
                    <a:pt x="3438524" y="1452803"/>
                  </a:lnTo>
                  <a:lnTo>
                    <a:pt x="3422901" y="1494294"/>
                  </a:lnTo>
                  <a:lnTo>
                    <a:pt x="3386862" y="1520113"/>
                  </a:lnTo>
                  <a:lnTo>
                    <a:pt x="3372282" y="1523511"/>
                  </a:lnTo>
                  <a:lnTo>
                    <a:pt x="3367328" y="1523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4824" y="2057677"/>
              <a:ext cx="70485" cy="1524000"/>
            </a:xfrm>
            <a:custGeom>
              <a:avLst/>
              <a:gdLst/>
              <a:ahLst/>
              <a:cxnLst/>
              <a:rect l="l" t="t" r="r" b="b"/>
              <a:pathLst>
                <a:path w="70484" h="1524000">
                  <a:moveTo>
                    <a:pt x="70449" y="1523444"/>
                  </a:moveTo>
                  <a:lnTo>
                    <a:pt x="33857" y="1510891"/>
                  </a:lnTo>
                  <a:lnTo>
                    <a:pt x="5800" y="1476682"/>
                  </a:lnTo>
                  <a:lnTo>
                    <a:pt x="0" y="1447522"/>
                  </a:lnTo>
                  <a:lnTo>
                    <a:pt x="0" y="75922"/>
                  </a:lnTo>
                  <a:lnTo>
                    <a:pt x="12828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447522"/>
                  </a:lnTo>
                  <a:lnTo>
                    <a:pt x="44514" y="1489864"/>
                  </a:lnTo>
                  <a:lnTo>
                    <a:pt x="66287" y="1521788"/>
                  </a:lnTo>
                  <a:lnTo>
                    <a:pt x="70449" y="1523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1524" y="2333624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2571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42875" y="28575"/>
                  </a:lnTo>
                  <a:lnTo>
                    <a:pt x="142875" y="44603"/>
                  </a:lnTo>
                  <a:lnTo>
                    <a:pt x="67978" y="44603"/>
                  </a:lnTo>
                  <a:lnTo>
                    <a:pt x="64695" y="46746"/>
                  </a:lnTo>
                  <a:lnTo>
                    <a:pt x="32682" y="118764"/>
                  </a:lnTo>
                  <a:lnTo>
                    <a:pt x="34736" y="124033"/>
                  </a:lnTo>
                  <a:lnTo>
                    <a:pt x="43655" y="128007"/>
                  </a:lnTo>
                  <a:lnTo>
                    <a:pt x="142875" y="128007"/>
                  </a:lnTo>
                  <a:lnTo>
                    <a:pt x="142875" y="142875"/>
                  </a:lnTo>
                  <a:lnTo>
                    <a:pt x="285750" y="142875"/>
                  </a:lnTo>
                  <a:lnTo>
                    <a:pt x="283501" y="153988"/>
                  </a:lnTo>
                  <a:lnTo>
                    <a:pt x="277372" y="163072"/>
                  </a:lnTo>
                  <a:lnTo>
                    <a:pt x="268288" y="169201"/>
                  </a:lnTo>
                  <a:lnTo>
                    <a:pt x="257175" y="171450"/>
                  </a:lnTo>
                  <a:close/>
                </a:path>
                <a:path w="285750" h="171450">
                  <a:moveTo>
                    <a:pt x="285750" y="142875"/>
                  </a:moveTo>
                  <a:lnTo>
                    <a:pt x="257175" y="142875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42875"/>
                  </a:lnTo>
                  <a:close/>
                </a:path>
                <a:path w="285750" h="171450">
                  <a:moveTo>
                    <a:pt x="142875" y="128007"/>
                  </a:moveTo>
                  <a:lnTo>
                    <a:pt x="99119" y="128007"/>
                  </a:lnTo>
                  <a:lnTo>
                    <a:pt x="108155" y="124033"/>
                  </a:lnTo>
                  <a:lnTo>
                    <a:pt x="110147" y="118764"/>
                  </a:lnTo>
                  <a:lnTo>
                    <a:pt x="107508" y="112737"/>
                  </a:lnTo>
                  <a:lnTo>
                    <a:pt x="78179" y="46746"/>
                  </a:lnTo>
                  <a:lnTo>
                    <a:pt x="74896" y="44603"/>
                  </a:lnTo>
                  <a:lnTo>
                    <a:pt x="142875" y="44603"/>
                  </a:lnTo>
                  <a:lnTo>
                    <a:pt x="142875" y="128007"/>
                  </a:lnTo>
                  <a:close/>
                </a:path>
                <a:path w="285750" h="171450">
                  <a:moveTo>
                    <a:pt x="208954" y="55319"/>
                  </a:moveTo>
                  <a:lnTo>
                    <a:pt x="191095" y="55319"/>
                  </a:lnTo>
                  <a:lnTo>
                    <a:pt x="191095" y="48622"/>
                  </a:lnTo>
                  <a:lnTo>
                    <a:pt x="195113" y="44603"/>
                  </a:lnTo>
                  <a:lnTo>
                    <a:pt x="204891" y="44603"/>
                  </a:lnTo>
                  <a:lnTo>
                    <a:pt x="208910" y="48622"/>
                  </a:lnTo>
                  <a:lnTo>
                    <a:pt x="208954" y="55319"/>
                  </a:lnTo>
                  <a:close/>
                </a:path>
                <a:path w="285750" h="171450">
                  <a:moveTo>
                    <a:pt x="240699" y="73178"/>
                  </a:moveTo>
                  <a:lnTo>
                    <a:pt x="162966" y="73178"/>
                  </a:lnTo>
                  <a:lnTo>
                    <a:pt x="158948" y="69160"/>
                  </a:lnTo>
                  <a:lnTo>
                    <a:pt x="158948" y="59337"/>
                  </a:lnTo>
                  <a:lnTo>
                    <a:pt x="162966" y="55319"/>
                  </a:lnTo>
                  <a:lnTo>
                    <a:pt x="240610" y="55319"/>
                  </a:lnTo>
                  <a:lnTo>
                    <a:pt x="244628" y="59337"/>
                  </a:lnTo>
                  <a:lnTo>
                    <a:pt x="244673" y="69160"/>
                  </a:lnTo>
                  <a:lnTo>
                    <a:pt x="240699" y="73178"/>
                  </a:lnTo>
                  <a:close/>
                </a:path>
                <a:path w="285750" h="171450">
                  <a:moveTo>
                    <a:pt x="224997" y="93270"/>
                  </a:moveTo>
                  <a:lnTo>
                    <a:pt x="202436" y="93270"/>
                  </a:lnTo>
                  <a:lnTo>
                    <a:pt x="207972" y="87421"/>
                  </a:lnTo>
                  <a:lnTo>
                    <a:pt x="212481" y="80635"/>
                  </a:lnTo>
                  <a:lnTo>
                    <a:pt x="215741" y="73178"/>
                  </a:lnTo>
                  <a:lnTo>
                    <a:pt x="234866" y="73178"/>
                  </a:lnTo>
                  <a:lnTo>
                    <a:pt x="234136" y="75232"/>
                  </a:lnTo>
                  <a:lnTo>
                    <a:pt x="230846" y="83046"/>
                  </a:lnTo>
                  <a:lnTo>
                    <a:pt x="230777" y="83210"/>
                  </a:lnTo>
                  <a:lnTo>
                    <a:pt x="226685" y="90770"/>
                  </a:lnTo>
                  <a:lnTo>
                    <a:pt x="224997" y="93270"/>
                  </a:lnTo>
                  <a:close/>
                </a:path>
                <a:path w="285750" h="171450">
                  <a:moveTo>
                    <a:pt x="79920" y="94654"/>
                  </a:moveTo>
                  <a:lnTo>
                    <a:pt x="62954" y="94654"/>
                  </a:lnTo>
                  <a:lnTo>
                    <a:pt x="71437" y="75545"/>
                  </a:lnTo>
                  <a:lnTo>
                    <a:pt x="79920" y="94654"/>
                  </a:lnTo>
                  <a:close/>
                </a:path>
                <a:path w="285750" h="171450">
                  <a:moveTo>
                    <a:pt x="181462" y="128007"/>
                  </a:moveTo>
                  <a:lnTo>
                    <a:pt x="181247" y="128007"/>
                  </a:lnTo>
                  <a:lnTo>
                    <a:pt x="176093" y="125997"/>
                  </a:lnTo>
                  <a:lnTo>
                    <a:pt x="172075" y="116978"/>
                  </a:lnTo>
                  <a:lnTo>
                    <a:pt x="174128" y="111710"/>
                  </a:lnTo>
                  <a:lnTo>
                    <a:pt x="183103" y="107692"/>
                  </a:lnTo>
                  <a:lnTo>
                    <a:pt x="185871" y="106263"/>
                  </a:lnTo>
                  <a:lnTo>
                    <a:pt x="188505" y="104611"/>
                  </a:lnTo>
                  <a:lnTo>
                    <a:pt x="179576" y="95681"/>
                  </a:lnTo>
                  <a:lnTo>
                    <a:pt x="179576" y="90011"/>
                  </a:lnTo>
                  <a:lnTo>
                    <a:pt x="186541" y="83046"/>
                  </a:lnTo>
                  <a:lnTo>
                    <a:pt x="192211" y="83046"/>
                  </a:lnTo>
                  <a:lnTo>
                    <a:pt x="202436" y="93270"/>
                  </a:lnTo>
                  <a:lnTo>
                    <a:pt x="224997" y="93270"/>
                  </a:lnTo>
                  <a:lnTo>
                    <a:pt x="221899" y="97861"/>
                  </a:lnTo>
                  <a:lnTo>
                    <a:pt x="216455" y="104432"/>
                  </a:lnTo>
                  <a:lnTo>
                    <a:pt x="216723" y="104611"/>
                  </a:lnTo>
                  <a:lnTo>
                    <a:pt x="217661" y="105147"/>
                  </a:lnTo>
                  <a:lnTo>
                    <a:pt x="230341" y="112737"/>
                  </a:lnTo>
                  <a:lnTo>
                    <a:pt x="231299" y="116666"/>
                  </a:lnTo>
                  <a:lnTo>
                    <a:pt x="202659" y="116666"/>
                  </a:lnTo>
                  <a:lnTo>
                    <a:pt x="197926" y="120014"/>
                  </a:lnTo>
                  <a:lnTo>
                    <a:pt x="192881" y="122917"/>
                  </a:lnTo>
                  <a:lnTo>
                    <a:pt x="181462" y="128007"/>
                  </a:lnTo>
                  <a:close/>
                </a:path>
                <a:path w="285750" h="171450">
                  <a:moveTo>
                    <a:pt x="99119" y="128007"/>
                  </a:moveTo>
                  <a:lnTo>
                    <a:pt x="43870" y="128007"/>
                  </a:lnTo>
                  <a:lnTo>
                    <a:pt x="49023" y="125997"/>
                  </a:lnTo>
                  <a:lnTo>
                    <a:pt x="54907" y="112737"/>
                  </a:lnTo>
                  <a:lnTo>
                    <a:pt x="55006" y="112514"/>
                  </a:lnTo>
                  <a:lnTo>
                    <a:pt x="87868" y="112514"/>
                  </a:lnTo>
                  <a:lnTo>
                    <a:pt x="93851" y="125997"/>
                  </a:lnTo>
                  <a:lnTo>
                    <a:pt x="99119" y="128007"/>
                  </a:lnTo>
                  <a:close/>
                </a:path>
                <a:path w="285750" h="171450">
                  <a:moveTo>
                    <a:pt x="221143" y="128007"/>
                  </a:moveTo>
                  <a:lnTo>
                    <a:pt x="206499" y="119255"/>
                  </a:lnTo>
                  <a:lnTo>
                    <a:pt x="204579" y="118005"/>
                  </a:lnTo>
                  <a:lnTo>
                    <a:pt x="202659" y="116666"/>
                  </a:lnTo>
                  <a:lnTo>
                    <a:pt x="231299" y="116666"/>
                  </a:lnTo>
                  <a:lnTo>
                    <a:pt x="231626" y="118005"/>
                  </a:lnTo>
                  <a:lnTo>
                    <a:pt x="231680" y="118229"/>
                  </a:lnTo>
                  <a:lnTo>
                    <a:pt x="226680" y="126622"/>
                  </a:lnTo>
                  <a:lnTo>
                    <a:pt x="221143" y="12800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81950" y="2292350"/>
            <a:ext cx="259270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Multilingual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Support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Creates parallel content in English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technical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term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preservation.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" y="3886199"/>
            <a:ext cx="3457575" cy="1524000"/>
            <a:chOff x="609599" y="3886199"/>
            <a:chExt cx="3457575" cy="1524000"/>
          </a:xfrm>
        </p:grpSpPr>
        <p:sp>
          <p:nvSpPr>
            <p:cNvPr id="20" name="object 20"/>
            <p:cNvSpPr/>
            <p:nvPr/>
          </p:nvSpPr>
          <p:spPr>
            <a:xfrm>
              <a:off x="628649" y="3886199"/>
              <a:ext cx="3438525" cy="1524000"/>
            </a:xfrm>
            <a:custGeom>
              <a:avLst/>
              <a:gdLst/>
              <a:ahLst/>
              <a:cxnLst/>
              <a:rect l="l" t="t" r="r" b="b"/>
              <a:pathLst>
                <a:path w="3438525" h="1524000">
                  <a:moveTo>
                    <a:pt x="3367328" y="1523999"/>
                  </a:moveTo>
                  <a:lnTo>
                    <a:pt x="53397" y="1523999"/>
                  </a:lnTo>
                  <a:lnTo>
                    <a:pt x="49680" y="1523511"/>
                  </a:lnTo>
                  <a:lnTo>
                    <a:pt x="14085" y="1498142"/>
                  </a:lnTo>
                  <a:lnTo>
                    <a:pt x="366" y="1457758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8" y="15621"/>
                  </a:lnTo>
                  <a:lnTo>
                    <a:pt x="3434638" y="51661"/>
                  </a:lnTo>
                  <a:lnTo>
                    <a:pt x="3438524" y="71196"/>
                  </a:lnTo>
                  <a:lnTo>
                    <a:pt x="3438524" y="1452803"/>
                  </a:lnTo>
                  <a:lnTo>
                    <a:pt x="3422902" y="1494293"/>
                  </a:lnTo>
                  <a:lnTo>
                    <a:pt x="3386862" y="1520113"/>
                  </a:lnTo>
                  <a:lnTo>
                    <a:pt x="3372283" y="1523511"/>
                  </a:lnTo>
                  <a:lnTo>
                    <a:pt x="3367328" y="1523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3886477"/>
              <a:ext cx="70485" cy="1524000"/>
            </a:xfrm>
            <a:custGeom>
              <a:avLst/>
              <a:gdLst/>
              <a:ahLst/>
              <a:cxnLst/>
              <a:rect l="l" t="t" r="r" b="b"/>
              <a:pathLst>
                <a:path w="70484" h="1524000">
                  <a:moveTo>
                    <a:pt x="70450" y="1523444"/>
                  </a:moveTo>
                  <a:lnTo>
                    <a:pt x="33857" y="1510891"/>
                  </a:lnTo>
                  <a:lnTo>
                    <a:pt x="5800" y="1476681"/>
                  </a:lnTo>
                  <a:lnTo>
                    <a:pt x="0" y="1447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447522"/>
                  </a:lnTo>
                  <a:lnTo>
                    <a:pt x="44514" y="1489863"/>
                  </a:lnTo>
                  <a:lnTo>
                    <a:pt x="66287" y="1521788"/>
                  </a:lnTo>
                  <a:lnTo>
                    <a:pt x="70450" y="1523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299" y="4133849"/>
              <a:ext cx="171450" cy="2286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63600" y="4121150"/>
            <a:ext cx="262890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Structured</a:t>
            </a:r>
            <a:r>
              <a:rPr sz="1500" b="1" spc="-6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Output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Generates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schema-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validated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JSON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formatted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PDF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reports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Pydantic models.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71974" y="3886199"/>
            <a:ext cx="3448050" cy="1524000"/>
            <a:chOff x="4371974" y="3886199"/>
            <a:chExt cx="3448050" cy="1524000"/>
          </a:xfrm>
        </p:grpSpPr>
        <p:sp>
          <p:nvSpPr>
            <p:cNvPr id="25" name="object 25"/>
            <p:cNvSpPr/>
            <p:nvPr/>
          </p:nvSpPr>
          <p:spPr>
            <a:xfrm>
              <a:off x="4391024" y="3886199"/>
              <a:ext cx="3429000" cy="1524000"/>
            </a:xfrm>
            <a:custGeom>
              <a:avLst/>
              <a:gdLst/>
              <a:ahLst/>
              <a:cxnLst/>
              <a:rect l="l" t="t" r="r" b="b"/>
              <a:pathLst>
                <a:path w="3429000" h="1524000">
                  <a:moveTo>
                    <a:pt x="3357803" y="1523999"/>
                  </a:moveTo>
                  <a:lnTo>
                    <a:pt x="53397" y="1523999"/>
                  </a:lnTo>
                  <a:lnTo>
                    <a:pt x="49681" y="1523511"/>
                  </a:lnTo>
                  <a:lnTo>
                    <a:pt x="14085" y="1498142"/>
                  </a:lnTo>
                  <a:lnTo>
                    <a:pt x="365" y="1457758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357803" y="0"/>
                  </a:lnTo>
                  <a:lnTo>
                    <a:pt x="3399293" y="15621"/>
                  </a:lnTo>
                  <a:lnTo>
                    <a:pt x="3425113" y="51661"/>
                  </a:lnTo>
                  <a:lnTo>
                    <a:pt x="3428999" y="71196"/>
                  </a:lnTo>
                  <a:lnTo>
                    <a:pt x="3428999" y="1452803"/>
                  </a:lnTo>
                  <a:lnTo>
                    <a:pt x="3413377" y="1494293"/>
                  </a:lnTo>
                  <a:lnTo>
                    <a:pt x="3377337" y="1520113"/>
                  </a:lnTo>
                  <a:lnTo>
                    <a:pt x="3362758" y="1523511"/>
                  </a:lnTo>
                  <a:lnTo>
                    <a:pt x="3357803" y="1523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71974" y="3886477"/>
              <a:ext cx="70485" cy="1524000"/>
            </a:xfrm>
            <a:custGeom>
              <a:avLst/>
              <a:gdLst/>
              <a:ahLst/>
              <a:cxnLst/>
              <a:rect l="l" t="t" r="r" b="b"/>
              <a:pathLst>
                <a:path w="70485" h="1524000">
                  <a:moveTo>
                    <a:pt x="70449" y="1523444"/>
                  </a:moveTo>
                  <a:lnTo>
                    <a:pt x="33857" y="1510891"/>
                  </a:lnTo>
                  <a:lnTo>
                    <a:pt x="5800" y="1476681"/>
                  </a:lnTo>
                  <a:lnTo>
                    <a:pt x="0" y="1447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447522"/>
                  </a:lnTo>
                  <a:lnTo>
                    <a:pt x="44515" y="1489863"/>
                  </a:lnTo>
                  <a:lnTo>
                    <a:pt x="66287" y="1521788"/>
                  </a:lnTo>
                  <a:lnTo>
                    <a:pt x="70449" y="1523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8674" y="4148137"/>
              <a:ext cx="228600" cy="20002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622700" y="4121150"/>
            <a:ext cx="29571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Image</a:t>
            </a:r>
            <a:r>
              <a:rPr sz="1500" b="1" spc="-4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Processing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stores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images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documents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metadata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preservation.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24824" y="3886199"/>
            <a:ext cx="3457575" cy="1524000"/>
            <a:chOff x="8124824" y="3886199"/>
            <a:chExt cx="3457575" cy="1524000"/>
          </a:xfrm>
        </p:grpSpPr>
        <p:sp>
          <p:nvSpPr>
            <p:cNvPr id="30" name="object 30"/>
            <p:cNvSpPr/>
            <p:nvPr/>
          </p:nvSpPr>
          <p:spPr>
            <a:xfrm>
              <a:off x="8143874" y="3886199"/>
              <a:ext cx="3438525" cy="1524000"/>
            </a:xfrm>
            <a:custGeom>
              <a:avLst/>
              <a:gdLst/>
              <a:ahLst/>
              <a:cxnLst/>
              <a:rect l="l" t="t" r="r" b="b"/>
              <a:pathLst>
                <a:path w="3438525" h="1524000">
                  <a:moveTo>
                    <a:pt x="3367328" y="1523999"/>
                  </a:moveTo>
                  <a:lnTo>
                    <a:pt x="53397" y="1523999"/>
                  </a:lnTo>
                  <a:lnTo>
                    <a:pt x="49680" y="1523511"/>
                  </a:lnTo>
                  <a:lnTo>
                    <a:pt x="14085" y="1498142"/>
                  </a:lnTo>
                  <a:lnTo>
                    <a:pt x="366" y="1457758"/>
                  </a:lnTo>
                  <a:lnTo>
                    <a:pt x="0" y="1452803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367328" y="0"/>
                  </a:lnTo>
                  <a:lnTo>
                    <a:pt x="3408817" y="15621"/>
                  </a:lnTo>
                  <a:lnTo>
                    <a:pt x="3434637" y="51661"/>
                  </a:lnTo>
                  <a:lnTo>
                    <a:pt x="3438524" y="71196"/>
                  </a:lnTo>
                  <a:lnTo>
                    <a:pt x="3438524" y="1452803"/>
                  </a:lnTo>
                  <a:lnTo>
                    <a:pt x="3422901" y="1494293"/>
                  </a:lnTo>
                  <a:lnTo>
                    <a:pt x="3386862" y="1520113"/>
                  </a:lnTo>
                  <a:lnTo>
                    <a:pt x="3372282" y="1523511"/>
                  </a:lnTo>
                  <a:lnTo>
                    <a:pt x="3367328" y="1523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24824" y="3886477"/>
              <a:ext cx="70485" cy="1524000"/>
            </a:xfrm>
            <a:custGeom>
              <a:avLst/>
              <a:gdLst/>
              <a:ahLst/>
              <a:cxnLst/>
              <a:rect l="l" t="t" r="r" b="b"/>
              <a:pathLst>
                <a:path w="70484" h="1524000">
                  <a:moveTo>
                    <a:pt x="70449" y="1523444"/>
                  </a:moveTo>
                  <a:lnTo>
                    <a:pt x="33857" y="1510891"/>
                  </a:lnTo>
                  <a:lnTo>
                    <a:pt x="5800" y="1476681"/>
                  </a:lnTo>
                  <a:lnTo>
                    <a:pt x="0" y="1447522"/>
                  </a:lnTo>
                  <a:lnTo>
                    <a:pt x="0" y="75922"/>
                  </a:lnTo>
                  <a:lnTo>
                    <a:pt x="12828" y="33578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447522"/>
                  </a:lnTo>
                  <a:lnTo>
                    <a:pt x="44514" y="1489863"/>
                  </a:lnTo>
                  <a:lnTo>
                    <a:pt x="66287" y="1521788"/>
                  </a:lnTo>
                  <a:lnTo>
                    <a:pt x="70449" y="15234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90899" y="4133849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20" h="228600">
                  <a:moveTo>
                    <a:pt x="7768" y="157162"/>
                  </a:moveTo>
                  <a:lnTo>
                    <a:pt x="4688" y="157162"/>
                  </a:lnTo>
                  <a:lnTo>
                    <a:pt x="1964" y="155108"/>
                  </a:lnTo>
                  <a:lnTo>
                    <a:pt x="0" y="149304"/>
                  </a:lnTo>
                  <a:lnTo>
                    <a:pt x="1071" y="146089"/>
                  </a:lnTo>
                  <a:lnTo>
                    <a:pt x="3527" y="144259"/>
                  </a:lnTo>
                  <a:lnTo>
                    <a:pt x="4554" y="143455"/>
                  </a:lnTo>
                  <a:lnTo>
                    <a:pt x="5223" y="142875"/>
                  </a:lnTo>
                  <a:lnTo>
                    <a:pt x="7634" y="140687"/>
                  </a:lnTo>
                  <a:lnTo>
                    <a:pt x="9822" y="138544"/>
                  </a:lnTo>
                  <a:lnTo>
                    <a:pt x="11965" y="135775"/>
                  </a:lnTo>
                  <a:lnTo>
                    <a:pt x="14421" y="132650"/>
                  </a:lnTo>
                  <a:lnTo>
                    <a:pt x="16743" y="128944"/>
                  </a:lnTo>
                  <a:lnTo>
                    <a:pt x="18305" y="124747"/>
                  </a:lnTo>
                  <a:lnTo>
                    <a:pt x="10853" y="114476"/>
                  </a:lnTo>
                  <a:lnTo>
                    <a:pt x="5296" y="103255"/>
                  </a:lnTo>
                  <a:lnTo>
                    <a:pt x="1824" y="91238"/>
                  </a:lnTo>
                  <a:lnTo>
                    <a:pt x="690" y="79276"/>
                  </a:lnTo>
                  <a:lnTo>
                    <a:pt x="632" y="78548"/>
                  </a:lnTo>
                  <a:lnTo>
                    <a:pt x="7921" y="47994"/>
                  </a:lnTo>
                  <a:lnTo>
                    <a:pt x="27821" y="23016"/>
                  </a:lnTo>
                  <a:lnTo>
                    <a:pt x="57340" y="6175"/>
                  </a:lnTo>
                  <a:lnTo>
                    <a:pt x="93493" y="0"/>
                  </a:lnTo>
                  <a:lnTo>
                    <a:pt x="129647" y="6175"/>
                  </a:lnTo>
                  <a:lnTo>
                    <a:pt x="159166" y="23016"/>
                  </a:lnTo>
                  <a:lnTo>
                    <a:pt x="179066" y="47994"/>
                  </a:lnTo>
                  <a:lnTo>
                    <a:pt x="186354" y="78548"/>
                  </a:lnTo>
                  <a:lnTo>
                    <a:pt x="186319" y="78763"/>
                  </a:lnTo>
                  <a:lnTo>
                    <a:pt x="179066" y="109168"/>
                  </a:lnTo>
                  <a:lnTo>
                    <a:pt x="159166" y="134146"/>
                  </a:lnTo>
                  <a:lnTo>
                    <a:pt x="137527" y="146491"/>
                  </a:lnTo>
                  <a:lnTo>
                    <a:pt x="46791" y="146491"/>
                  </a:lnTo>
                  <a:lnTo>
                    <a:pt x="43442" y="148277"/>
                  </a:lnTo>
                  <a:lnTo>
                    <a:pt x="15058" y="156723"/>
                  </a:lnTo>
                  <a:lnTo>
                    <a:pt x="7768" y="157162"/>
                  </a:lnTo>
                  <a:close/>
                </a:path>
                <a:path w="287020" h="228600">
                  <a:moveTo>
                    <a:pt x="193506" y="228600"/>
                  </a:moveTo>
                  <a:lnTo>
                    <a:pt x="163037" y="224271"/>
                  </a:lnTo>
                  <a:lnTo>
                    <a:pt x="136808" y="212258"/>
                  </a:lnTo>
                  <a:lnTo>
                    <a:pt x="116548" y="194016"/>
                  </a:lnTo>
                  <a:lnTo>
                    <a:pt x="103986" y="171003"/>
                  </a:lnTo>
                  <a:lnTo>
                    <a:pt x="141203" y="161711"/>
                  </a:lnTo>
                  <a:lnTo>
                    <a:pt x="171974" y="141903"/>
                  </a:lnTo>
                  <a:lnTo>
                    <a:pt x="192917" y="113540"/>
                  </a:lnTo>
                  <a:lnTo>
                    <a:pt x="200496" y="79276"/>
                  </a:lnTo>
                  <a:lnTo>
                    <a:pt x="200516" y="73893"/>
                  </a:lnTo>
                  <a:lnTo>
                    <a:pt x="200337" y="71616"/>
                  </a:lnTo>
                  <a:lnTo>
                    <a:pt x="234060" y="79276"/>
                  </a:lnTo>
                  <a:lnTo>
                    <a:pt x="261366" y="96362"/>
                  </a:lnTo>
                  <a:lnTo>
                    <a:pt x="279656" y="120665"/>
                  </a:lnTo>
                  <a:lnTo>
                    <a:pt x="286330" y="149974"/>
                  </a:lnTo>
                  <a:lnTo>
                    <a:pt x="285220" y="161711"/>
                  </a:lnTo>
                  <a:lnTo>
                    <a:pt x="285131" y="162656"/>
                  </a:lnTo>
                  <a:lnTo>
                    <a:pt x="281659" y="174681"/>
                  </a:lnTo>
                  <a:lnTo>
                    <a:pt x="276102" y="185894"/>
                  </a:lnTo>
                  <a:lnTo>
                    <a:pt x="268649" y="196140"/>
                  </a:lnTo>
                  <a:lnTo>
                    <a:pt x="270212" y="200292"/>
                  </a:lnTo>
                  <a:lnTo>
                    <a:pt x="272534" y="204043"/>
                  </a:lnTo>
                  <a:lnTo>
                    <a:pt x="274989" y="207168"/>
                  </a:lnTo>
                  <a:lnTo>
                    <a:pt x="277132" y="209936"/>
                  </a:lnTo>
                  <a:lnTo>
                    <a:pt x="279320" y="212080"/>
                  </a:lnTo>
                  <a:lnTo>
                    <a:pt x="281731" y="214312"/>
                  </a:lnTo>
                  <a:lnTo>
                    <a:pt x="283428" y="215651"/>
                  </a:lnTo>
                  <a:lnTo>
                    <a:pt x="285928" y="217482"/>
                  </a:lnTo>
                  <a:lnTo>
                    <a:pt x="286071" y="217929"/>
                  </a:lnTo>
                  <a:lnTo>
                    <a:pt x="240253" y="217929"/>
                  </a:lnTo>
                  <a:lnTo>
                    <a:pt x="229545" y="222459"/>
                  </a:lnTo>
                  <a:lnTo>
                    <a:pt x="218118" y="225809"/>
                  </a:lnTo>
                  <a:lnTo>
                    <a:pt x="206072" y="227887"/>
                  </a:lnTo>
                  <a:lnTo>
                    <a:pt x="193506" y="228600"/>
                  </a:lnTo>
                  <a:close/>
                </a:path>
                <a:path w="287020" h="228600">
                  <a:moveTo>
                    <a:pt x="93493" y="157162"/>
                  </a:moveTo>
                  <a:lnTo>
                    <a:pt x="80928" y="156449"/>
                  </a:lnTo>
                  <a:lnTo>
                    <a:pt x="68886" y="154371"/>
                  </a:lnTo>
                  <a:lnTo>
                    <a:pt x="57390" y="150987"/>
                  </a:lnTo>
                  <a:lnTo>
                    <a:pt x="46791" y="146491"/>
                  </a:lnTo>
                  <a:lnTo>
                    <a:pt x="137527" y="146491"/>
                  </a:lnTo>
                  <a:lnTo>
                    <a:pt x="129647" y="150987"/>
                  </a:lnTo>
                  <a:lnTo>
                    <a:pt x="93493" y="157162"/>
                  </a:lnTo>
                  <a:close/>
                </a:path>
                <a:path w="287020" h="228600">
                  <a:moveTo>
                    <a:pt x="282312" y="228600"/>
                  </a:moveTo>
                  <a:lnTo>
                    <a:pt x="279231" y="228600"/>
                  </a:lnTo>
                  <a:lnTo>
                    <a:pt x="271941" y="228161"/>
                  </a:lnTo>
                  <a:lnTo>
                    <a:pt x="240253" y="217929"/>
                  </a:lnTo>
                  <a:lnTo>
                    <a:pt x="286071" y="217929"/>
                  </a:lnTo>
                  <a:lnTo>
                    <a:pt x="286955" y="220697"/>
                  </a:lnTo>
                  <a:lnTo>
                    <a:pt x="285080" y="226590"/>
                  </a:lnTo>
                  <a:lnTo>
                    <a:pt x="282312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81950" y="4121150"/>
            <a:ext cx="270573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RAG</a:t>
            </a:r>
            <a:r>
              <a:rPr sz="1500" b="1" spc="-4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Chat</a:t>
            </a:r>
            <a:r>
              <a:rPr sz="1500" b="1" spc="-4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Interface</a:t>
            </a:r>
            <a:endParaRPr sz="150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Enables interactive Q&amp;A with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document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using</a:t>
            </a:r>
            <a:r>
              <a:rPr sz="1200" spc="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Retrieval-Augmented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Generation.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object 35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0"/>
              <a:ext cx="38100" cy="6858000"/>
            </a:xfrm>
            <a:custGeom>
              <a:avLst/>
              <a:gdLst/>
              <a:ahLst/>
              <a:cxnLst/>
              <a:rect l="l" t="t" r="r" b="b"/>
              <a:pathLst>
                <a:path w="38100" h="6858000">
                  <a:moveTo>
                    <a:pt x="380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8775" y="6467474"/>
              <a:ext cx="133349" cy="133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spc="-15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74114"/>
            <a:ext cx="95243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Visual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overview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of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architecture: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ingestion,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content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extraction,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AI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summarization,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translation,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structured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output,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RAG</a:t>
            </a:r>
            <a:r>
              <a:rPr sz="135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chat</a:t>
            </a:r>
            <a:r>
              <a:rPr sz="135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modules.</a:t>
            </a:r>
            <a:endParaRPr sz="135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224" y="3000374"/>
            <a:ext cx="9067799" cy="3162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14475" y="4044314"/>
            <a:ext cx="933450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PDF 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Document</a:t>
            </a:r>
            <a:endParaRPr sz="105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Input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Source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76475" y="3394174"/>
            <a:ext cx="2230755" cy="396875"/>
            <a:chOff x="2276475" y="3394174"/>
            <a:chExt cx="2230755" cy="3968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475" y="3581399"/>
              <a:ext cx="203001" cy="2095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8804" y="3394174"/>
              <a:ext cx="258445" cy="204470"/>
            </a:xfrm>
            <a:custGeom>
              <a:avLst/>
              <a:gdLst/>
              <a:ahLst/>
              <a:cxnLst/>
              <a:rect l="l" t="t" r="r" b="b"/>
              <a:pathLst>
                <a:path w="258445" h="204470">
                  <a:moveTo>
                    <a:pt x="98103" y="27940"/>
                  </a:moveTo>
                  <a:lnTo>
                    <a:pt x="31596" y="27940"/>
                  </a:lnTo>
                  <a:lnTo>
                    <a:pt x="35975" y="24130"/>
                  </a:lnTo>
                  <a:lnTo>
                    <a:pt x="40968" y="21590"/>
                  </a:lnTo>
                  <a:lnTo>
                    <a:pt x="46412" y="19050"/>
                  </a:lnTo>
                  <a:lnTo>
                    <a:pt x="49686" y="3810"/>
                  </a:lnTo>
                  <a:lnTo>
                    <a:pt x="52633" y="0"/>
                  </a:lnTo>
                  <a:lnTo>
                    <a:pt x="77066" y="0"/>
                  </a:lnTo>
                  <a:lnTo>
                    <a:pt x="80013" y="3810"/>
                  </a:lnTo>
                  <a:lnTo>
                    <a:pt x="80791" y="7620"/>
                  </a:lnTo>
                  <a:lnTo>
                    <a:pt x="83287" y="19050"/>
                  </a:lnTo>
                  <a:lnTo>
                    <a:pt x="88690" y="21590"/>
                  </a:lnTo>
                  <a:lnTo>
                    <a:pt x="93724" y="24130"/>
                  </a:lnTo>
                  <a:lnTo>
                    <a:pt x="98103" y="27940"/>
                  </a:lnTo>
                  <a:close/>
                </a:path>
                <a:path w="258445" h="204470">
                  <a:moveTo>
                    <a:pt x="16330" y="113030"/>
                  </a:moveTo>
                  <a:lnTo>
                    <a:pt x="12237" y="113030"/>
                  </a:lnTo>
                  <a:lnTo>
                    <a:pt x="9904" y="109220"/>
                  </a:lnTo>
                  <a:lnTo>
                    <a:pt x="8431" y="107950"/>
                  </a:lnTo>
                  <a:lnTo>
                    <a:pt x="7080" y="105410"/>
                  </a:lnTo>
                  <a:lnTo>
                    <a:pt x="4624" y="101600"/>
                  </a:lnTo>
                  <a:lnTo>
                    <a:pt x="3478" y="99060"/>
                  </a:lnTo>
                  <a:lnTo>
                    <a:pt x="2455" y="97790"/>
                  </a:lnTo>
                  <a:lnTo>
                    <a:pt x="1514" y="95250"/>
                  </a:lnTo>
                  <a:lnTo>
                    <a:pt x="0" y="91440"/>
                  </a:lnTo>
                  <a:lnTo>
                    <a:pt x="1145" y="87630"/>
                  </a:lnTo>
                  <a:lnTo>
                    <a:pt x="13137" y="76200"/>
                  </a:lnTo>
                  <a:lnTo>
                    <a:pt x="12687" y="73660"/>
                  </a:lnTo>
                  <a:lnTo>
                    <a:pt x="12687" y="62230"/>
                  </a:lnTo>
                  <a:lnTo>
                    <a:pt x="13137" y="59690"/>
                  </a:lnTo>
                  <a:lnTo>
                    <a:pt x="4051" y="52070"/>
                  </a:lnTo>
                  <a:lnTo>
                    <a:pt x="1145" y="48260"/>
                  </a:lnTo>
                  <a:lnTo>
                    <a:pt x="0" y="44450"/>
                  </a:lnTo>
                  <a:lnTo>
                    <a:pt x="2455" y="39370"/>
                  </a:lnTo>
                  <a:lnTo>
                    <a:pt x="3478" y="36830"/>
                  </a:lnTo>
                  <a:lnTo>
                    <a:pt x="5852" y="33020"/>
                  </a:lnTo>
                  <a:lnTo>
                    <a:pt x="7121" y="30480"/>
                  </a:lnTo>
                  <a:lnTo>
                    <a:pt x="8472" y="29210"/>
                  </a:lnTo>
                  <a:lnTo>
                    <a:pt x="12237" y="24130"/>
                  </a:lnTo>
                  <a:lnTo>
                    <a:pt x="16330" y="22860"/>
                  </a:lnTo>
                  <a:lnTo>
                    <a:pt x="20013" y="24130"/>
                  </a:lnTo>
                  <a:lnTo>
                    <a:pt x="31596" y="27940"/>
                  </a:lnTo>
                  <a:lnTo>
                    <a:pt x="120245" y="27940"/>
                  </a:lnTo>
                  <a:lnTo>
                    <a:pt x="121187" y="29210"/>
                  </a:lnTo>
                  <a:lnTo>
                    <a:pt x="122537" y="30480"/>
                  </a:lnTo>
                  <a:lnTo>
                    <a:pt x="123765" y="33020"/>
                  </a:lnTo>
                  <a:lnTo>
                    <a:pt x="125034" y="34290"/>
                  </a:lnTo>
                  <a:lnTo>
                    <a:pt x="126180" y="36830"/>
                  </a:lnTo>
                  <a:lnTo>
                    <a:pt x="127203" y="39370"/>
                  </a:lnTo>
                  <a:lnTo>
                    <a:pt x="128144" y="40640"/>
                  </a:lnTo>
                  <a:lnTo>
                    <a:pt x="129659" y="44450"/>
                  </a:lnTo>
                  <a:lnTo>
                    <a:pt x="128513" y="48260"/>
                  </a:lnTo>
                  <a:lnTo>
                    <a:pt x="62224" y="48260"/>
                  </a:lnTo>
                  <a:lnTo>
                    <a:pt x="59718" y="49530"/>
                  </a:lnTo>
                  <a:lnTo>
                    <a:pt x="45184" y="66040"/>
                  </a:lnTo>
                  <a:lnTo>
                    <a:pt x="45184" y="71120"/>
                  </a:lnTo>
                  <a:lnTo>
                    <a:pt x="59718" y="87630"/>
                  </a:lnTo>
                  <a:lnTo>
                    <a:pt x="128431" y="87630"/>
                  </a:lnTo>
                  <a:lnTo>
                    <a:pt x="129577" y="91440"/>
                  </a:lnTo>
                  <a:lnTo>
                    <a:pt x="127121" y="96520"/>
                  </a:lnTo>
                  <a:lnTo>
                    <a:pt x="126098" y="99060"/>
                  </a:lnTo>
                  <a:lnTo>
                    <a:pt x="124952" y="101600"/>
                  </a:lnTo>
                  <a:lnTo>
                    <a:pt x="123683" y="104140"/>
                  </a:lnTo>
                  <a:lnTo>
                    <a:pt x="122455" y="105410"/>
                  </a:lnTo>
                  <a:lnTo>
                    <a:pt x="121105" y="107950"/>
                  </a:lnTo>
                  <a:lnTo>
                    <a:pt x="120163" y="109220"/>
                  </a:lnTo>
                  <a:lnTo>
                    <a:pt x="31555" y="109220"/>
                  </a:lnTo>
                  <a:lnTo>
                    <a:pt x="16330" y="113030"/>
                  </a:lnTo>
                  <a:close/>
                </a:path>
                <a:path w="258445" h="204470">
                  <a:moveTo>
                    <a:pt x="120245" y="27940"/>
                  </a:moveTo>
                  <a:lnTo>
                    <a:pt x="98103" y="27940"/>
                  </a:lnTo>
                  <a:lnTo>
                    <a:pt x="113328" y="22860"/>
                  </a:lnTo>
                  <a:lnTo>
                    <a:pt x="117421" y="24130"/>
                  </a:lnTo>
                  <a:lnTo>
                    <a:pt x="120245" y="27940"/>
                  </a:lnTo>
                  <a:close/>
                </a:path>
                <a:path w="258445" h="204470">
                  <a:moveTo>
                    <a:pt x="128431" y="87630"/>
                  </a:moveTo>
                  <a:lnTo>
                    <a:pt x="69940" y="87630"/>
                  </a:lnTo>
                  <a:lnTo>
                    <a:pt x="74754" y="85090"/>
                  </a:lnTo>
                  <a:lnTo>
                    <a:pt x="76878" y="83820"/>
                  </a:lnTo>
                  <a:lnTo>
                    <a:pt x="80562" y="80010"/>
                  </a:lnTo>
                  <a:lnTo>
                    <a:pt x="81982" y="77470"/>
                  </a:lnTo>
                  <a:lnTo>
                    <a:pt x="83976" y="73660"/>
                  </a:lnTo>
                  <a:lnTo>
                    <a:pt x="84474" y="71120"/>
                  </a:lnTo>
                  <a:lnTo>
                    <a:pt x="84474" y="66040"/>
                  </a:lnTo>
                  <a:lnTo>
                    <a:pt x="69940" y="49530"/>
                  </a:lnTo>
                  <a:lnTo>
                    <a:pt x="67434" y="48260"/>
                  </a:lnTo>
                  <a:lnTo>
                    <a:pt x="128513" y="48260"/>
                  </a:lnTo>
                  <a:lnTo>
                    <a:pt x="126575" y="50800"/>
                  </a:lnTo>
                  <a:lnTo>
                    <a:pt x="125525" y="50800"/>
                  </a:lnTo>
                  <a:lnTo>
                    <a:pt x="116439" y="59690"/>
                  </a:lnTo>
                  <a:lnTo>
                    <a:pt x="116889" y="62230"/>
                  </a:lnTo>
                  <a:lnTo>
                    <a:pt x="117012" y="63500"/>
                  </a:lnTo>
                  <a:lnTo>
                    <a:pt x="117135" y="71120"/>
                  </a:lnTo>
                  <a:lnTo>
                    <a:pt x="116889" y="73660"/>
                  </a:lnTo>
                  <a:lnTo>
                    <a:pt x="116439" y="76200"/>
                  </a:lnTo>
                  <a:lnTo>
                    <a:pt x="125525" y="85090"/>
                  </a:lnTo>
                  <a:lnTo>
                    <a:pt x="128431" y="87630"/>
                  </a:lnTo>
                  <a:close/>
                </a:path>
                <a:path w="258445" h="204470">
                  <a:moveTo>
                    <a:pt x="165961" y="204470"/>
                  </a:moveTo>
                  <a:lnTo>
                    <a:pt x="160232" y="201930"/>
                  </a:lnTo>
                  <a:lnTo>
                    <a:pt x="158103" y="201930"/>
                  </a:lnTo>
                  <a:lnTo>
                    <a:pt x="156022" y="200639"/>
                  </a:lnTo>
                  <a:lnTo>
                    <a:pt x="143738" y="187960"/>
                  </a:lnTo>
                  <a:lnTo>
                    <a:pt x="148772" y="172720"/>
                  </a:lnTo>
                  <a:lnTo>
                    <a:pt x="145170" y="168910"/>
                  </a:lnTo>
                  <a:lnTo>
                    <a:pt x="142264" y="163830"/>
                  </a:lnTo>
                  <a:lnTo>
                    <a:pt x="140218" y="158750"/>
                  </a:lnTo>
                  <a:lnTo>
                    <a:pt x="124543" y="154940"/>
                  </a:lnTo>
                  <a:lnTo>
                    <a:pt x="121473" y="152400"/>
                  </a:lnTo>
                  <a:lnTo>
                    <a:pt x="120695" y="146050"/>
                  </a:lnTo>
                  <a:lnTo>
                    <a:pt x="120695" y="134620"/>
                  </a:lnTo>
                  <a:lnTo>
                    <a:pt x="121473" y="128270"/>
                  </a:lnTo>
                  <a:lnTo>
                    <a:pt x="124502" y="124460"/>
                  </a:lnTo>
                  <a:lnTo>
                    <a:pt x="140218" y="121920"/>
                  </a:lnTo>
                  <a:lnTo>
                    <a:pt x="142223" y="116840"/>
                  </a:lnTo>
                  <a:lnTo>
                    <a:pt x="145170" y="111760"/>
                  </a:lnTo>
                  <a:lnTo>
                    <a:pt x="148772" y="106680"/>
                  </a:lnTo>
                  <a:lnTo>
                    <a:pt x="143738" y="91440"/>
                  </a:lnTo>
                  <a:lnTo>
                    <a:pt x="144761" y="87630"/>
                  </a:lnTo>
                  <a:lnTo>
                    <a:pt x="147871" y="85090"/>
                  </a:lnTo>
                  <a:lnTo>
                    <a:pt x="151760" y="82550"/>
                  </a:lnTo>
                  <a:lnTo>
                    <a:pt x="160191" y="77470"/>
                  </a:lnTo>
                  <a:lnTo>
                    <a:pt x="162360" y="77470"/>
                  </a:lnTo>
                  <a:lnTo>
                    <a:pt x="165962" y="74930"/>
                  </a:lnTo>
                  <a:lnTo>
                    <a:pt x="170013" y="76200"/>
                  </a:lnTo>
                  <a:lnTo>
                    <a:pt x="180695" y="88900"/>
                  </a:lnTo>
                  <a:lnTo>
                    <a:pt x="234120" y="88900"/>
                  </a:lnTo>
                  <a:lnTo>
                    <a:pt x="234802" y="91440"/>
                  </a:lnTo>
                  <a:lnTo>
                    <a:pt x="229768" y="106680"/>
                  </a:lnTo>
                  <a:lnTo>
                    <a:pt x="233369" y="111760"/>
                  </a:lnTo>
                  <a:lnTo>
                    <a:pt x="236275" y="116840"/>
                  </a:lnTo>
                  <a:lnTo>
                    <a:pt x="237810" y="120650"/>
                  </a:lnTo>
                  <a:lnTo>
                    <a:pt x="184138" y="120650"/>
                  </a:lnTo>
                  <a:lnTo>
                    <a:pt x="179325" y="123190"/>
                  </a:lnTo>
                  <a:lnTo>
                    <a:pt x="169604" y="137160"/>
                  </a:lnTo>
                  <a:lnTo>
                    <a:pt x="169604" y="142240"/>
                  </a:lnTo>
                  <a:lnTo>
                    <a:pt x="184138" y="158750"/>
                  </a:lnTo>
                  <a:lnTo>
                    <a:pt x="186644" y="160020"/>
                  </a:lnTo>
                  <a:lnTo>
                    <a:pt x="237820" y="160020"/>
                  </a:lnTo>
                  <a:lnTo>
                    <a:pt x="236316" y="163830"/>
                  </a:lnTo>
                  <a:lnTo>
                    <a:pt x="233369" y="168910"/>
                  </a:lnTo>
                  <a:lnTo>
                    <a:pt x="229768" y="173990"/>
                  </a:lnTo>
                  <a:lnTo>
                    <a:pt x="234802" y="189230"/>
                  </a:lnTo>
                  <a:lnTo>
                    <a:pt x="234120" y="191770"/>
                  </a:lnTo>
                  <a:lnTo>
                    <a:pt x="180736" y="191770"/>
                  </a:lnTo>
                  <a:lnTo>
                    <a:pt x="172651" y="200639"/>
                  </a:lnTo>
                  <a:lnTo>
                    <a:pt x="170013" y="203200"/>
                  </a:lnTo>
                  <a:lnTo>
                    <a:pt x="165961" y="204470"/>
                  </a:lnTo>
                  <a:close/>
                </a:path>
                <a:path w="258445" h="204470">
                  <a:moveTo>
                    <a:pt x="234120" y="88900"/>
                  </a:moveTo>
                  <a:lnTo>
                    <a:pt x="197803" y="88900"/>
                  </a:lnTo>
                  <a:lnTo>
                    <a:pt x="205907" y="80010"/>
                  </a:lnTo>
                  <a:lnTo>
                    <a:pt x="208526" y="76200"/>
                  </a:lnTo>
                  <a:lnTo>
                    <a:pt x="233779" y="87630"/>
                  </a:lnTo>
                  <a:lnTo>
                    <a:pt x="234120" y="88900"/>
                  </a:lnTo>
                  <a:close/>
                </a:path>
                <a:path w="258445" h="204470">
                  <a:moveTo>
                    <a:pt x="197803" y="88900"/>
                  </a:moveTo>
                  <a:lnTo>
                    <a:pt x="180695" y="88900"/>
                  </a:lnTo>
                  <a:lnTo>
                    <a:pt x="183479" y="87630"/>
                  </a:lnTo>
                  <a:lnTo>
                    <a:pt x="195020" y="87630"/>
                  </a:lnTo>
                  <a:lnTo>
                    <a:pt x="197803" y="88900"/>
                  </a:lnTo>
                  <a:close/>
                </a:path>
                <a:path w="258445" h="204470">
                  <a:moveTo>
                    <a:pt x="70395" y="137160"/>
                  </a:moveTo>
                  <a:lnTo>
                    <a:pt x="59181" y="137160"/>
                  </a:lnTo>
                  <a:lnTo>
                    <a:pt x="52592" y="135890"/>
                  </a:lnTo>
                  <a:lnTo>
                    <a:pt x="49645" y="133350"/>
                  </a:lnTo>
                  <a:lnTo>
                    <a:pt x="48867" y="129540"/>
                  </a:lnTo>
                  <a:lnTo>
                    <a:pt x="46371" y="116840"/>
                  </a:lnTo>
                  <a:lnTo>
                    <a:pt x="40968" y="115570"/>
                  </a:lnTo>
                  <a:lnTo>
                    <a:pt x="35934" y="111760"/>
                  </a:lnTo>
                  <a:lnTo>
                    <a:pt x="31555" y="109220"/>
                  </a:lnTo>
                  <a:lnTo>
                    <a:pt x="98021" y="109220"/>
                  </a:lnTo>
                  <a:lnTo>
                    <a:pt x="93642" y="111760"/>
                  </a:lnTo>
                  <a:lnTo>
                    <a:pt x="88649" y="115570"/>
                  </a:lnTo>
                  <a:lnTo>
                    <a:pt x="83206" y="116840"/>
                  </a:lnTo>
                  <a:lnTo>
                    <a:pt x="79931" y="133350"/>
                  </a:lnTo>
                  <a:lnTo>
                    <a:pt x="76985" y="135890"/>
                  </a:lnTo>
                  <a:lnTo>
                    <a:pt x="70395" y="137160"/>
                  </a:lnTo>
                  <a:close/>
                </a:path>
                <a:path w="258445" h="204470">
                  <a:moveTo>
                    <a:pt x="117339" y="113030"/>
                  </a:moveTo>
                  <a:lnTo>
                    <a:pt x="113247" y="113030"/>
                  </a:lnTo>
                  <a:lnTo>
                    <a:pt x="98021" y="109220"/>
                  </a:lnTo>
                  <a:lnTo>
                    <a:pt x="120163" y="109220"/>
                  </a:lnTo>
                  <a:lnTo>
                    <a:pt x="117339" y="113030"/>
                  </a:lnTo>
                  <a:close/>
                </a:path>
                <a:path w="258445" h="204470">
                  <a:moveTo>
                    <a:pt x="237820" y="160020"/>
                  </a:moveTo>
                  <a:lnTo>
                    <a:pt x="191854" y="160020"/>
                  </a:lnTo>
                  <a:lnTo>
                    <a:pt x="194360" y="158750"/>
                  </a:lnTo>
                  <a:lnTo>
                    <a:pt x="199174" y="157480"/>
                  </a:lnTo>
                  <a:lnTo>
                    <a:pt x="201299" y="156210"/>
                  </a:lnTo>
                  <a:lnTo>
                    <a:pt x="204983" y="152400"/>
                  </a:lnTo>
                  <a:lnTo>
                    <a:pt x="206402" y="149860"/>
                  </a:lnTo>
                  <a:lnTo>
                    <a:pt x="208396" y="144780"/>
                  </a:lnTo>
                  <a:lnTo>
                    <a:pt x="208895" y="142240"/>
                  </a:lnTo>
                  <a:lnTo>
                    <a:pt x="208895" y="137160"/>
                  </a:lnTo>
                  <a:lnTo>
                    <a:pt x="194360" y="120650"/>
                  </a:lnTo>
                  <a:lnTo>
                    <a:pt x="237810" y="120650"/>
                  </a:lnTo>
                  <a:lnTo>
                    <a:pt x="238322" y="121920"/>
                  </a:lnTo>
                  <a:lnTo>
                    <a:pt x="250232" y="124460"/>
                  </a:lnTo>
                  <a:lnTo>
                    <a:pt x="253997" y="124460"/>
                  </a:lnTo>
                  <a:lnTo>
                    <a:pt x="257067" y="128270"/>
                  </a:lnTo>
                  <a:lnTo>
                    <a:pt x="257844" y="134620"/>
                  </a:lnTo>
                  <a:lnTo>
                    <a:pt x="257844" y="146050"/>
                  </a:lnTo>
                  <a:lnTo>
                    <a:pt x="257067" y="152400"/>
                  </a:lnTo>
                  <a:lnTo>
                    <a:pt x="254038" y="154940"/>
                  </a:lnTo>
                  <a:lnTo>
                    <a:pt x="250232" y="156210"/>
                  </a:lnTo>
                  <a:lnTo>
                    <a:pt x="238322" y="158750"/>
                  </a:lnTo>
                  <a:lnTo>
                    <a:pt x="237820" y="160020"/>
                  </a:lnTo>
                  <a:close/>
                </a:path>
                <a:path w="258445" h="204470">
                  <a:moveTo>
                    <a:pt x="192196" y="193040"/>
                  </a:moveTo>
                  <a:lnTo>
                    <a:pt x="186384" y="193040"/>
                  </a:lnTo>
                  <a:lnTo>
                    <a:pt x="183519" y="191770"/>
                  </a:lnTo>
                  <a:lnTo>
                    <a:pt x="195061" y="191770"/>
                  </a:lnTo>
                  <a:lnTo>
                    <a:pt x="192196" y="193040"/>
                  </a:lnTo>
                  <a:close/>
                </a:path>
                <a:path w="258445" h="204470">
                  <a:moveTo>
                    <a:pt x="212537" y="204470"/>
                  </a:moveTo>
                  <a:lnTo>
                    <a:pt x="208485" y="204470"/>
                  </a:lnTo>
                  <a:lnTo>
                    <a:pt x="205893" y="200639"/>
                  </a:lnTo>
                  <a:lnTo>
                    <a:pt x="205789" y="200485"/>
                  </a:lnTo>
                  <a:lnTo>
                    <a:pt x="197844" y="191770"/>
                  </a:lnTo>
                  <a:lnTo>
                    <a:pt x="234120" y="191770"/>
                  </a:lnTo>
                  <a:lnTo>
                    <a:pt x="233779" y="193040"/>
                  </a:lnTo>
                  <a:lnTo>
                    <a:pt x="228745" y="196850"/>
                  </a:lnTo>
                  <a:lnTo>
                    <a:pt x="224693" y="199390"/>
                  </a:lnTo>
                  <a:lnTo>
                    <a:pt x="222518" y="200639"/>
                  </a:lnTo>
                  <a:lnTo>
                    <a:pt x="220436" y="201930"/>
                  </a:lnTo>
                  <a:lnTo>
                    <a:pt x="218308" y="201930"/>
                  </a:lnTo>
                  <a:lnTo>
                    <a:pt x="216139" y="203200"/>
                  </a:lnTo>
                  <a:lnTo>
                    <a:pt x="212537" y="20447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56843" y="3949064"/>
            <a:ext cx="849630" cy="810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PDFProcessor</a:t>
            </a:r>
            <a:endParaRPr sz="105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PyMuPDF</a:t>
            </a:r>
            <a:endParaRPr sz="900">
              <a:latin typeface="Segoe UI"/>
              <a:cs typeface="Segoe UI"/>
            </a:endParaRPr>
          </a:p>
          <a:p>
            <a:pPr marL="90170" marR="82550" algn="ctr">
              <a:lnSpc>
                <a:spcPct val="138900"/>
              </a:lnSpc>
            </a:pPr>
            <a:r>
              <a:rPr sz="900" spc="-20" dirty="0">
                <a:solidFill>
                  <a:srgbClr val="4A5467"/>
                </a:solidFill>
                <a:latin typeface="Segoe UI"/>
                <a:cs typeface="Segoe UI"/>
              </a:rPr>
              <a:t>Text</a:t>
            </a:r>
            <a:r>
              <a:rPr sz="900" spc="-1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&amp;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 Image Extraction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310" y="3187064"/>
            <a:ext cx="1095375" cy="620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6210" marR="5080" indent="-144145">
              <a:lnSpc>
                <a:spcPct val="134900"/>
              </a:lnSpc>
              <a:spcBef>
                <a:spcPts val="114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Google</a:t>
            </a:r>
            <a:r>
              <a:rPr sz="1050" b="1" spc="-35" dirty="0">
                <a:solidFill>
                  <a:srgbClr val="1A202B"/>
                </a:solidFill>
                <a:latin typeface="Segoe UI Semibold"/>
                <a:cs typeface="Segoe UI Semibold"/>
              </a:rPr>
              <a:t> </a:t>
            </a: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Gemini</a:t>
            </a:r>
            <a:r>
              <a:rPr sz="1050" b="1" spc="-35" dirty="0">
                <a:solidFill>
                  <a:srgbClr val="1A202B"/>
                </a:solidFill>
                <a:latin typeface="Segoe UI Semibold"/>
                <a:cs typeface="Segoe UI Semibold"/>
              </a:rPr>
              <a:t> </a:t>
            </a:r>
            <a:r>
              <a:rPr sz="1050" b="1" spc="-25" dirty="0">
                <a:solidFill>
                  <a:srgbClr val="1A202B"/>
                </a:solidFill>
                <a:latin typeface="Segoe UI Semibold"/>
                <a:cs typeface="Segoe UI Semibold"/>
              </a:rPr>
              <a:t>AI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LLM</a:t>
            </a:r>
            <a:r>
              <a:rPr sz="900" spc="-2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Processing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API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Integration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7975" y="2628899"/>
            <a:ext cx="209550" cy="2095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93742" y="4425314"/>
            <a:ext cx="937894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Summarization</a:t>
            </a:r>
            <a:endParaRPr sz="1050">
              <a:latin typeface="Segoe UI Semibold"/>
              <a:cs typeface="Segoe UI Semibold"/>
            </a:endParaRPr>
          </a:p>
          <a:p>
            <a:pPr marL="24765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Key</a:t>
            </a:r>
            <a:r>
              <a:rPr sz="90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Points</a:t>
            </a:r>
            <a:r>
              <a:rPr sz="900" spc="-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Extract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6250" y="5187314"/>
            <a:ext cx="813435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555"/>
              </a:spcBef>
            </a:pP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Translation</a:t>
            </a:r>
            <a:endParaRPr sz="10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Egyptian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Arabic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9642" y="3949064"/>
            <a:ext cx="1026794" cy="810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Pydantic</a:t>
            </a:r>
            <a:r>
              <a:rPr sz="1050" b="1" spc="-25" dirty="0">
                <a:solidFill>
                  <a:srgbClr val="1A202B"/>
                </a:solidFill>
                <a:latin typeface="Segoe UI Semibold"/>
                <a:cs typeface="Segoe UI Semibold"/>
              </a:rPr>
              <a:t> 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Models</a:t>
            </a:r>
            <a:endParaRPr sz="1050">
              <a:latin typeface="Segoe UI Semibold"/>
              <a:cs typeface="Segoe UI Semibold"/>
            </a:endParaRPr>
          </a:p>
          <a:p>
            <a:pPr marL="240665" marR="233045" indent="-635" algn="ctr">
              <a:lnSpc>
                <a:spcPts val="1500"/>
              </a:lnSpc>
              <a:spcBef>
                <a:spcPts val="90"/>
              </a:spcBef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Summary </a:t>
            </a:r>
            <a:r>
              <a:rPr sz="900" spc="-20" dirty="0">
                <a:solidFill>
                  <a:srgbClr val="4A5467"/>
                </a:solidFill>
                <a:latin typeface="Segoe UI"/>
                <a:cs typeface="Segoe UI"/>
              </a:rPr>
              <a:t>Translation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Data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Validation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750" y="3390900"/>
            <a:ext cx="183356" cy="209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065494" y="3234690"/>
            <a:ext cx="824230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JSON 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Output</a:t>
            </a:r>
            <a:endParaRPr sz="1050">
              <a:latin typeface="Segoe UI Semibold"/>
              <a:cs typeface="Segoe UI Semibold"/>
            </a:endParaRPr>
          </a:p>
          <a:p>
            <a:pPr marL="16510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Structured</a:t>
            </a:r>
            <a:r>
              <a:rPr sz="900" spc="-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spc="-20" dirty="0">
                <a:solidFill>
                  <a:srgbClr val="4A5467"/>
                </a:solidFill>
                <a:latin typeface="Segoe UI"/>
                <a:cs typeface="Segoe UI"/>
              </a:rPr>
              <a:t>Data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49556" y="3996689"/>
            <a:ext cx="902969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55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PDF 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Report</a:t>
            </a:r>
            <a:endParaRPr sz="10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Formatted </a:t>
            </a:r>
            <a:r>
              <a:rPr sz="900" spc="-20" dirty="0">
                <a:solidFill>
                  <a:srgbClr val="4A5467"/>
                </a:solidFill>
                <a:latin typeface="Segoe UI"/>
                <a:cs typeface="Segoe UI"/>
              </a:rPr>
              <a:t>Summ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62181" y="5520689"/>
            <a:ext cx="2116455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RAG</a:t>
            </a:r>
            <a:r>
              <a:rPr sz="1050" b="1" spc="-15" dirty="0">
                <a:solidFill>
                  <a:srgbClr val="1A202B"/>
                </a:solidFill>
                <a:latin typeface="Segoe UI Semibold"/>
                <a:cs typeface="Segoe UI Semibold"/>
              </a:rPr>
              <a:t> </a:t>
            </a: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Chat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 Interface</a:t>
            </a:r>
            <a:endParaRPr sz="105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900" spc="-1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Q&amp;A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Contextual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 Retrieval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9159" y="4130675"/>
            <a:ext cx="26924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Input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0043" y="3463925"/>
            <a:ext cx="60833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A5467"/>
                </a:solidFill>
                <a:latin typeface="Segoe UI"/>
                <a:cs typeface="Segoe UI"/>
              </a:rPr>
              <a:t>Text</a:t>
            </a:r>
            <a:r>
              <a:rPr sz="80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Content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6123" y="4035425"/>
            <a:ext cx="3740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Process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59277" y="4892675"/>
            <a:ext cx="38798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Convert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1407" y="3559175"/>
            <a:ext cx="68770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A5467"/>
                </a:solidFill>
                <a:latin typeface="Segoe UI"/>
                <a:cs typeface="Segoe UI"/>
              </a:rPr>
              <a:t>Structure</a:t>
            </a:r>
            <a:r>
              <a:rPr sz="8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800" spc="-20" dirty="0">
                <a:solidFill>
                  <a:srgbClr val="4A5467"/>
                </a:solidFill>
                <a:latin typeface="Segoe UI"/>
                <a:cs typeface="Segoe UI"/>
              </a:rPr>
              <a:t>Data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19044" y="4987925"/>
            <a:ext cx="39243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Validate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01856" y="3273425"/>
            <a:ext cx="44640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Generate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57680" y="4130675"/>
            <a:ext cx="3251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Create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87296" y="4797425"/>
            <a:ext cx="26606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Store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38641" y="5083175"/>
            <a:ext cx="27749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Index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06570" y="4758689"/>
            <a:ext cx="741680" cy="61849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555"/>
              </a:spcBef>
            </a:pP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Images</a:t>
            </a:r>
            <a:endParaRPr sz="1050">
              <a:latin typeface="Segoe UI Semibold"/>
              <a:cs typeface="Segoe UI Semibold"/>
            </a:endParaRPr>
          </a:p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Extracted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Files</a:t>
            </a:r>
            <a:endParaRPr sz="900">
              <a:latin typeface="Segoe UI"/>
              <a:cs typeface="Segoe UI"/>
            </a:endParaRPr>
          </a:p>
          <a:p>
            <a:pPr marR="32384" algn="r">
              <a:lnSpc>
                <a:spcPct val="100000"/>
              </a:lnSpc>
              <a:spcBef>
                <a:spcPts val="520"/>
              </a:spcBef>
            </a:pP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Query</a:t>
            </a:r>
            <a:endParaRPr sz="800"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41836" y="4717363"/>
            <a:ext cx="4879975" cy="771525"/>
          </a:xfrm>
          <a:custGeom>
            <a:avLst/>
            <a:gdLst/>
            <a:ahLst/>
            <a:cxnLst/>
            <a:rect l="l" t="t" r="r" b="b"/>
            <a:pathLst>
              <a:path w="4879975" h="771525">
                <a:moveTo>
                  <a:pt x="47955" y="31000"/>
                </a:moveTo>
                <a:lnTo>
                  <a:pt x="39027" y="23291"/>
                </a:lnTo>
                <a:lnTo>
                  <a:pt x="30200" y="15557"/>
                </a:lnTo>
                <a:lnTo>
                  <a:pt x="21463" y="7797"/>
                </a:lnTo>
                <a:lnTo>
                  <a:pt x="12814" y="0"/>
                </a:lnTo>
                <a:lnTo>
                  <a:pt x="0" y="14084"/>
                </a:lnTo>
                <a:lnTo>
                  <a:pt x="8750" y="21983"/>
                </a:lnTo>
                <a:lnTo>
                  <a:pt x="17589" y="29845"/>
                </a:lnTo>
                <a:lnTo>
                  <a:pt x="26530" y="37680"/>
                </a:lnTo>
                <a:lnTo>
                  <a:pt x="35560" y="45466"/>
                </a:lnTo>
                <a:lnTo>
                  <a:pt x="47955" y="31000"/>
                </a:lnTo>
                <a:close/>
              </a:path>
              <a:path w="4879975" h="771525">
                <a:moveTo>
                  <a:pt x="106807" y="79146"/>
                </a:moveTo>
                <a:lnTo>
                  <a:pt x="97434" y="71767"/>
                </a:lnTo>
                <a:lnTo>
                  <a:pt x="88087" y="64300"/>
                </a:lnTo>
                <a:lnTo>
                  <a:pt x="78828" y="56807"/>
                </a:lnTo>
                <a:lnTo>
                  <a:pt x="69659" y="49276"/>
                </a:lnTo>
                <a:lnTo>
                  <a:pt x="57518" y="63957"/>
                </a:lnTo>
                <a:lnTo>
                  <a:pt x="66789" y="71564"/>
                </a:lnTo>
                <a:lnTo>
                  <a:pt x="76149" y="79146"/>
                </a:lnTo>
                <a:lnTo>
                  <a:pt x="85598" y="86690"/>
                </a:lnTo>
                <a:lnTo>
                  <a:pt x="95135" y="94208"/>
                </a:lnTo>
                <a:lnTo>
                  <a:pt x="101003" y="86690"/>
                </a:lnTo>
                <a:lnTo>
                  <a:pt x="106807" y="79146"/>
                </a:lnTo>
                <a:close/>
              </a:path>
              <a:path w="4879975" h="771525">
                <a:moveTo>
                  <a:pt x="167220" y="124409"/>
                </a:moveTo>
                <a:lnTo>
                  <a:pt x="148107" y="110502"/>
                </a:lnTo>
                <a:lnTo>
                  <a:pt x="129336" y="96481"/>
                </a:lnTo>
                <a:lnTo>
                  <a:pt x="117830" y="111671"/>
                </a:lnTo>
                <a:lnTo>
                  <a:pt x="136817" y="125844"/>
                </a:lnTo>
                <a:lnTo>
                  <a:pt x="156121" y="139877"/>
                </a:lnTo>
                <a:lnTo>
                  <a:pt x="167220" y="124409"/>
                </a:lnTo>
                <a:close/>
              </a:path>
              <a:path w="4879975" h="771525">
                <a:moveTo>
                  <a:pt x="230136" y="167728"/>
                </a:moveTo>
                <a:lnTo>
                  <a:pt x="210159" y="154355"/>
                </a:lnTo>
                <a:lnTo>
                  <a:pt x="190500" y="140855"/>
                </a:lnTo>
                <a:lnTo>
                  <a:pt x="179628" y="156489"/>
                </a:lnTo>
                <a:lnTo>
                  <a:pt x="199466" y="170116"/>
                </a:lnTo>
                <a:lnTo>
                  <a:pt x="219621" y="183629"/>
                </a:lnTo>
                <a:lnTo>
                  <a:pt x="230136" y="167728"/>
                </a:lnTo>
                <a:close/>
              </a:path>
              <a:path w="4879975" h="771525">
                <a:moveTo>
                  <a:pt x="293687" y="208153"/>
                </a:moveTo>
                <a:lnTo>
                  <a:pt x="273532" y="195668"/>
                </a:lnTo>
                <a:lnTo>
                  <a:pt x="253669" y="183070"/>
                </a:lnTo>
                <a:lnTo>
                  <a:pt x="243370" y="199097"/>
                </a:lnTo>
                <a:lnTo>
                  <a:pt x="263410" y="211810"/>
                </a:lnTo>
                <a:lnTo>
                  <a:pt x="283743" y="224409"/>
                </a:lnTo>
                <a:lnTo>
                  <a:pt x="293687" y="208153"/>
                </a:lnTo>
                <a:close/>
              </a:path>
              <a:path w="4879975" h="771525">
                <a:moveTo>
                  <a:pt x="359448" y="246900"/>
                </a:moveTo>
                <a:lnTo>
                  <a:pt x="338670" y="234975"/>
                </a:lnTo>
                <a:lnTo>
                  <a:pt x="318173" y="222923"/>
                </a:lnTo>
                <a:lnTo>
                  <a:pt x="308432" y="239306"/>
                </a:lnTo>
                <a:lnTo>
                  <a:pt x="329107" y="251447"/>
                </a:lnTo>
                <a:lnTo>
                  <a:pt x="350050" y="263474"/>
                </a:lnTo>
                <a:lnTo>
                  <a:pt x="359448" y="246900"/>
                </a:lnTo>
                <a:close/>
              </a:path>
              <a:path w="4879975" h="771525">
                <a:moveTo>
                  <a:pt x="425742" y="283044"/>
                </a:moveTo>
                <a:lnTo>
                  <a:pt x="425462" y="283044"/>
                </a:lnTo>
                <a:lnTo>
                  <a:pt x="415163" y="277583"/>
                </a:lnTo>
                <a:lnTo>
                  <a:pt x="384022" y="260667"/>
                </a:lnTo>
                <a:lnTo>
                  <a:pt x="374815" y="277342"/>
                </a:lnTo>
                <a:lnTo>
                  <a:pt x="406184" y="294386"/>
                </a:lnTo>
                <a:lnTo>
                  <a:pt x="416775" y="299999"/>
                </a:lnTo>
                <a:lnTo>
                  <a:pt x="425742" y="283044"/>
                </a:lnTo>
                <a:close/>
              </a:path>
              <a:path w="4879975" h="771525">
                <a:moveTo>
                  <a:pt x="493661" y="317817"/>
                </a:moveTo>
                <a:lnTo>
                  <a:pt x="482930" y="312508"/>
                </a:lnTo>
                <a:lnTo>
                  <a:pt x="451078" y="296392"/>
                </a:lnTo>
                <a:lnTo>
                  <a:pt x="442366" y="313334"/>
                </a:lnTo>
                <a:lnTo>
                  <a:pt x="474446" y="329565"/>
                </a:lnTo>
                <a:lnTo>
                  <a:pt x="485254" y="334911"/>
                </a:lnTo>
                <a:lnTo>
                  <a:pt x="493661" y="317817"/>
                </a:lnTo>
                <a:close/>
              </a:path>
              <a:path w="4879975" h="771525">
                <a:moveTo>
                  <a:pt x="562000" y="350316"/>
                </a:moveTo>
                <a:lnTo>
                  <a:pt x="518972" y="330111"/>
                </a:lnTo>
                <a:lnTo>
                  <a:pt x="510882" y="347357"/>
                </a:lnTo>
                <a:lnTo>
                  <a:pt x="553910" y="367563"/>
                </a:lnTo>
                <a:lnTo>
                  <a:pt x="562000" y="350316"/>
                </a:lnTo>
                <a:close/>
              </a:path>
              <a:path w="4879975" h="771525">
                <a:moveTo>
                  <a:pt x="631774" y="381330"/>
                </a:moveTo>
                <a:lnTo>
                  <a:pt x="587946" y="362102"/>
                </a:lnTo>
                <a:lnTo>
                  <a:pt x="580288" y="379539"/>
                </a:lnTo>
                <a:lnTo>
                  <a:pt x="624116" y="398767"/>
                </a:lnTo>
                <a:lnTo>
                  <a:pt x="631774" y="381330"/>
                </a:lnTo>
                <a:close/>
              </a:path>
              <a:path w="4879975" h="771525">
                <a:moveTo>
                  <a:pt x="701586" y="410362"/>
                </a:moveTo>
                <a:lnTo>
                  <a:pt x="657631" y="392303"/>
                </a:lnTo>
                <a:lnTo>
                  <a:pt x="650392" y="409930"/>
                </a:lnTo>
                <a:lnTo>
                  <a:pt x="694347" y="427977"/>
                </a:lnTo>
                <a:lnTo>
                  <a:pt x="701586" y="410362"/>
                </a:lnTo>
                <a:close/>
              </a:path>
              <a:path w="4879975" h="771525">
                <a:moveTo>
                  <a:pt x="772731" y="438061"/>
                </a:moveTo>
                <a:lnTo>
                  <a:pt x="728065" y="420878"/>
                </a:lnTo>
                <a:lnTo>
                  <a:pt x="721220" y="438658"/>
                </a:lnTo>
                <a:lnTo>
                  <a:pt x="765886" y="455841"/>
                </a:lnTo>
                <a:lnTo>
                  <a:pt x="772731" y="438061"/>
                </a:lnTo>
                <a:close/>
              </a:path>
              <a:path w="4879975" h="771525">
                <a:moveTo>
                  <a:pt x="842899" y="463677"/>
                </a:moveTo>
                <a:lnTo>
                  <a:pt x="798766" y="447763"/>
                </a:lnTo>
                <a:lnTo>
                  <a:pt x="792302" y="465683"/>
                </a:lnTo>
                <a:lnTo>
                  <a:pt x="836434" y="481596"/>
                </a:lnTo>
                <a:lnTo>
                  <a:pt x="842899" y="463677"/>
                </a:lnTo>
                <a:close/>
              </a:path>
              <a:path w="4879975" h="771525">
                <a:moveTo>
                  <a:pt x="914400" y="488175"/>
                </a:moveTo>
                <a:lnTo>
                  <a:pt x="869442" y="472960"/>
                </a:lnTo>
                <a:lnTo>
                  <a:pt x="863333" y="491007"/>
                </a:lnTo>
                <a:lnTo>
                  <a:pt x="908291" y="506222"/>
                </a:lnTo>
                <a:lnTo>
                  <a:pt x="914400" y="488175"/>
                </a:lnTo>
                <a:close/>
              </a:path>
              <a:path w="4879975" h="771525">
                <a:moveTo>
                  <a:pt x="987183" y="511543"/>
                </a:moveTo>
                <a:lnTo>
                  <a:pt x="941438" y="497039"/>
                </a:lnTo>
                <a:lnTo>
                  <a:pt x="935685" y="515188"/>
                </a:lnTo>
                <a:lnTo>
                  <a:pt x="981417" y="529704"/>
                </a:lnTo>
                <a:lnTo>
                  <a:pt x="987183" y="511543"/>
                </a:lnTo>
                <a:close/>
              </a:path>
              <a:path w="4879975" h="771525">
                <a:moveTo>
                  <a:pt x="1061161" y="533806"/>
                </a:moveTo>
                <a:lnTo>
                  <a:pt x="1014679" y="519988"/>
                </a:lnTo>
                <a:lnTo>
                  <a:pt x="1009256" y="538251"/>
                </a:lnTo>
                <a:lnTo>
                  <a:pt x="1055738" y="552069"/>
                </a:lnTo>
                <a:lnTo>
                  <a:pt x="1061161" y="533806"/>
                </a:lnTo>
                <a:close/>
              </a:path>
              <a:path w="4879975" h="771525">
                <a:moveTo>
                  <a:pt x="1133792" y="554266"/>
                </a:moveTo>
                <a:lnTo>
                  <a:pt x="1088567" y="541680"/>
                </a:lnTo>
                <a:lnTo>
                  <a:pt x="1083462" y="560031"/>
                </a:lnTo>
                <a:lnTo>
                  <a:pt x="1128674" y="572630"/>
                </a:lnTo>
                <a:lnTo>
                  <a:pt x="1133792" y="554266"/>
                </a:lnTo>
                <a:close/>
              </a:path>
              <a:path w="4879975" h="771525">
                <a:moveTo>
                  <a:pt x="1206766" y="573544"/>
                </a:moveTo>
                <a:lnTo>
                  <a:pt x="1160945" y="561594"/>
                </a:lnTo>
                <a:lnTo>
                  <a:pt x="1156144" y="580021"/>
                </a:lnTo>
                <a:lnTo>
                  <a:pt x="1201966" y="591972"/>
                </a:lnTo>
                <a:lnTo>
                  <a:pt x="1206766" y="573544"/>
                </a:lnTo>
                <a:close/>
              </a:path>
              <a:path w="4879975" h="771525">
                <a:moveTo>
                  <a:pt x="1280680" y="591794"/>
                </a:moveTo>
                <a:lnTo>
                  <a:pt x="1234287" y="580478"/>
                </a:lnTo>
                <a:lnTo>
                  <a:pt x="1229779" y="598995"/>
                </a:lnTo>
                <a:lnTo>
                  <a:pt x="1276159" y="610311"/>
                </a:lnTo>
                <a:lnTo>
                  <a:pt x="1280680" y="591794"/>
                </a:lnTo>
                <a:close/>
              </a:path>
              <a:path w="4879975" h="771525">
                <a:moveTo>
                  <a:pt x="1355445" y="609053"/>
                </a:moveTo>
                <a:lnTo>
                  <a:pt x="1308531" y="598360"/>
                </a:lnTo>
                <a:lnTo>
                  <a:pt x="1304302" y="616940"/>
                </a:lnTo>
                <a:lnTo>
                  <a:pt x="1351216" y="627621"/>
                </a:lnTo>
                <a:lnTo>
                  <a:pt x="1355445" y="609053"/>
                </a:lnTo>
                <a:close/>
              </a:path>
              <a:path w="4879975" h="771525">
                <a:moveTo>
                  <a:pt x="1430299" y="625144"/>
                </a:moveTo>
                <a:lnTo>
                  <a:pt x="1383601" y="615238"/>
                </a:lnTo>
                <a:lnTo>
                  <a:pt x="1379651" y="633869"/>
                </a:lnTo>
                <a:lnTo>
                  <a:pt x="1426349" y="643775"/>
                </a:lnTo>
                <a:lnTo>
                  <a:pt x="1430299" y="625144"/>
                </a:lnTo>
                <a:close/>
              </a:path>
              <a:path w="4879975" h="771525">
                <a:moveTo>
                  <a:pt x="1504289" y="639953"/>
                </a:moveTo>
                <a:lnTo>
                  <a:pt x="1457883" y="630796"/>
                </a:lnTo>
                <a:lnTo>
                  <a:pt x="1454200" y="649478"/>
                </a:lnTo>
                <a:lnTo>
                  <a:pt x="1500593" y="658647"/>
                </a:lnTo>
                <a:lnTo>
                  <a:pt x="1504289" y="639953"/>
                </a:lnTo>
                <a:close/>
              </a:path>
              <a:path w="4879975" h="771525">
                <a:moveTo>
                  <a:pt x="1578914" y="653821"/>
                </a:moveTo>
                <a:lnTo>
                  <a:pt x="1532115" y="645248"/>
                </a:lnTo>
                <a:lnTo>
                  <a:pt x="1528686" y="663994"/>
                </a:lnTo>
                <a:lnTo>
                  <a:pt x="1575473" y="672566"/>
                </a:lnTo>
                <a:lnTo>
                  <a:pt x="1578914" y="653821"/>
                </a:lnTo>
                <a:close/>
              </a:path>
              <a:path w="4879975" h="771525">
                <a:moveTo>
                  <a:pt x="1654124" y="666762"/>
                </a:moveTo>
                <a:lnTo>
                  <a:pt x="1606969" y="658774"/>
                </a:lnTo>
                <a:lnTo>
                  <a:pt x="1603781" y="677557"/>
                </a:lnTo>
                <a:lnTo>
                  <a:pt x="1650936" y="685546"/>
                </a:lnTo>
                <a:lnTo>
                  <a:pt x="1654124" y="666762"/>
                </a:lnTo>
                <a:close/>
              </a:path>
              <a:path w="4879975" h="771525">
                <a:moveTo>
                  <a:pt x="1729867" y="678776"/>
                </a:moveTo>
                <a:lnTo>
                  <a:pt x="1682394" y="671372"/>
                </a:lnTo>
                <a:lnTo>
                  <a:pt x="1679448" y="690194"/>
                </a:lnTo>
                <a:lnTo>
                  <a:pt x="1726920" y="697598"/>
                </a:lnTo>
                <a:lnTo>
                  <a:pt x="1729867" y="678776"/>
                </a:lnTo>
                <a:close/>
              </a:path>
              <a:path w="4879975" h="771525">
                <a:moveTo>
                  <a:pt x="1805101" y="689737"/>
                </a:moveTo>
                <a:lnTo>
                  <a:pt x="1758238" y="683018"/>
                </a:lnTo>
                <a:lnTo>
                  <a:pt x="1755533" y="701878"/>
                </a:lnTo>
                <a:lnTo>
                  <a:pt x="1802396" y="708583"/>
                </a:lnTo>
                <a:lnTo>
                  <a:pt x="1805101" y="689737"/>
                </a:lnTo>
                <a:close/>
              </a:path>
              <a:path w="4879975" h="771525">
                <a:moveTo>
                  <a:pt x="1880298" y="699731"/>
                </a:moveTo>
                <a:lnTo>
                  <a:pt x="1833181" y="693572"/>
                </a:lnTo>
                <a:lnTo>
                  <a:pt x="1830717" y="712470"/>
                </a:lnTo>
                <a:lnTo>
                  <a:pt x="1877822" y="718616"/>
                </a:lnTo>
                <a:lnTo>
                  <a:pt x="1880298" y="699731"/>
                </a:lnTo>
                <a:close/>
              </a:path>
              <a:path w="4879975" h="771525">
                <a:moveTo>
                  <a:pt x="1955838" y="708850"/>
                </a:moveTo>
                <a:lnTo>
                  <a:pt x="1908517" y="703237"/>
                </a:lnTo>
                <a:lnTo>
                  <a:pt x="1906270" y="722160"/>
                </a:lnTo>
                <a:lnTo>
                  <a:pt x="1953602" y="727760"/>
                </a:lnTo>
                <a:lnTo>
                  <a:pt x="1955838" y="708850"/>
                </a:lnTo>
                <a:close/>
              </a:path>
              <a:path w="4879975" h="771525">
                <a:moveTo>
                  <a:pt x="2031682" y="717080"/>
                </a:moveTo>
                <a:lnTo>
                  <a:pt x="1984171" y="712025"/>
                </a:lnTo>
                <a:lnTo>
                  <a:pt x="1982165" y="730973"/>
                </a:lnTo>
                <a:lnTo>
                  <a:pt x="2029663" y="736028"/>
                </a:lnTo>
                <a:lnTo>
                  <a:pt x="2031682" y="717080"/>
                </a:lnTo>
                <a:close/>
              </a:path>
              <a:path w="4879975" h="771525">
                <a:moveTo>
                  <a:pt x="2107781" y="724446"/>
                </a:moveTo>
                <a:lnTo>
                  <a:pt x="2060117" y="719937"/>
                </a:lnTo>
                <a:lnTo>
                  <a:pt x="2058327" y="738898"/>
                </a:lnTo>
                <a:lnTo>
                  <a:pt x="2105990" y="743407"/>
                </a:lnTo>
                <a:lnTo>
                  <a:pt x="2107781" y="724446"/>
                </a:lnTo>
                <a:close/>
              </a:path>
              <a:path w="4879975" h="771525">
                <a:moveTo>
                  <a:pt x="2183549" y="730897"/>
                </a:moveTo>
                <a:lnTo>
                  <a:pt x="2136114" y="726960"/>
                </a:lnTo>
                <a:lnTo>
                  <a:pt x="2134539" y="745947"/>
                </a:lnTo>
                <a:lnTo>
                  <a:pt x="2181974" y="749884"/>
                </a:lnTo>
                <a:lnTo>
                  <a:pt x="2183549" y="730897"/>
                </a:lnTo>
                <a:close/>
              </a:path>
              <a:path w="4879975" h="771525">
                <a:moveTo>
                  <a:pt x="2259457" y="736498"/>
                </a:moveTo>
                <a:lnTo>
                  <a:pt x="2211933" y="733094"/>
                </a:lnTo>
                <a:lnTo>
                  <a:pt x="2210574" y="752094"/>
                </a:lnTo>
                <a:lnTo>
                  <a:pt x="2258085" y="755497"/>
                </a:lnTo>
                <a:lnTo>
                  <a:pt x="2259457" y="736498"/>
                </a:lnTo>
                <a:close/>
              </a:path>
              <a:path w="4879975" h="771525">
                <a:moveTo>
                  <a:pt x="2335415" y="741235"/>
                </a:moveTo>
                <a:lnTo>
                  <a:pt x="2287879" y="738365"/>
                </a:lnTo>
                <a:lnTo>
                  <a:pt x="2286724" y="757389"/>
                </a:lnTo>
                <a:lnTo>
                  <a:pt x="2334323" y="760260"/>
                </a:lnTo>
                <a:lnTo>
                  <a:pt x="2334349" y="759777"/>
                </a:lnTo>
                <a:lnTo>
                  <a:pt x="2335415" y="741235"/>
                </a:lnTo>
                <a:close/>
              </a:path>
              <a:path w="4879975" h="771525">
                <a:moveTo>
                  <a:pt x="2411476" y="745134"/>
                </a:moveTo>
                <a:lnTo>
                  <a:pt x="2363889" y="742797"/>
                </a:lnTo>
                <a:lnTo>
                  <a:pt x="2363774" y="745134"/>
                </a:lnTo>
                <a:lnTo>
                  <a:pt x="2362949" y="761822"/>
                </a:lnTo>
                <a:lnTo>
                  <a:pt x="2410536" y="764171"/>
                </a:lnTo>
                <a:lnTo>
                  <a:pt x="2410650" y="761822"/>
                </a:lnTo>
                <a:lnTo>
                  <a:pt x="2411476" y="745134"/>
                </a:lnTo>
                <a:close/>
              </a:path>
              <a:path w="4879975" h="771525">
                <a:moveTo>
                  <a:pt x="2487587" y="748195"/>
                </a:moveTo>
                <a:lnTo>
                  <a:pt x="2439924" y="746379"/>
                </a:lnTo>
                <a:lnTo>
                  <a:pt x="2439860" y="748195"/>
                </a:lnTo>
                <a:lnTo>
                  <a:pt x="2439200" y="765416"/>
                </a:lnTo>
                <a:lnTo>
                  <a:pt x="2486863" y="767232"/>
                </a:lnTo>
                <a:lnTo>
                  <a:pt x="2486926" y="765416"/>
                </a:lnTo>
                <a:lnTo>
                  <a:pt x="2487587" y="748195"/>
                </a:lnTo>
                <a:close/>
              </a:path>
              <a:path w="4879975" h="771525">
                <a:moveTo>
                  <a:pt x="2563939" y="750430"/>
                </a:moveTo>
                <a:lnTo>
                  <a:pt x="2516162" y="749134"/>
                </a:lnTo>
                <a:lnTo>
                  <a:pt x="2516124" y="750430"/>
                </a:lnTo>
                <a:lnTo>
                  <a:pt x="2515641" y="768172"/>
                </a:lnTo>
                <a:lnTo>
                  <a:pt x="2563418" y="769467"/>
                </a:lnTo>
                <a:lnTo>
                  <a:pt x="2563457" y="768172"/>
                </a:lnTo>
                <a:lnTo>
                  <a:pt x="2563939" y="750430"/>
                </a:lnTo>
                <a:close/>
              </a:path>
              <a:path w="4879975" h="771525">
                <a:moveTo>
                  <a:pt x="2640165" y="751814"/>
                </a:moveTo>
                <a:lnTo>
                  <a:pt x="2592476" y="751039"/>
                </a:lnTo>
                <a:lnTo>
                  <a:pt x="2592463" y="751814"/>
                </a:lnTo>
                <a:lnTo>
                  <a:pt x="2592171" y="770089"/>
                </a:lnTo>
                <a:lnTo>
                  <a:pt x="2639860" y="770851"/>
                </a:lnTo>
                <a:lnTo>
                  <a:pt x="2639872" y="770089"/>
                </a:lnTo>
                <a:lnTo>
                  <a:pt x="2640165" y="751814"/>
                </a:lnTo>
                <a:close/>
              </a:path>
              <a:path w="4879975" h="771525">
                <a:moveTo>
                  <a:pt x="2716238" y="752348"/>
                </a:moveTo>
                <a:lnTo>
                  <a:pt x="2668651" y="752106"/>
                </a:lnTo>
                <a:lnTo>
                  <a:pt x="2668562" y="771156"/>
                </a:lnTo>
                <a:lnTo>
                  <a:pt x="2716149" y="771398"/>
                </a:lnTo>
                <a:lnTo>
                  <a:pt x="2716238" y="752348"/>
                </a:lnTo>
                <a:close/>
              </a:path>
              <a:path w="4879975" h="771525">
                <a:moveTo>
                  <a:pt x="2792209" y="771105"/>
                </a:moveTo>
                <a:lnTo>
                  <a:pt x="2792107" y="752068"/>
                </a:lnTo>
                <a:lnTo>
                  <a:pt x="2744647" y="752348"/>
                </a:lnTo>
                <a:lnTo>
                  <a:pt x="2744762" y="771398"/>
                </a:lnTo>
                <a:lnTo>
                  <a:pt x="2792209" y="771105"/>
                </a:lnTo>
                <a:close/>
              </a:path>
              <a:path w="4879975" h="771525">
                <a:moveTo>
                  <a:pt x="2868663" y="769975"/>
                </a:moveTo>
                <a:lnTo>
                  <a:pt x="2868345" y="750925"/>
                </a:lnTo>
                <a:lnTo>
                  <a:pt x="2820416" y="751738"/>
                </a:lnTo>
                <a:lnTo>
                  <a:pt x="2820733" y="770788"/>
                </a:lnTo>
                <a:lnTo>
                  <a:pt x="2868663" y="769975"/>
                </a:lnTo>
                <a:close/>
              </a:path>
              <a:path w="4879975" h="771525">
                <a:moveTo>
                  <a:pt x="2945485" y="767969"/>
                </a:moveTo>
                <a:lnTo>
                  <a:pt x="2944939" y="748931"/>
                </a:lnTo>
                <a:lnTo>
                  <a:pt x="2897047" y="750277"/>
                </a:lnTo>
                <a:lnTo>
                  <a:pt x="2897581" y="769315"/>
                </a:lnTo>
                <a:lnTo>
                  <a:pt x="2945485" y="767969"/>
                </a:lnTo>
                <a:close/>
              </a:path>
              <a:path w="4879975" h="771525">
                <a:moveTo>
                  <a:pt x="3021914" y="765111"/>
                </a:moveTo>
                <a:lnTo>
                  <a:pt x="3021165" y="746074"/>
                </a:lnTo>
                <a:lnTo>
                  <a:pt x="2973501" y="747966"/>
                </a:lnTo>
                <a:lnTo>
                  <a:pt x="2974263" y="766991"/>
                </a:lnTo>
                <a:lnTo>
                  <a:pt x="3021914" y="765111"/>
                </a:lnTo>
                <a:close/>
              </a:path>
              <a:path w="4879975" h="771525">
                <a:moveTo>
                  <a:pt x="3097911" y="761403"/>
                </a:moveTo>
                <a:lnTo>
                  <a:pt x="3096933" y="742378"/>
                </a:lnTo>
                <a:lnTo>
                  <a:pt x="3049562" y="744791"/>
                </a:lnTo>
                <a:lnTo>
                  <a:pt x="3050527" y="763816"/>
                </a:lnTo>
                <a:lnTo>
                  <a:pt x="3097911" y="761403"/>
                </a:lnTo>
                <a:close/>
              </a:path>
              <a:path w="4879975" h="771525">
                <a:moveTo>
                  <a:pt x="3173412" y="756843"/>
                </a:moveTo>
                <a:lnTo>
                  <a:pt x="3172218" y="737831"/>
                </a:lnTo>
                <a:lnTo>
                  <a:pt x="3125165" y="740778"/>
                </a:lnTo>
                <a:lnTo>
                  <a:pt x="3126346" y="759790"/>
                </a:lnTo>
                <a:lnTo>
                  <a:pt x="3173412" y="756843"/>
                </a:lnTo>
                <a:close/>
              </a:path>
              <a:path w="4879975" h="771525">
                <a:moveTo>
                  <a:pt x="3250323" y="751293"/>
                </a:moveTo>
                <a:lnTo>
                  <a:pt x="3248914" y="732294"/>
                </a:lnTo>
                <a:lnTo>
                  <a:pt x="3200743" y="735876"/>
                </a:lnTo>
                <a:lnTo>
                  <a:pt x="3202152" y="754875"/>
                </a:lnTo>
                <a:lnTo>
                  <a:pt x="3250323" y="751293"/>
                </a:lnTo>
                <a:close/>
              </a:path>
              <a:path w="4879975" h="771525">
                <a:moveTo>
                  <a:pt x="3326981" y="744816"/>
                </a:moveTo>
                <a:lnTo>
                  <a:pt x="3325330" y="725843"/>
                </a:lnTo>
                <a:lnTo>
                  <a:pt x="3277578" y="729983"/>
                </a:lnTo>
                <a:lnTo>
                  <a:pt x="3279216" y="748957"/>
                </a:lnTo>
                <a:lnTo>
                  <a:pt x="3326981" y="744816"/>
                </a:lnTo>
                <a:close/>
              </a:path>
              <a:path w="4879975" h="771525">
                <a:moveTo>
                  <a:pt x="3402927" y="737463"/>
                </a:moveTo>
                <a:lnTo>
                  <a:pt x="3401047" y="718502"/>
                </a:lnTo>
                <a:lnTo>
                  <a:pt x="3353739" y="723201"/>
                </a:lnTo>
                <a:lnTo>
                  <a:pt x="3355619" y="742162"/>
                </a:lnTo>
                <a:lnTo>
                  <a:pt x="3402927" y="737463"/>
                </a:lnTo>
                <a:close/>
              </a:path>
              <a:path w="4879975" h="771525">
                <a:moveTo>
                  <a:pt x="3478123" y="729221"/>
                </a:moveTo>
                <a:lnTo>
                  <a:pt x="3476002" y="710298"/>
                </a:lnTo>
                <a:lnTo>
                  <a:pt x="3429177" y="715543"/>
                </a:lnTo>
                <a:lnTo>
                  <a:pt x="3431298" y="734466"/>
                </a:lnTo>
                <a:lnTo>
                  <a:pt x="3478123" y="729221"/>
                </a:lnTo>
                <a:close/>
              </a:path>
              <a:path w="4879975" h="771525">
                <a:moveTo>
                  <a:pt x="3553650" y="719963"/>
                </a:moveTo>
                <a:lnTo>
                  <a:pt x="3551288" y="701052"/>
                </a:lnTo>
                <a:lnTo>
                  <a:pt x="3503828" y="706996"/>
                </a:lnTo>
                <a:lnTo>
                  <a:pt x="3506190" y="725893"/>
                </a:lnTo>
                <a:lnTo>
                  <a:pt x="3553650" y="719963"/>
                </a:lnTo>
                <a:close/>
              </a:path>
              <a:path w="4879975" h="771525">
                <a:moveTo>
                  <a:pt x="3630498" y="709472"/>
                </a:moveTo>
                <a:lnTo>
                  <a:pt x="3627869" y="690600"/>
                </a:lnTo>
                <a:lnTo>
                  <a:pt x="3580041" y="697255"/>
                </a:lnTo>
                <a:lnTo>
                  <a:pt x="3582657" y="716127"/>
                </a:lnTo>
                <a:lnTo>
                  <a:pt x="3630498" y="709472"/>
                </a:lnTo>
                <a:close/>
              </a:path>
              <a:path w="4879975" h="771525">
                <a:moveTo>
                  <a:pt x="3706317" y="698030"/>
                </a:moveTo>
                <a:lnTo>
                  <a:pt x="3703421" y="679196"/>
                </a:lnTo>
                <a:lnTo>
                  <a:pt x="3656241" y="686447"/>
                </a:lnTo>
                <a:lnTo>
                  <a:pt x="3659136" y="705281"/>
                </a:lnTo>
                <a:lnTo>
                  <a:pt x="3706317" y="698030"/>
                </a:lnTo>
                <a:close/>
              </a:path>
              <a:path w="4879975" h="771525">
                <a:moveTo>
                  <a:pt x="3781031" y="685647"/>
                </a:moveTo>
                <a:lnTo>
                  <a:pt x="3777869" y="666864"/>
                </a:lnTo>
                <a:lnTo>
                  <a:pt x="3731387" y="674700"/>
                </a:lnTo>
                <a:lnTo>
                  <a:pt x="3734549" y="693483"/>
                </a:lnTo>
                <a:lnTo>
                  <a:pt x="3781031" y="685647"/>
                </a:lnTo>
                <a:close/>
              </a:path>
              <a:path w="4879975" h="771525">
                <a:moveTo>
                  <a:pt x="3854729" y="672299"/>
                </a:moveTo>
                <a:lnTo>
                  <a:pt x="3851287" y="653554"/>
                </a:lnTo>
                <a:lnTo>
                  <a:pt x="3805402" y="662012"/>
                </a:lnTo>
                <a:lnTo>
                  <a:pt x="3808844" y="680745"/>
                </a:lnTo>
                <a:lnTo>
                  <a:pt x="3854729" y="672299"/>
                </a:lnTo>
                <a:close/>
              </a:path>
              <a:path w="4879975" h="771525">
                <a:moveTo>
                  <a:pt x="3931526" y="657110"/>
                </a:moveTo>
                <a:lnTo>
                  <a:pt x="3927767" y="638429"/>
                </a:lnTo>
                <a:lnTo>
                  <a:pt x="3880040" y="648030"/>
                </a:lnTo>
                <a:lnTo>
                  <a:pt x="3883787" y="666699"/>
                </a:lnTo>
                <a:lnTo>
                  <a:pt x="3931526" y="657110"/>
                </a:lnTo>
                <a:close/>
              </a:path>
              <a:path w="4879975" h="771525">
                <a:moveTo>
                  <a:pt x="4006837" y="640880"/>
                </a:moveTo>
                <a:lnTo>
                  <a:pt x="4002760" y="622261"/>
                </a:lnTo>
                <a:lnTo>
                  <a:pt x="3955973" y="632510"/>
                </a:lnTo>
                <a:lnTo>
                  <a:pt x="3960037" y="651129"/>
                </a:lnTo>
                <a:lnTo>
                  <a:pt x="4006837" y="640880"/>
                </a:lnTo>
                <a:close/>
              </a:path>
              <a:path w="4879975" h="771525">
                <a:moveTo>
                  <a:pt x="4080611" y="623595"/>
                </a:moveTo>
                <a:lnTo>
                  <a:pt x="4076204" y="605066"/>
                </a:lnTo>
                <a:lnTo>
                  <a:pt x="4030383" y="615962"/>
                </a:lnTo>
                <a:lnTo>
                  <a:pt x="4034790" y="634492"/>
                </a:lnTo>
                <a:lnTo>
                  <a:pt x="4080611" y="623595"/>
                </a:lnTo>
                <a:close/>
              </a:path>
              <a:path w="4879975" h="771525">
                <a:moveTo>
                  <a:pt x="4152735" y="605269"/>
                </a:moveTo>
                <a:lnTo>
                  <a:pt x="4147985" y="586828"/>
                </a:lnTo>
                <a:lnTo>
                  <a:pt x="4103205" y="598373"/>
                </a:lnTo>
                <a:lnTo>
                  <a:pt x="4107967" y="616813"/>
                </a:lnTo>
                <a:lnTo>
                  <a:pt x="4152735" y="605269"/>
                </a:lnTo>
                <a:close/>
              </a:path>
              <a:path w="4879975" h="771525">
                <a:moveTo>
                  <a:pt x="4227055" y="584809"/>
                </a:moveTo>
                <a:lnTo>
                  <a:pt x="4221924" y="566458"/>
                </a:lnTo>
                <a:lnTo>
                  <a:pt x="4175772" y="579374"/>
                </a:lnTo>
                <a:lnTo>
                  <a:pt x="4180903" y="597712"/>
                </a:lnTo>
                <a:lnTo>
                  <a:pt x="4227055" y="584809"/>
                </a:lnTo>
                <a:close/>
              </a:path>
              <a:path w="4879975" h="771525">
                <a:moveTo>
                  <a:pt x="4299648" y="563105"/>
                </a:moveTo>
                <a:lnTo>
                  <a:pt x="4294124" y="544868"/>
                </a:lnTo>
                <a:lnTo>
                  <a:pt x="4249039" y="558558"/>
                </a:lnTo>
                <a:lnTo>
                  <a:pt x="4254576" y="576783"/>
                </a:lnTo>
                <a:lnTo>
                  <a:pt x="4299648" y="563105"/>
                </a:lnTo>
                <a:close/>
              </a:path>
              <a:path w="4879975" h="771525">
                <a:moveTo>
                  <a:pt x="4372991" y="539280"/>
                </a:moveTo>
                <a:lnTo>
                  <a:pt x="4367022" y="521195"/>
                </a:lnTo>
                <a:lnTo>
                  <a:pt x="4321594" y="536181"/>
                </a:lnTo>
                <a:lnTo>
                  <a:pt x="4327563" y="554266"/>
                </a:lnTo>
                <a:lnTo>
                  <a:pt x="4372991" y="539280"/>
                </a:lnTo>
                <a:close/>
              </a:path>
              <a:path w="4879975" h="771525">
                <a:moveTo>
                  <a:pt x="4444695" y="513930"/>
                </a:moveTo>
                <a:lnTo>
                  <a:pt x="4438256" y="495998"/>
                </a:lnTo>
                <a:lnTo>
                  <a:pt x="4393590" y="512051"/>
                </a:lnTo>
                <a:lnTo>
                  <a:pt x="4400029" y="529971"/>
                </a:lnTo>
                <a:lnTo>
                  <a:pt x="4444695" y="513930"/>
                </a:lnTo>
                <a:close/>
              </a:path>
              <a:path w="4879975" h="771525">
                <a:moveTo>
                  <a:pt x="4516450" y="486270"/>
                </a:moveTo>
                <a:lnTo>
                  <a:pt x="4509325" y="468604"/>
                </a:lnTo>
                <a:lnTo>
                  <a:pt x="4476343" y="481622"/>
                </a:lnTo>
                <a:lnTo>
                  <a:pt x="4465193" y="485902"/>
                </a:lnTo>
                <a:lnTo>
                  <a:pt x="4471975" y="503707"/>
                </a:lnTo>
                <a:lnTo>
                  <a:pt x="4483214" y="499389"/>
                </a:lnTo>
                <a:lnTo>
                  <a:pt x="4516450" y="486270"/>
                </a:lnTo>
                <a:close/>
              </a:path>
              <a:path w="4879975" h="771525">
                <a:moveTo>
                  <a:pt x="4586948" y="456526"/>
                </a:moveTo>
                <a:lnTo>
                  <a:pt x="4579251" y="439102"/>
                </a:lnTo>
                <a:lnTo>
                  <a:pt x="4546397" y="453301"/>
                </a:lnTo>
                <a:lnTo>
                  <a:pt x="4535259" y="457974"/>
                </a:lnTo>
                <a:lnTo>
                  <a:pt x="4542587" y="475564"/>
                </a:lnTo>
                <a:lnTo>
                  <a:pt x="4553813" y="470852"/>
                </a:lnTo>
                <a:lnTo>
                  <a:pt x="4586948" y="456526"/>
                </a:lnTo>
                <a:close/>
              </a:path>
              <a:path w="4879975" h="771525">
                <a:moveTo>
                  <a:pt x="4656086" y="424497"/>
                </a:moveTo>
                <a:lnTo>
                  <a:pt x="4647743" y="407365"/>
                </a:lnTo>
                <a:lnTo>
                  <a:pt x="4626737" y="417423"/>
                </a:lnTo>
                <a:lnTo>
                  <a:pt x="4605350" y="427367"/>
                </a:lnTo>
                <a:lnTo>
                  <a:pt x="4613275" y="444690"/>
                </a:lnTo>
                <a:lnTo>
                  <a:pt x="4634865" y="434657"/>
                </a:lnTo>
                <a:lnTo>
                  <a:pt x="4656086" y="424497"/>
                </a:lnTo>
                <a:close/>
              </a:path>
              <a:path w="4879975" h="771525">
                <a:moveTo>
                  <a:pt x="4879759" y="281863"/>
                </a:moveTo>
                <a:lnTo>
                  <a:pt x="4685462" y="336486"/>
                </a:lnTo>
                <a:lnTo>
                  <a:pt x="4712055" y="374497"/>
                </a:lnTo>
                <a:lnTo>
                  <a:pt x="4694707" y="383705"/>
                </a:lnTo>
                <a:lnTo>
                  <a:pt x="4673257" y="394716"/>
                </a:lnTo>
                <a:lnTo>
                  <a:pt x="4681842" y="411721"/>
                </a:lnTo>
                <a:lnTo>
                  <a:pt x="4703521" y="400596"/>
                </a:lnTo>
                <a:lnTo>
                  <a:pt x="4723066" y="390232"/>
                </a:lnTo>
                <a:lnTo>
                  <a:pt x="4761928" y="445731"/>
                </a:lnTo>
                <a:lnTo>
                  <a:pt x="4879759" y="281863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00043" y="5845174"/>
            <a:ext cx="69723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4A5467"/>
                </a:solidFill>
                <a:latin typeface="Segoe UI"/>
                <a:cs typeface="Segoe UI"/>
              </a:rPr>
              <a:t>Extract</a:t>
            </a:r>
            <a:r>
              <a:rPr sz="8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800" spc="-10" dirty="0">
                <a:solidFill>
                  <a:srgbClr val="4A5467"/>
                </a:solidFill>
                <a:latin typeface="Segoe UI"/>
                <a:cs typeface="Segoe UI"/>
              </a:rPr>
              <a:t>Images</a:t>
            </a:r>
            <a:endParaRPr sz="800">
              <a:latin typeface="Segoe UI"/>
              <a:cs typeface="Segoe U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1982" y="-38100"/>
            <a:ext cx="12192000" cy="6858000"/>
            <a:chOff x="0" y="0"/>
            <a:chExt cx="12192000" cy="6858000"/>
          </a:xfrm>
        </p:grpSpPr>
        <p:sp>
          <p:nvSpPr>
            <p:cNvPr id="33" name="object 33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38100" cy="6858000"/>
            </a:xfrm>
            <a:custGeom>
              <a:avLst/>
              <a:gdLst/>
              <a:ahLst/>
              <a:cxnLst/>
              <a:rect l="l" t="t" r="r" b="b"/>
              <a:pathLst>
                <a:path w="38100" h="6858000">
                  <a:moveTo>
                    <a:pt x="380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8775" y="6467474"/>
              <a:ext cx="133349" cy="13334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</a:t>
            </a:r>
            <a:r>
              <a:rPr spc="-7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74114"/>
            <a:ext cx="91109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Breakdown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of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key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modules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classes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that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power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showcasing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modular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architecture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and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component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interaction.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057399"/>
            <a:ext cx="5295900" cy="2886075"/>
            <a:chOff x="609599" y="2057399"/>
            <a:chExt cx="5295900" cy="2886075"/>
          </a:xfrm>
        </p:grpSpPr>
        <p:sp>
          <p:nvSpPr>
            <p:cNvPr id="5" name="object 5"/>
            <p:cNvSpPr/>
            <p:nvPr/>
          </p:nvSpPr>
          <p:spPr>
            <a:xfrm>
              <a:off x="628649" y="2057399"/>
              <a:ext cx="5276850" cy="2886075"/>
            </a:xfrm>
            <a:custGeom>
              <a:avLst/>
              <a:gdLst/>
              <a:ahLst/>
              <a:cxnLst/>
              <a:rect l="l" t="t" r="r" b="b"/>
              <a:pathLst>
                <a:path w="5276850" h="2886075">
                  <a:moveTo>
                    <a:pt x="5205652" y="2886074"/>
                  </a:moveTo>
                  <a:lnTo>
                    <a:pt x="53397" y="2886074"/>
                  </a:lnTo>
                  <a:lnTo>
                    <a:pt x="49680" y="2885586"/>
                  </a:lnTo>
                  <a:lnTo>
                    <a:pt x="14085" y="2860218"/>
                  </a:lnTo>
                  <a:lnTo>
                    <a:pt x="366" y="2819832"/>
                  </a:lnTo>
                  <a:lnTo>
                    <a:pt x="0" y="2814877"/>
                  </a:lnTo>
                  <a:lnTo>
                    <a:pt x="0" y="280987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2814877"/>
                  </a:lnTo>
                  <a:lnTo>
                    <a:pt x="5261227" y="2856369"/>
                  </a:lnTo>
                  <a:lnTo>
                    <a:pt x="5225187" y="2882188"/>
                  </a:lnTo>
                  <a:lnTo>
                    <a:pt x="5210608" y="2885586"/>
                  </a:lnTo>
                  <a:lnTo>
                    <a:pt x="5205652" y="288607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057677"/>
              <a:ext cx="70485" cy="2886075"/>
            </a:xfrm>
            <a:custGeom>
              <a:avLst/>
              <a:gdLst/>
              <a:ahLst/>
              <a:cxnLst/>
              <a:rect l="l" t="t" r="r" b="b"/>
              <a:pathLst>
                <a:path w="70484" h="2886075">
                  <a:moveTo>
                    <a:pt x="70450" y="2885519"/>
                  </a:moveTo>
                  <a:lnTo>
                    <a:pt x="33857" y="2872966"/>
                  </a:lnTo>
                  <a:lnTo>
                    <a:pt x="5800" y="2838757"/>
                  </a:lnTo>
                  <a:lnTo>
                    <a:pt x="0" y="28095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809597"/>
                  </a:lnTo>
                  <a:lnTo>
                    <a:pt x="44514" y="2851939"/>
                  </a:lnTo>
                  <a:lnTo>
                    <a:pt x="66287" y="2883863"/>
                  </a:lnTo>
                  <a:lnTo>
                    <a:pt x="70450" y="288551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299" y="4076699"/>
              <a:ext cx="4800600" cy="476250"/>
            </a:xfrm>
            <a:custGeom>
              <a:avLst/>
              <a:gdLst/>
              <a:ahLst/>
              <a:cxnLst/>
              <a:rect l="l" t="t" r="r" b="b"/>
              <a:pathLst>
                <a:path w="4800600" h="476250">
                  <a:moveTo>
                    <a:pt x="4767552" y="476249"/>
                  </a:moveTo>
                  <a:lnTo>
                    <a:pt x="33047" y="476249"/>
                  </a:lnTo>
                  <a:lnTo>
                    <a:pt x="28187" y="475282"/>
                  </a:lnTo>
                  <a:lnTo>
                    <a:pt x="966" y="448061"/>
                  </a:lnTo>
                  <a:lnTo>
                    <a:pt x="0" y="443202"/>
                  </a:lnTo>
                  <a:lnTo>
                    <a:pt x="0" y="4381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767552" y="0"/>
                  </a:lnTo>
                  <a:lnTo>
                    <a:pt x="4799632" y="28187"/>
                  </a:lnTo>
                  <a:lnTo>
                    <a:pt x="4800599" y="33047"/>
                  </a:lnTo>
                  <a:lnTo>
                    <a:pt x="4800599" y="443202"/>
                  </a:lnTo>
                  <a:lnTo>
                    <a:pt x="4772411" y="475282"/>
                  </a:lnTo>
                  <a:lnTo>
                    <a:pt x="4767552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014" y="2308621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40" h="223519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19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19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19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19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19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19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19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19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19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19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19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37" y="3067062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50" y="824877"/>
                  </a:moveTo>
                  <a:lnTo>
                    <a:pt x="32372" y="800087"/>
                  </a:lnTo>
                  <a:lnTo>
                    <a:pt x="24790" y="800087"/>
                  </a:lnTo>
                  <a:lnTo>
                    <a:pt x="0" y="824877"/>
                  </a:lnTo>
                  <a:lnTo>
                    <a:pt x="0" y="832459"/>
                  </a:lnTo>
                  <a:lnTo>
                    <a:pt x="24790" y="857237"/>
                  </a:lnTo>
                  <a:lnTo>
                    <a:pt x="32372" y="857237"/>
                  </a:lnTo>
                  <a:lnTo>
                    <a:pt x="57150" y="832459"/>
                  </a:lnTo>
                  <a:lnTo>
                    <a:pt x="57150" y="828662"/>
                  </a:lnTo>
                  <a:lnTo>
                    <a:pt x="57150" y="824877"/>
                  </a:lnTo>
                  <a:close/>
                </a:path>
                <a:path w="57150" h="857250">
                  <a:moveTo>
                    <a:pt x="57150" y="558177"/>
                  </a:moveTo>
                  <a:lnTo>
                    <a:pt x="32372" y="533387"/>
                  </a:lnTo>
                  <a:lnTo>
                    <a:pt x="24790" y="533387"/>
                  </a:lnTo>
                  <a:lnTo>
                    <a:pt x="0" y="558177"/>
                  </a:lnTo>
                  <a:lnTo>
                    <a:pt x="0" y="565759"/>
                  </a:lnTo>
                  <a:lnTo>
                    <a:pt x="24790" y="590537"/>
                  </a:lnTo>
                  <a:lnTo>
                    <a:pt x="32372" y="590537"/>
                  </a:lnTo>
                  <a:lnTo>
                    <a:pt x="57150" y="565759"/>
                  </a:lnTo>
                  <a:lnTo>
                    <a:pt x="57150" y="561962"/>
                  </a:lnTo>
                  <a:lnTo>
                    <a:pt x="57150" y="558177"/>
                  </a:lnTo>
                  <a:close/>
                </a:path>
                <a:path w="57150" h="857250">
                  <a:moveTo>
                    <a:pt x="57150" y="291477"/>
                  </a:moveTo>
                  <a:lnTo>
                    <a:pt x="32372" y="266687"/>
                  </a:lnTo>
                  <a:lnTo>
                    <a:pt x="24790" y="266687"/>
                  </a:lnTo>
                  <a:lnTo>
                    <a:pt x="0" y="291477"/>
                  </a:lnTo>
                  <a:lnTo>
                    <a:pt x="0" y="299059"/>
                  </a:lnTo>
                  <a:lnTo>
                    <a:pt x="24790" y="323837"/>
                  </a:lnTo>
                  <a:lnTo>
                    <a:pt x="32372" y="323837"/>
                  </a:lnTo>
                  <a:lnTo>
                    <a:pt x="57150" y="299059"/>
                  </a:lnTo>
                  <a:lnTo>
                    <a:pt x="57150" y="295262"/>
                  </a:lnTo>
                  <a:lnTo>
                    <a:pt x="57150" y="291477"/>
                  </a:lnTo>
                  <a:close/>
                </a:path>
                <a:path w="57150" h="8572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3600" y="2292350"/>
            <a:ext cx="4482465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PDFProcessor</a:t>
            </a:r>
            <a:r>
              <a:rPr sz="1500" b="1" spc="-7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Class</a:t>
            </a:r>
            <a:endParaRPr sz="1500">
              <a:latin typeface="Segoe UI Semibold"/>
              <a:cs typeface="Segoe UI Semibold"/>
            </a:endParaRPr>
          </a:p>
          <a:p>
            <a:pPr marL="240665" marR="5080" indent="-228600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Central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class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that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orchestrates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the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entire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PDF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processing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workflow: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Initializes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processing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parameters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directories</a:t>
            </a:r>
            <a:endParaRPr sz="1200">
              <a:latin typeface="Segoe UI"/>
              <a:cs typeface="Segoe UI"/>
            </a:endParaRPr>
          </a:p>
          <a:p>
            <a:pPr marL="240665" marR="1358265">
              <a:lnSpc>
                <a:spcPct val="1458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text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images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using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PyMuPDF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Manages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AI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summarization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translation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Generates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PDF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reports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4126864"/>
            <a:ext cx="2822575" cy="3524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15"/>
              </a:spcBef>
            </a:pP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processor</a:t>
            </a:r>
            <a:r>
              <a:rPr sz="1050" spc="8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=</a:t>
            </a:r>
            <a:r>
              <a:rPr sz="1050" spc="9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PDFProcessor(pdf_path)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results</a:t>
            </a:r>
            <a:r>
              <a:rPr sz="1050" spc="7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=</a:t>
            </a:r>
            <a:r>
              <a:rPr sz="1050" spc="7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processor.process_pdf()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86499" y="2057399"/>
            <a:ext cx="5295900" cy="2886075"/>
            <a:chOff x="6286499" y="2057399"/>
            <a:chExt cx="5295900" cy="2886075"/>
          </a:xfrm>
        </p:grpSpPr>
        <p:sp>
          <p:nvSpPr>
            <p:cNvPr id="13" name="object 13"/>
            <p:cNvSpPr/>
            <p:nvPr/>
          </p:nvSpPr>
          <p:spPr>
            <a:xfrm>
              <a:off x="6305548" y="2057399"/>
              <a:ext cx="5276850" cy="2886075"/>
            </a:xfrm>
            <a:custGeom>
              <a:avLst/>
              <a:gdLst/>
              <a:ahLst/>
              <a:cxnLst/>
              <a:rect l="l" t="t" r="r" b="b"/>
              <a:pathLst>
                <a:path w="5276850" h="2886075">
                  <a:moveTo>
                    <a:pt x="5205653" y="2886074"/>
                  </a:moveTo>
                  <a:lnTo>
                    <a:pt x="53397" y="2886074"/>
                  </a:lnTo>
                  <a:lnTo>
                    <a:pt x="49681" y="2885586"/>
                  </a:lnTo>
                  <a:lnTo>
                    <a:pt x="14085" y="2860218"/>
                  </a:lnTo>
                  <a:lnTo>
                    <a:pt x="365" y="2819832"/>
                  </a:lnTo>
                  <a:lnTo>
                    <a:pt x="0" y="2814877"/>
                  </a:lnTo>
                  <a:lnTo>
                    <a:pt x="0" y="280987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3" y="0"/>
                  </a:lnTo>
                  <a:lnTo>
                    <a:pt x="5247142" y="15621"/>
                  </a:lnTo>
                  <a:lnTo>
                    <a:pt x="5272962" y="51661"/>
                  </a:lnTo>
                  <a:lnTo>
                    <a:pt x="5276849" y="71196"/>
                  </a:lnTo>
                  <a:lnTo>
                    <a:pt x="5276849" y="2814877"/>
                  </a:lnTo>
                  <a:lnTo>
                    <a:pt x="5261226" y="2856369"/>
                  </a:lnTo>
                  <a:lnTo>
                    <a:pt x="5225187" y="2882188"/>
                  </a:lnTo>
                  <a:lnTo>
                    <a:pt x="5210607" y="2885586"/>
                  </a:lnTo>
                  <a:lnTo>
                    <a:pt x="5205653" y="288607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86499" y="2057677"/>
              <a:ext cx="70485" cy="2886075"/>
            </a:xfrm>
            <a:custGeom>
              <a:avLst/>
              <a:gdLst/>
              <a:ahLst/>
              <a:cxnLst/>
              <a:rect l="l" t="t" r="r" b="b"/>
              <a:pathLst>
                <a:path w="70485" h="2886075">
                  <a:moveTo>
                    <a:pt x="70450" y="2885519"/>
                  </a:moveTo>
                  <a:lnTo>
                    <a:pt x="33857" y="2872966"/>
                  </a:lnTo>
                  <a:lnTo>
                    <a:pt x="5800" y="2838757"/>
                  </a:lnTo>
                  <a:lnTo>
                    <a:pt x="0" y="280959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809597"/>
                  </a:lnTo>
                  <a:lnTo>
                    <a:pt x="44515" y="2851939"/>
                  </a:lnTo>
                  <a:lnTo>
                    <a:pt x="66287" y="2883863"/>
                  </a:lnTo>
                  <a:lnTo>
                    <a:pt x="70450" y="288551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53198" y="4076699"/>
              <a:ext cx="4800600" cy="638175"/>
            </a:xfrm>
            <a:custGeom>
              <a:avLst/>
              <a:gdLst/>
              <a:ahLst/>
              <a:cxnLst/>
              <a:rect l="l" t="t" r="r" b="b"/>
              <a:pathLst>
                <a:path w="4800600" h="638175">
                  <a:moveTo>
                    <a:pt x="4767552" y="638174"/>
                  </a:moveTo>
                  <a:lnTo>
                    <a:pt x="33047" y="638174"/>
                  </a:lnTo>
                  <a:lnTo>
                    <a:pt x="28187" y="637207"/>
                  </a:lnTo>
                  <a:lnTo>
                    <a:pt x="966" y="609986"/>
                  </a:lnTo>
                  <a:lnTo>
                    <a:pt x="0" y="605126"/>
                  </a:lnTo>
                  <a:lnTo>
                    <a:pt x="0" y="6000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767552" y="0"/>
                  </a:lnTo>
                  <a:lnTo>
                    <a:pt x="4799632" y="28187"/>
                  </a:lnTo>
                  <a:lnTo>
                    <a:pt x="4800599" y="33047"/>
                  </a:lnTo>
                  <a:lnTo>
                    <a:pt x="4800599" y="605126"/>
                  </a:lnTo>
                  <a:lnTo>
                    <a:pt x="4772411" y="637207"/>
                  </a:lnTo>
                  <a:lnTo>
                    <a:pt x="4767552" y="63817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2305362"/>
              <a:ext cx="228600" cy="2279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610337" y="3067062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50" y="824877"/>
                  </a:moveTo>
                  <a:lnTo>
                    <a:pt x="32372" y="800087"/>
                  </a:lnTo>
                  <a:lnTo>
                    <a:pt x="24790" y="800087"/>
                  </a:lnTo>
                  <a:lnTo>
                    <a:pt x="0" y="824877"/>
                  </a:lnTo>
                  <a:lnTo>
                    <a:pt x="0" y="832459"/>
                  </a:lnTo>
                  <a:lnTo>
                    <a:pt x="24790" y="857237"/>
                  </a:lnTo>
                  <a:lnTo>
                    <a:pt x="32372" y="857237"/>
                  </a:lnTo>
                  <a:lnTo>
                    <a:pt x="57150" y="832459"/>
                  </a:lnTo>
                  <a:lnTo>
                    <a:pt x="57150" y="828662"/>
                  </a:lnTo>
                  <a:lnTo>
                    <a:pt x="57150" y="824877"/>
                  </a:lnTo>
                  <a:close/>
                </a:path>
                <a:path w="57150" h="857250">
                  <a:moveTo>
                    <a:pt x="57150" y="558177"/>
                  </a:moveTo>
                  <a:lnTo>
                    <a:pt x="32372" y="533387"/>
                  </a:lnTo>
                  <a:lnTo>
                    <a:pt x="24790" y="533387"/>
                  </a:lnTo>
                  <a:lnTo>
                    <a:pt x="0" y="558177"/>
                  </a:lnTo>
                  <a:lnTo>
                    <a:pt x="0" y="565759"/>
                  </a:lnTo>
                  <a:lnTo>
                    <a:pt x="24790" y="590537"/>
                  </a:lnTo>
                  <a:lnTo>
                    <a:pt x="32372" y="590537"/>
                  </a:lnTo>
                  <a:lnTo>
                    <a:pt x="57150" y="565759"/>
                  </a:lnTo>
                  <a:lnTo>
                    <a:pt x="57150" y="561962"/>
                  </a:lnTo>
                  <a:lnTo>
                    <a:pt x="57150" y="558177"/>
                  </a:lnTo>
                  <a:close/>
                </a:path>
                <a:path w="57150" h="857250">
                  <a:moveTo>
                    <a:pt x="57150" y="291477"/>
                  </a:moveTo>
                  <a:lnTo>
                    <a:pt x="32372" y="266687"/>
                  </a:lnTo>
                  <a:lnTo>
                    <a:pt x="24790" y="266687"/>
                  </a:lnTo>
                  <a:lnTo>
                    <a:pt x="0" y="291477"/>
                  </a:lnTo>
                  <a:lnTo>
                    <a:pt x="0" y="299059"/>
                  </a:lnTo>
                  <a:lnTo>
                    <a:pt x="24790" y="323837"/>
                  </a:lnTo>
                  <a:lnTo>
                    <a:pt x="32372" y="323837"/>
                  </a:lnTo>
                  <a:lnTo>
                    <a:pt x="57150" y="299059"/>
                  </a:lnTo>
                  <a:lnTo>
                    <a:pt x="57150" y="295262"/>
                  </a:lnTo>
                  <a:lnTo>
                    <a:pt x="57150" y="291477"/>
                  </a:lnTo>
                  <a:close/>
                </a:path>
                <a:path w="57150" h="8572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40500" y="2292350"/>
            <a:ext cx="4528820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Pydantic</a:t>
            </a:r>
            <a:r>
              <a:rPr sz="150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Models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Schema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validation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data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handling: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Summary:</a:t>
            </a:r>
            <a:r>
              <a:rPr sz="1200" b="1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Validates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paper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metadata,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key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points,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equations</a:t>
            </a:r>
            <a:endParaRPr sz="1200">
              <a:latin typeface="Segoe UI"/>
              <a:cs typeface="Segoe UI"/>
            </a:endParaRPr>
          </a:p>
          <a:p>
            <a:pPr marL="240665" marR="881380">
              <a:lnSpc>
                <a:spcPct val="145800"/>
              </a:lnSpc>
            </a:pPr>
            <a:r>
              <a:rPr sz="1200" b="1" spc="-10" dirty="0">
                <a:solidFill>
                  <a:srgbClr val="4A5462"/>
                </a:solidFill>
                <a:latin typeface="Segoe UI"/>
                <a:cs typeface="Segoe UI"/>
              </a:rPr>
              <a:t>Translation:</a:t>
            </a:r>
            <a:r>
              <a:rPr sz="1200" b="1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Manages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translations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Enforces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data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integrity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consistency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Enables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JSON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schema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generation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validation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6700" y="4126864"/>
            <a:ext cx="2575560" cy="5143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7165" marR="5080" indent="-165100">
              <a:lnSpc>
                <a:spcPct val="101200"/>
              </a:lnSpc>
              <a:spcBef>
                <a:spcPts val="115"/>
              </a:spcBef>
            </a:pP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class</a:t>
            </a:r>
            <a:r>
              <a:rPr sz="1050" spc="8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Summary(BaseModel):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paper_name:</a:t>
            </a:r>
            <a:r>
              <a:rPr sz="1050" spc="17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iberation Mono"/>
                <a:cs typeface="Liberation Mono"/>
              </a:rPr>
              <a:t>str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summary_in_english:</a:t>
            </a:r>
            <a:r>
              <a:rPr sz="1050" spc="28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List[str]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9599" y="5172074"/>
            <a:ext cx="5295900" cy="2886075"/>
            <a:chOff x="609599" y="5172074"/>
            <a:chExt cx="5295900" cy="2886075"/>
          </a:xfrm>
        </p:grpSpPr>
        <p:sp>
          <p:nvSpPr>
            <p:cNvPr id="21" name="object 21"/>
            <p:cNvSpPr/>
            <p:nvPr/>
          </p:nvSpPr>
          <p:spPr>
            <a:xfrm>
              <a:off x="628649" y="5172074"/>
              <a:ext cx="5276850" cy="2886075"/>
            </a:xfrm>
            <a:custGeom>
              <a:avLst/>
              <a:gdLst/>
              <a:ahLst/>
              <a:cxnLst/>
              <a:rect l="l" t="t" r="r" b="b"/>
              <a:pathLst>
                <a:path w="5276850" h="2886075">
                  <a:moveTo>
                    <a:pt x="5205652" y="2886074"/>
                  </a:moveTo>
                  <a:lnTo>
                    <a:pt x="53397" y="2886074"/>
                  </a:lnTo>
                  <a:lnTo>
                    <a:pt x="49680" y="2885586"/>
                  </a:lnTo>
                  <a:lnTo>
                    <a:pt x="14085" y="2860218"/>
                  </a:lnTo>
                  <a:lnTo>
                    <a:pt x="366" y="2819832"/>
                  </a:lnTo>
                  <a:lnTo>
                    <a:pt x="0" y="2814877"/>
                  </a:lnTo>
                  <a:lnTo>
                    <a:pt x="0" y="280987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2814877"/>
                  </a:lnTo>
                  <a:lnTo>
                    <a:pt x="5261227" y="2856369"/>
                  </a:lnTo>
                  <a:lnTo>
                    <a:pt x="5225187" y="2882188"/>
                  </a:lnTo>
                  <a:lnTo>
                    <a:pt x="5210608" y="2885586"/>
                  </a:lnTo>
                  <a:lnTo>
                    <a:pt x="5205652" y="288607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99" y="5172352"/>
              <a:ext cx="70485" cy="2886075"/>
            </a:xfrm>
            <a:custGeom>
              <a:avLst/>
              <a:gdLst/>
              <a:ahLst/>
              <a:cxnLst/>
              <a:rect l="l" t="t" r="r" b="b"/>
              <a:pathLst>
                <a:path w="70484" h="2886075">
                  <a:moveTo>
                    <a:pt x="70450" y="2885519"/>
                  </a:moveTo>
                  <a:lnTo>
                    <a:pt x="33857" y="2872965"/>
                  </a:lnTo>
                  <a:lnTo>
                    <a:pt x="5800" y="2838757"/>
                  </a:lnTo>
                  <a:lnTo>
                    <a:pt x="0" y="28095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2809597"/>
                  </a:lnTo>
                  <a:lnTo>
                    <a:pt x="44514" y="2851938"/>
                  </a:lnTo>
                  <a:lnTo>
                    <a:pt x="66287" y="2883863"/>
                  </a:lnTo>
                  <a:lnTo>
                    <a:pt x="70450" y="288551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299" y="7191374"/>
              <a:ext cx="4800600" cy="476250"/>
            </a:xfrm>
            <a:custGeom>
              <a:avLst/>
              <a:gdLst/>
              <a:ahLst/>
              <a:cxnLst/>
              <a:rect l="l" t="t" r="r" b="b"/>
              <a:pathLst>
                <a:path w="4800600" h="476250">
                  <a:moveTo>
                    <a:pt x="4767552" y="476249"/>
                  </a:moveTo>
                  <a:lnTo>
                    <a:pt x="33047" y="476249"/>
                  </a:lnTo>
                  <a:lnTo>
                    <a:pt x="28187" y="475282"/>
                  </a:lnTo>
                  <a:lnTo>
                    <a:pt x="966" y="448061"/>
                  </a:lnTo>
                  <a:lnTo>
                    <a:pt x="0" y="443202"/>
                  </a:lnTo>
                  <a:lnTo>
                    <a:pt x="0" y="4381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767552" y="0"/>
                  </a:lnTo>
                  <a:lnTo>
                    <a:pt x="4799632" y="28186"/>
                  </a:lnTo>
                  <a:lnTo>
                    <a:pt x="4800599" y="33047"/>
                  </a:lnTo>
                  <a:lnTo>
                    <a:pt x="4800599" y="443202"/>
                  </a:lnTo>
                  <a:lnTo>
                    <a:pt x="4772411" y="475282"/>
                  </a:lnTo>
                  <a:lnTo>
                    <a:pt x="4767552" y="4762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5419724"/>
              <a:ext cx="228600" cy="228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33437" y="6181724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7150" h="8572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7150" h="8572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7150" h="8572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63600" y="5407025"/>
            <a:ext cx="3494404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Gemini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AI</a:t>
            </a:r>
            <a:r>
              <a:rPr sz="1500" b="1" spc="-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Integration</a:t>
            </a:r>
            <a:endParaRPr sz="1500">
              <a:latin typeface="Segoe UI Semibold"/>
              <a:cs typeface="Segoe UI Semibold"/>
            </a:endParaRPr>
          </a:p>
          <a:p>
            <a:pPr marL="240665" marR="5080" indent="-228600">
              <a:lnSpc>
                <a:spcPct val="166700"/>
              </a:lnSpc>
              <a:spcBef>
                <a:spcPts val="2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Google's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Gemini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model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handles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complex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NLP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tasks: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Configures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API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authentication</a:t>
            </a:r>
            <a:endParaRPr sz="1200">
              <a:latin typeface="Segoe UI"/>
              <a:cs typeface="Segoe UI"/>
            </a:endParaRPr>
          </a:p>
          <a:p>
            <a:pPr marL="240665" marR="133350">
              <a:lnSpc>
                <a:spcPct val="1458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Generates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summaries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raw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text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Translates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Arabic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equations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key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points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9800" y="7241539"/>
            <a:ext cx="4632325" cy="3524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15"/>
              </a:spcBef>
            </a:pP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model</a:t>
            </a:r>
            <a:r>
              <a:rPr sz="1050" spc="34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=</a:t>
            </a:r>
            <a:r>
              <a:rPr sz="1050" spc="34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genai.GenerativeModel('models/gemini-1.5-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flash')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response</a:t>
            </a:r>
            <a:r>
              <a:rPr sz="1050" spc="8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=</a:t>
            </a:r>
            <a:r>
              <a:rPr sz="1050" spc="8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model.generate_content(prompt)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86499" y="5172074"/>
            <a:ext cx="5295900" cy="2886075"/>
            <a:chOff x="6286499" y="5172074"/>
            <a:chExt cx="5295900" cy="2886075"/>
          </a:xfrm>
        </p:grpSpPr>
        <p:sp>
          <p:nvSpPr>
            <p:cNvPr id="29" name="object 29"/>
            <p:cNvSpPr/>
            <p:nvPr/>
          </p:nvSpPr>
          <p:spPr>
            <a:xfrm>
              <a:off x="6305548" y="5172074"/>
              <a:ext cx="5276850" cy="2886075"/>
            </a:xfrm>
            <a:custGeom>
              <a:avLst/>
              <a:gdLst/>
              <a:ahLst/>
              <a:cxnLst/>
              <a:rect l="l" t="t" r="r" b="b"/>
              <a:pathLst>
                <a:path w="5276850" h="2886075">
                  <a:moveTo>
                    <a:pt x="5205653" y="2886074"/>
                  </a:moveTo>
                  <a:lnTo>
                    <a:pt x="53397" y="2886074"/>
                  </a:lnTo>
                  <a:lnTo>
                    <a:pt x="49681" y="2885586"/>
                  </a:lnTo>
                  <a:lnTo>
                    <a:pt x="14085" y="2860218"/>
                  </a:lnTo>
                  <a:lnTo>
                    <a:pt x="365" y="2819832"/>
                  </a:lnTo>
                  <a:lnTo>
                    <a:pt x="0" y="2814877"/>
                  </a:lnTo>
                  <a:lnTo>
                    <a:pt x="0" y="280987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3" y="0"/>
                  </a:lnTo>
                  <a:lnTo>
                    <a:pt x="5247142" y="15621"/>
                  </a:lnTo>
                  <a:lnTo>
                    <a:pt x="5272962" y="51661"/>
                  </a:lnTo>
                  <a:lnTo>
                    <a:pt x="5276849" y="71196"/>
                  </a:lnTo>
                  <a:lnTo>
                    <a:pt x="5276849" y="2814877"/>
                  </a:lnTo>
                  <a:lnTo>
                    <a:pt x="5261226" y="2856369"/>
                  </a:lnTo>
                  <a:lnTo>
                    <a:pt x="5225187" y="2882188"/>
                  </a:lnTo>
                  <a:lnTo>
                    <a:pt x="5210607" y="2885586"/>
                  </a:lnTo>
                  <a:lnTo>
                    <a:pt x="5205653" y="288607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6499" y="5172352"/>
              <a:ext cx="70485" cy="2886075"/>
            </a:xfrm>
            <a:custGeom>
              <a:avLst/>
              <a:gdLst/>
              <a:ahLst/>
              <a:cxnLst/>
              <a:rect l="l" t="t" r="r" b="b"/>
              <a:pathLst>
                <a:path w="70485" h="2886075">
                  <a:moveTo>
                    <a:pt x="70450" y="2885519"/>
                  </a:moveTo>
                  <a:lnTo>
                    <a:pt x="33857" y="2872965"/>
                  </a:lnTo>
                  <a:lnTo>
                    <a:pt x="5800" y="2838757"/>
                  </a:lnTo>
                  <a:lnTo>
                    <a:pt x="0" y="280959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2809597"/>
                  </a:lnTo>
                  <a:lnTo>
                    <a:pt x="44515" y="2851938"/>
                  </a:lnTo>
                  <a:lnTo>
                    <a:pt x="66287" y="2883863"/>
                  </a:lnTo>
                  <a:lnTo>
                    <a:pt x="70450" y="288551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53198" y="7191374"/>
              <a:ext cx="4800600" cy="638175"/>
            </a:xfrm>
            <a:custGeom>
              <a:avLst/>
              <a:gdLst/>
              <a:ahLst/>
              <a:cxnLst/>
              <a:rect l="l" t="t" r="r" b="b"/>
              <a:pathLst>
                <a:path w="4800600" h="638175">
                  <a:moveTo>
                    <a:pt x="4767552" y="638174"/>
                  </a:moveTo>
                  <a:lnTo>
                    <a:pt x="33047" y="638174"/>
                  </a:lnTo>
                  <a:lnTo>
                    <a:pt x="28187" y="637207"/>
                  </a:lnTo>
                  <a:lnTo>
                    <a:pt x="966" y="609985"/>
                  </a:lnTo>
                  <a:lnTo>
                    <a:pt x="0" y="605126"/>
                  </a:lnTo>
                  <a:lnTo>
                    <a:pt x="0" y="60007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767552" y="0"/>
                  </a:lnTo>
                  <a:lnTo>
                    <a:pt x="4799632" y="28186"/>
                  </a:lnTo>
                  <a:lnTo>
                    <a:pt x="4800599" y="33047"/>
                  </a:lnTo>
                  <a:lnTo>
                    <a:pt x="4800599" y="605126"/>
                  </a:lnTo>
                  <a:lnTo>
                    <a:pt x="4772411" y="637207"/>
                  </a:lnTo>
                  <a:lnTo>
                    <a:pt x="4767552" y="63817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199" y="5419724"/>
              <a:ext cx="258445" cy="228600"/>
            </a:xfrm>
            <a:custGeom>
              <a:avLst/>
              <a:gdLst/>
              <a:ahLst/>
              <a:cxnLst/>
              <a:rect l="l" t="t" r="r" b="b"/>
              <a:pathLst>
                <a:path w="258445" h="228600">
                  <a:moveTo>
                    <a:pt x="142875" y="228600"/>
                  </a:moveTo>
                  <a:lnTo>
                    <a:pt x="28575" y="228600"/>
                  </a:lnTo>
                  <a:lnTo>
                    <a:pt x="17461" y="226351"/>
                  </a:lnTo>
                  <a:lnTo>
                    <a:pt x="8377" y="220222"/>
                  </a:lnTo>
                  <a:lnTo>
                    <a:pt x="2248" y="211138"/>
                  </a:lnTo>
                  <a:lnTo>
                    <a:pt x="0" y="20002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100012" y="0"/>
                  </a:lnTo>
                  <a:lnTo>
                    <a:pt x="100012" y="65052"/>
                  </a:lnTo>
                  <a:lnTo>
                    <a:pt x="106397" y="71437"/>
                  </a:lnTo>
                  <a:lnTo>
                    <a:pt x="171450" y="71437"/>
                  </a:lnTo>
                  <a:lnTo>
                    <a:pt x="171450" y="128587"/>
                  </a:lnTo>
                  <a:lnTo>
                    <a:pt x="90502" y="128587"/>
                  </a:lnTo>
                  <a:lnTo>
                    <a:pt x="85725" y="133364"/>
                  </a:lnTo>
                  <a:lnTo>
                    <a:pt x="85725" y="145241"/>
                  </a:lnTo>
                  <a:lnTo>
                    <a:pt x="90502" y="150018"/>
                  </a:lnTo>
                  <a:lnTo>
                    <a:pt x="171450" y="150018"/>
                  </a:lnTo>
                  <a:lnTo>
                    <a:pt x="171450" y="200025"/>
                  </a:lnTo>
                  <a:lnTo>
                    <a:pt x="169201" y="211138"/>
                  </a:lnTo>
                  <a:lnTo>
                    <a:pt x="163072" y="220222"/>
                  </a:lnTo>
                  <a:lnTo>
                    <a:pt x="153988" y="226351"/>
                  </a:lnTo>
                  <a:lnTo>
                    <a:pt x="142875" y="228600"/>
                  </a:lnTo>
                  <a:close/>
                </a:path>
                <a:path w="258445" h="228600">
                  <a:moveTo>
                    <a:pt x="171450" y="57150"/>
                  </a:moveTo>
                  <a:lnTo>
                    <a:pt x="114300" y="57150"/>
                  </a:lnTo>
                  <a:lnTo>
                    <a:pt x="114300" y="0"/>
                  </a:lnTo>
                  <a:lnTo>
                    <a:pt x="171450" y="57150"/>
                  </a:lnTo>
                  <a:close/>
                </a:path>
                <a:path w="258445" h="228600">
                  <a:moveTo>
                    <a:pt x="214133" y="186809"/>
                  </a:moveTo>
                  <a:lnTo>
                    <a:pt x="207347" y="186809"/>
                  </a:lnTo>
                  <a:lnTo>
                    <a:pt x="199042" y="178415"/>
                  </a:lnTo>
                  <a:lnTo>
                    <a:pt x="198998" y="171628"/>
                  </a:lnTo>
                  <a:lnTo>
                    <a:pt x="203195" y="167476"/>
                  </a:lnTo>
                  <a:lnTo>
                    <a:pt x="220652" y="150018"/>
                  </a:lnTo>
                  <a:lnTo>
                    <a:pt x="171450" y="150018"/>
                  </a:lnTo>
                  <a:lnTo>
                    <a:pt x="171450" y="128587"/>
                  </a:lnTo>
                  <a:lnTo>
                    <a:pt x="220607" y="128587"/>
                  </a:lnTo>
                  <a:lnTo>
                    <a:pt x="198998" y="106977"/>
                  </a:lnTo>
                  <a:lnTo>
                    <a:pt x="198998" y="100191"/>
                  </a:lnTo>
                  <a:lnTo>
                    <a:pt x="207437" y="91841"/>
                  </a:lnTo>
                  <a:lnTo>
                    <a:pt x="214178" y="91841"/>
                  </a:lnTo>
                  <a:lnTo>
                    <a:pt x="218330" y="96038"/>
                  </a:lnTo>
                  <a:lnTo>
                    <a:pt x="258246" y="135954"/>
                  </a:lnTo>
                  <a:lnTo>
                    <a:pt x="258246" y="142741"/>
                  </a:lnTo>
                  <a:lnTo>
                    <a:pt x="254049" y="146893"/>
                  </a:lnTo>
                  <a:lnTo>
                    <a:pt x="214133" y="18680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10337" y="6181724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50" y="824890"/>
                  </a:moveTo>
                  <a:lnTo>
                    <a:pt x="32372" y="800100"/>
                  </a:lnTo>
                  <a:lnTo>
                    <a:pt x="24790" y="800100"/>
                  </a:lnTo>
                  <a:lnTo>
                    <a:pt x="0" y="824890"/>
                  </a:lnTo>
                  <a:lnTo>
                    <a:pt x="0" y="832472"/>
                  </a:lnTo>
                  <a:lnTo>
                    <a:pt x="24790" y="857250"/>
                  </a:lnTo>
                  <a:lnTo>
                    <a:pt x="32372" y="857250"/>
                  </a:lnTo>
                  <a:lnTo>
                    <a:pt x="57150" y="832472"/>
                  </a:lnTo>
                  <a:lnTo>
                    <a:pt x="57150" y="828675"/>
                  </a:lnTo>
                  <a:lnTo>
                    <a:pt x="57150" y="824890"/>
                  </a:lnTo>
                  <a:close/>
                </a:path>
                <a:path w="57150" h="857250">
                  <a:moveTo>
                    <a:pt x="57150" y="558190"/>
                  </a:moveTo>
                  <a:lnTo>
                    <a:pt x="32372" y="533400"/>
                  </a:lnTo>
                  <a:lnTo>
                    <a:pt x="24790" y="533400"/>
                  </a:lnTo>
                  <a:lnTo>
                    <a:pt x="0" y="558190"/>
                  </a:lnTo>
                  <a:lnTo>
                    <a:pt x="0" y="565772"/>
                  </a:lnTo>
                  <a:lnTo>
                    <a:pt x="24790" y="590550"/>
                  </a:lnTo>
                  <a:lnTo>
                    <a:pt x="32372" y="590550"/>
                  </a:lnTo>
                  <a:lnTo>
                    <a:pt x="57150" y="565772"/>
                  </a:lnTo>
                  <a:lnTo>
                    <a:pt x="57150" y="561975"/>
                  </a:lnTo>
                  <a:lnTo>
                    <a:pt x="57150" y="558190"/>
                  </a:lnTo>
                  <a:close/>
                </a:path>
                <a:path w="57150" h="857250">
                  <a:moveTo>
                    <a:pt x="57150" y="291490"/>
                  </a:moveTo>
                  <a:lnTo>
                    <a:pt x="32372" y="266700"/>
                  </a:lnTo>
                  <a:lnTo>
                    <a:pt x="24790" y="266700"/>
                  </a:lnTo>
                  <a:lnTo>
                    <a:pt x="0" y="291490"/>
                  </a:lnTo>
                  <a:lnTo>
                    <a:pt x="0" y="299072"/>
                  </a:lnTo>
                  <a:lnTo>
                    <a:pt x="24790" y="323850"/>
                  </a:lnTo>
                  <a:lnTo>
                    <a:pt x="32372" y="323850"/>
                  </a:lnTo>
                  <a:lnTo>
                    <a:pt x="57150" y="299072"/>
                  </a:lnTo>
                  <a:lnTo>
                    <a:pt x="57150" y="295275"/>
                  </a:lnTo>
                  <a:lnTo>
                    <a:pt x="57150" y="291490"/>
                  </a:lnTo>
                  <a:close/>
                </a:path>
                <a:path w="57150" h="8572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0500" y="5407025"/>
            <a:ext cx="3856990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Output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Management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Handles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various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output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formats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storage: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PDF</a:t>
            </a:r>
            <a:r>
              <a:rPr sz="1200" b="1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Generation:</a:t>
            </a:r>
            <a:r>
              <a:rPr sz="1200" b="1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Creates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formatted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summary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reports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JSON</a:t>
            </a:r>
            <a:r>
              <a:rPr sz="1200" b="1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Export:</a:t>
            </a:r>
            <a:r>
              <a:rPr sz="1200" b="1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Stores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structured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data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results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Image</a:t>
            </a:r>
            <a:r>
              <a:rPr sz="1200" b="1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4A5462"/>
                </a:solidFill>
                <a:latin typeface="Segoe UI"/>
                <a:cs typeface="Segoe UI"/>
              </a:rPr>
              <a:t>Storage:</a:t>
            </a:r>
            <a:r>
              <a:rPr sz="1200" b="1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Organizes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extracted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images</a:t>
            </a:r>
            <a:endParaRPr sz="1200">
              <a:latin typeface="Segoe UI"/>
              <a:cs typeface="Segoe UI"/>
            </a:endParaRPr>
          </a:p>
          <a:p>
            <a:pPr marL="240665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4A5462"/>
                </a:solidFill>
                <a:latin typeface="Segoe UI"/>
                <a:cs typeface="Segoe UI"/>
              </a:rPr>
              <a:t>Directory Management: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Creates</a:t>
            </a:r>
            <a:r>
              <a:rPr sz="1200" spc="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output</a:t>
            </a:r>
            <a:r>
              <a:rPr sz="1200" spc="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structures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16700" y="7241539"/>
            <a:ext cx="4549775" cy="352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pdf_path</a:t>
            </a:r>
            <a:r>
              <a:rPr sz="1050" spc="13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=</a:t>
            </a:r>
            <a:r>
              <a:rPr sz="1050" spc="14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processor.save_summary_to_pdf(summary)</a:t>
            </a:r>
            <a:endParaRPr sz="10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with</a:t>
            </a:r>
            <a:r>
              <a:rPr sz="1050" spc="10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open("results.json",</a:t>
            </a:r>
            <a:r>
              <a:rPr sz="1050" spc="11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"w")</a:t>
            </a:r>
            <a:r>
              <a:rPr sz="1050" spc="105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as</a:t>
            </a:r>
            <a:r>
              <a:rPr sz="1050" spc="11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Mono"/>
                <a:cs typeface="Liberation Mono"/>
              </a:rPr>
              <a:t>f:</a:t>
            </a:r>
            <a:r>
              <a:rPr sz="1050" spc="11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Mono"/>
                <a:cs typeface="Liberation Mono"/>
              </a:rPr>
              <a:t>json.dump(results,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6700" y="7565389"/>
            <a:ext cx="1905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5" dirty="0">
                <a:solidFill>
                  <a:srgbClr val="374050"/>
                </a:solidFill>
                <a:latin typeface="Liberation Mono"/>
                <a:cs typeface="Liberation Mono"/>
              </a:rPr>
              <a:t>f)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0"/>
            <a:ext cx="12192000" cy="8058150"/>
            <a:chOff x="0" y="0"/>
            <a:chExt cx="12192000" cy="8058150"/>
          </a:xfrm>
        </p:grpSpPr>
        <p:sp>
          <p:nvSpPr>
            <p:cNvPr id="38" name="object 38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0"/>
              <a:ext cx="38100" cy="8058150"/>
            </a:xfrm>
            <a:custGeom>
              <a:avLst/>
              <a:gdLst/>
              <a:ahLst/>
              <a:cxnLst/>
              <a:rect l="l" t="t" r="r" b="b"/>
              <a:pathLst>
                <a:path w="38100" h="8058150">
                  <a:moveTo>
                    <a:pt x="38099" y="8058149"/>
                  </a:moveTo>
                  <a:lnTo>
                    <a:pt x="0" y="80581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581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775" y="7667624"/>
              <a:ext cx="133349" cy="13334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44174" y="75437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7639049"/>
              <a:ext cx="133349" cy="1333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416718" y="7635875"/>
            <a:ext cx="25850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AI-Powered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PDF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Proces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65" baseline="1234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34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172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15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0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292" baseline="123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77" baseline="1234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4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77" baseline="1234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3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2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52" baseline="123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75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52" baseline="1234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75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59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57" baseline="1234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PDF</a:t>
            </a:r>
            <a:r>
              <a:rPr spc="-80" dirty="0"/>
              <a:t> </a:t>
            </a:r>
            <a:r>
              <a:rPr dirty="0"/>
              <a:t>Processing</a:t>
            </a:r>
            <a:r>
              <a:rPr spc="-75" dirty="0"/>
              <a:t> </a:t>
            </a:r>
            <a:r>
              <a:rPr spc="-10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235075"/>
            <a:ext cx="83324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End-to-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flowchart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showing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complete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workflow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from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upload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final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output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generation.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599" y="2543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9395" y="25781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4" y="2924174"/>
            <a:ext cx="9084468" cy="30670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1641" y="3063239"/>
            <a:ext cx="848994" cy="42989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5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PDF 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Upload</a:t>
            </a:r>
            <a:endParaRPr sz="10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Input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599" y="2543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4" y="203733"/>
                </a:lnTo>
                <a:lnTo>
                  <a:pt x="274804" y="243192"/>
                </a:lnTo>
                <a:lnTo>
                  <a:pt x="243191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34395" y="25781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2186" y="3568700"/>
            <a:ext cx="225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A5467"/>
                </a:solidFill>
                <a:latin typeface="Segoe UI"/>
                <a:cs typeface="Segoe UI"/>
              </a:rPr>
              <a:t>Text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3128" y="3568700"/>
            <a:ext cx="388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Images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3599" y="2543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39395" y="25781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7252" y="3568700"/>
            <a:ext cx="584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Summarize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6753" y="3568700"/>
            <a:ext cx="471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Translate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8599" y="2543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29" y="279115"/>
                </a:lnTo>
                <a:lnTo>
                  <a:pt x="34591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4"/>
                </a:lnTo>
                <a:lnTo>
                  <a:pt x="203732" y="295895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44395" y="25781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6951" y="3420110"/>
            <a:ext cx="648335" cy="4064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5095" indent="-78105">
              <a:lnSpc>
                <a:spcPct val="100000"/>
              </a:lnSpc>
              <a:spcBef>
                <a:spcPts val="520"/>
              </a:spcBef>
              <a:buChar char="•"/>
              <a:tabLst>
                <a:tab pos="125095" algn="l"/>
              </a:tabLst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Summary</a:t>
            </a:r>
            <a:endParaRPr sz="900">
              <a:latin typeface="Segoe UI"/>
              <a:cs typeface="Segoe UI"/>
            </a:endParaRPr>
          </a:p>
          <a:p>
            <a:pPr marL="90805" indent="-78105">
              <a:lnSpc>
                <a:spcPct val="100000"/>
              </a:lnSpc>
              <a:spcBef>
                <a:spcPts val="420"/>
              </a:spcBef>
              <a:buChar char="•"/>
              <a:tabLst>
                <a:tab pos="90805" algn="l"/>
              </a:tabLst>
            </a:pP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Translation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753599" y="254317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1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0" y="29995"/>
                </a:lnTo>
                <a:lnTo>
                  <a:pt x="274803" y="61607"/>
                </a:lnTo>
                <a:lnTo>
                  <a:pt x="295893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3" y="203733"/>
                </a:lnTo>
                <a:lnTo>
                  <a:pt x="274802" y="243192"/>
                </a:lnTo>
                <a:lnTo>
                  <a:pt x="243190" y="274804"/>
                </a:lnTo>
                <a:lnTo>
                  <a:pt x="203732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849395" y="25781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200">
              <a:latin typeface="Segoe UI"/>
              <a:cs typeface="Segoe U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03897" y="3027926"/>
          <a:ext cx="7473310" cy="409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Extract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50" b="1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Content</a:t>
                      </a:r>
                      <a:r>
                        <a:rPr sz="1050" b="1" spc="-30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050" b="1" spc="-10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Extraction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Process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50" b="1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AI </a:t>
                      </a:r>
                      <a:r>
                        <a:rPr sz="1050" b="1" spc="-10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Processing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Structure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50" b="1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Data </a:t>
                      </a:r>
                      <a:r>
                        <a:rPr sz="1050" b="1" spc="-10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Structuring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Generate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50" b="1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Output </a:t>
                      </a:r>
                      <a:r>
                        <a:rPr sz="1050" b="1" spc="-10" dirty="0">
                          <a:solidFill>
                            <a:srgbClr val="1A202B"/>
                          </a:solidFill>
                          <a:latin typeface="Segoe UI Semibold"/>
                          <a:cs typeface="Segoe UI Semibold"/>
                        </a:rPr>
                        <a:t>Generation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025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Using </a:t>
                      </a:r>
                      <a:r>
                        <a:rPr sz="9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PyMuPDF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25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Gemini</a:t>
                      </a:r>
                      <a:r>
                        <a:rPr sz="9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1.5</a:t>
                      </a:r>
                      <a:r>
                        <a:rPr sz="900" spc="-5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Flash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25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Pydantic </a:t>
                      </a:r>
                      <a:r>
                        <a:rPr sz="9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Models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025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Multiple </a:t>
                      </a:r>
                      <a:r>
                        <a:rPr sz="900" spc="-10" dirty="0">
                          <a:solidFill>
                            <a:srgbClr val="4A5467"/>
                          </a:solidFill>
                          <a:latin typeface="Segoe UI"/>
                          <a:cs typeface="Segoe UI"/>
                        </a:rPr>
                        <a:t>Formats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886912" y="5224092"/>
            <a:ext cx="839978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070" algn="ctr">
              <a:lnSpc>
                <a:spcPct val="100000"/>
              </a:lnSpc>
              <a:spcBef>
                <a:spcPts val="975"/>
              </a:spcBef>
            </a:pP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RAG</a:t>
            </a:r>
            <a:r>
              <a:rPr sz="1050" b="1" spc="-15" dirty="0">
                <a:solidFill>
                  <a:srgbClr val="1A202B"/>
                </a:solidFill>
                <a:latin typeface="Segoe UI Semibold"/>
                <a:cs typeface="Segoe UI Semibold"/>
              </a:rPr>
              <a:t> </a:t>
            </a:r>
            <a:r>
              <a:rPr sz="1050" b="1" dirty="0">
                <a:solidFill>
                  <a:srgbClr val="1A202B"/>
                </a:solidFill>
                <a:latin typeface="Segoe UI Semibold"/>
                <a:cs typeface="Segoe UI Semibold"/>
              </a:rPr>
              <a:t>Chat</a:t>
            </a:r>
            <a:r>
              <a:rPr sz="1050" b="1" spc="-10" dirty="0">
                <a:solidFill>
                  <a:srgbClr val="1A202B"/>
                </a:solidFill>
                <a:latin typeface="Segoe UI Semibold"/>
                <a:cs typeface="Segoe UI Semibold"/>
              </a:rPr>
              <a:t> Functionality</a:t>
            </a:r>
            <a:endParaRPr sz="1050" dirty="0">
              <a:latin typeface="Segoe UI Semibold"/>
              <a:cs typeface="Segoe UI Semibold"/>
            </a:endParaRPr>
          </a:p>
          <a:p>
            <a:pPr marL="306070" algn="ctr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4A5467"/>
                </a:solidFill>
                <a:latin typeface="Segoe UI"/>
                <a:cs typeface="Segoe UI"/>
              </a:rPr>
              <a:t>Interactive Q&amp;A with Document </a:t>
            </a:r>
            <a:r>
              <a:rPr sz="900" spc="-10" dirty="0">
                <a:solidFill>
                  <a:srgbClr val="4A5467"/>
                </a:solidFill>
                <a:latin typeface="Segoe UI"/>
                <a:cs typeface="Segoe UI"/>
              </a:rPr>
              <a:t>Content</a:t>
            </a:r>
            <a:endParaRPr sz="900" dirty="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object 28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38100" cy="6858000"/>
            </a:xfrm>
            <a:custGeom>
              <a:avLst/>
              <a:gdLst/>
              <a:ahLst/>
              <a:cxnLst/>
              <a:rect l="l" t="t" r="r" b="b"/>
              <a:pathLst>
                <a:path w="38100" h="6858000">
                  <a:moveTo>
                    <a:pt x="380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8775" y="6467474"/>
              <a:ext cx="133349" cy="13334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7658099"/>
            <a:ext cx="10972800" cy="1200150"/>
            <a:chOff x="609599" y="7658099"/>
            <a:chExt cx="10972800" cy="1200150"/>
          </a:xfrm>
        </p:grpSpPr>
        <p:sp>
          <p:nvSpPr>
            <p:cNvPr id="3" name="object 3"/>
            <p:cNvSpPr/>
            <p:nvPr/>
          </p:nvSpPr>
          <p:spPr>
            <a:xfrm>
              <a:off x="614362" y="7662861"/>
              <a:ext cx="10963275" cy="1190625"/>
            </a:xfrm>
            <a:custGeom>
              <a:avLst/>
              <a:gdLst/>
              <a:ahLst/>
              <a:cxnLst/>
              <a:rect l="l" t="t" r="r" b="b"/>
              <a:pathLst>
                <a:path w="10963275" h="1190625">
                  <a:moveTo>
                    <a:pt x="10896527" y="1190624"/>
                  </a:moveTo>
                  <a:lnTo>
                    <a:pt x="66746" y="1190624"/>
                  </a:lnTo>
                  <a:lnTo>
                    <a:pt x="62101" y="1190166"/>
                  </a:lnTo>
                  <a:lnTo>
                    <a:pt x="24240" y="1173017"/>
                  </a:lnTo>
                  <a:lnTo>
                    <a:pt x="2287" y="1137723"/>
                  </a:lnTo>
                  <a:lnTo>
                    <a:pt x="0" y="1123877"/>
                  </a:lnTo>
                  <a:lnTo>
                    <a:pt x="0" y="1119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1123877"/>
                  </a:lnTo>
                  <a:lnTo>
                    <a:pt x="10948627" y="1162774"/>
                  </a:lnTo>
                  <a:lnTo>
                    <a:pt x="10914841" y="1186980"/>
                  </a:lnTo>
                  <a:lnTo>
                    <a:pt x="10901172" y="1190166"/>
                  </a:lnTo>
                  <a:lnTo>
                    <a:pt x="10896527" y="1190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7662861"/>
              <a:ext cx="10963275" cy="1190625"/>
            </a:xfrm>
            <a:custGeom>
              <a:avLst/>
              <a:gdLst/>
              <a:ahLst/>
              <a:cxnLst/>
              <a:rect l="l" t="t" r="r" b="b"/>
              <a:pathLst>
                <a:path w="10963275" h="1190625">
                  <a:moveTo>
                    <a:pt x="0" y="1119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2" y="1760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1119187"/>
                  </a:lnTo>
                  <a:lnTo>
                    <a:pt x="10963274" y="1123877"/>
                  </a:lnTo>
                  <a:lnTo>
                    <a:pt x="10962815" y="1128522"/>
                  </a:lnTo>
                  <a:lnTo>
                    <a:pt x="10961900" y="1133123"/>
                  </a:lnTo>
                  <a:lnTo>
                    <a:pt x="10960984" y="1137723"/>
                  </a:lnTo>
                  <a:lnTo>
                    <a:pt x="10959629" y="1142190"/>
                  </a:lnTo>
                  <a:lnTo>
                    <a:pt x="10957833" y="1146524"/>
                  </a:lnTo>
                  <a:lnTo>
                    <a:pt x="10956039" y="1150858"/>
                  </a:lnTo>
                  <a:lnTo>
                    <a:pt x="10927623" y="1181190"/>
                  </a:lnTo>
                  <a:lnTo>
                    <a:pt x="10905772" y="1189251"/>
                  </a:lnTo>
                  <a:lnTo>
                    <a:pt x="10901172" y="1190166"/>
                  </a:lnTo>
                  <a:lnTo>
                    <a:pt x="10896527" y="1190624"/>
                  </a:lnTo>
                  <a:lnTo>
                    <a:pt x="10891836" y="1190624"/>
                  </a:lnTo>
                  <a:lnTo>
                    <a:pt x="71437" y="1190624"/>
                  </a:lnTo>
                  <a:lnTo>
                    <a:pt x="31748" y="1178584"/>
                  </a:lnTo>
                  <a:lnTo>
                    <a:pt x="5437" y="1146524"/>
                  </a:lnTo>
                  <a:lnTo>
                    <a:pt x="3642" y="1142190"/>
                  </a:lnTo>
                  <a:lnTo>
                    <a:pt x="2287" y="1137723"/>
                  </a:lnTo>
                  <a:lnTo>
                    <a:pt x="1372" y="1133123"/>
                  </a:lnTo>
                  <a:lnTo>
                    <a:pt x="457" y="1128522"/>
                  </a:lnTo>
                  <a:lnTo>
                    <a:pt x="0" y="1123877"/>
                  </a:lnTo>
                  <a:lnTo>
                    <a:pt x="0" y="1119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24" y="7880746"/>
              <a:ext cx="217884" cy="2214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</a:t>
            </a:r>
            <a:r>
              <a:rPr spc="-75" dirty="0"/>
              <a:t> </a:t>
            </a:r>
            <a:r>
              <a:rPr dirty="0"/>
              <a:t>Integration:</a:t>
            </a:r>
            <a:r>
              <a:rPr spc="-75" dirty="0"/>
              <a:t> </a:t>
            </a:r>
            <a:r>
              <a:rPr dirty="0"/>
              <a:t>Google</a:t>
            </a:r>
            <a:r>
              <a:rPr spc="-75" dirty="0"/>
              <a:t> </a:t>
            </a:r>
            <a:r>
              <a:rPr spc="-10" dirty="0"/>
              <a:t>Gemini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174114"/>
            <a:ext cx="95980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Leverages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Google's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Gemini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API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advanced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natural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language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processing,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summarization,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translation,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question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answering.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uses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powerful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Gemini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1.5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Flash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model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optimal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balance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of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performance and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speed.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2476499"/>
            <a:ext cx="5181600" cy="1104900"/>
            <a:chOff x="609599" y="2476499"/>
            <a:chExt cx="5181600" cy="1104900"/>
          </a:xfrm>
        </p:grpSpPr>
        <p:sp>
          <p:nvSpPr>
            <p:cNvPr id="9" name="object 9"/>
            <p:cNvSpPr/>
            <p:nvPr/>
          </p:nvSpPr>
          <p:spPr>
            <a:xfrm>
              <a:off x="628649" y="2476499"/>
              <a:ext cx="5162550" cy="1104900"/>
            </a:xfrm>
            <a:custGeom>
              <a:avLst/>
              <a:gdLst/>
              <a:ahLst/>
              <a:cxnLst/>
              <a:rect l="l" t="t" r="r" b="b"/>
              <a:pathLst>
                <a:path w="5162550" h="1104900">
                  <a:moveTo>
                    <a:pt x="5091352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091352" y="0"/>
                  </a:lnTo>
                  <a:lnTo>
                    <a:pt x="5132843" y="15621"/>
                  </a:lnTo>
                  <a:lnTo>
                    <a:pt x="5158662" y="51661"/>
                  </a:lnTo>
                  <a:lnTo>
                    <a:pt x="5162549" y="71196"/>
                  </a:lnTo>
                  <a:lnTo>
                    <a:pt x="5162549" y="1033703"/>
                  </a:lnTo>
                  <a:lnTo>
                    <a:pt x="5146927" y="1075194"/>
                  </a:lnTo>
                  <a:lnTo>
                    <a:pt x="5110887" y="1101013"/>
                  </a:lnTo>
                  <a:lnTo>
                    <a:pt x="5096307" y="1104411"/>
                  </a:lnTo>
                  <a:lnTo>
                    <a:pt x="5091352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24767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4"/>
                  </a:lnTo>
                  <a:lnTo>
                    <a:pt x="66287" y="1102688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2666999"/>
              <a:ext cx="142874" cy="1904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09599" y="3733799"/>
            <a:ext cx="5181600" cy="1104900"/>
            <a:chOff x="609599" y="3733799"/>
            <a:chExt cx="5181600" cy="1104900"/>
          </a:xfrm>
        </p:grpSpPr>
        <p:sp>
          <p:nvSpPr>
            <p:cNvPr id="13" name="object 13"/>
            <p:cNvSpPr/>
            <p:nvPr/>
          </p:nvSpPr>
          <p:spPr>
            <a:xfrm>
              <a:off x="628649" y="3733799"/>
              <a:ext cx="5162550" cy="1104900"/>
            </a:xfrm>
            <a:custGeom>
              <a:avLst/>
              <a:gdLst/>
              <a:ahLst/>
              <a:cxnLst/>
              <a:rect l="l" t="t" r="r" b="b"/>
              <a:pathLst>
                <a:path w="5162550" h="1104900">
                  <a:moveTo>
                    <a:pt x="5091352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2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091352" y="0"/>
                  </a:lnTo>
                  <a:lnTo>
                    <a:pt x="5132843" y="15621"/>
                  </a:lnTo>
                  <a:lnTo>
                    <a:pt x="5158662" y="51661"/>
                  </a:lnTo>
                  <a:lnTo>
                    <a:pt x="5162549" y="71196"/>
                  </a:lnTo>
                  <a:lnTo>
                    <a:pt x="5162549" y="1033703"/>
                  </a:lnTo>
                  <a:lnTo>
                    <a:pt x="5146927" y="1075193"/>
                  </a:lnTo>
                  <a:lnTo>
                    <a:pt x="5110887" y="1101013"/>
                  </a:lnTo>
                  <a:lnTo>
                    <a:pt x="5096307" y="1104411"/>
                  </a:lnTo>
                  <a:lnTo>
                    <a:pt x="5091352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" y="37340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4"/>
                  </a:lnTo>
                  <a:lnTo>
                    <a:pt x="66287" y="1102688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099" y="3948112"/>
              <a:ext cx="238124" cy="14287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09599" y="4991099"/>
            <a:ext cx="5181600" cy="1104900"/>
            <a:chOff x="609599" y="4991099"/>
            <a:chExt cx="5181600" cy="1104900"/>
          </a:xfrm>
        </p:grpSpPr>
        <p:sp>
          <p:nvSpPr>
            <p:cNvPr id="17" name="object 17"/>
            <p:cNvSpPr/>
            <p:nvPr/>
          </p:nvSpPr>
          <p:spPr>
            <a:xfrm>
              <a:off x="628649" y="4991099"/>
              <a:ext cx="5162550" cy="1104900"/>
            </a:xfrm>
            <a:custGeom>
              <a:avLst/>
              <a:gdLst/>
              <a:ahLst/>
              <a:cxnLst/>
              <a:rect l="l" t="t" r="r" b="b"/>
              <a:pathLst>
                <a:path w="5162550" h="1104900">
                  <a:moveTo>
                    <a:pt x="5091352" y="1104899"/>
                  </a:moveTo>
                  <a:lnTo>
                    <a:pt x="53397" y="1104899"/>
                  </a:lnTo>
                  <a:lnTo>
                    <a:pt x="49680" y="1104410"/>
                  </a:lnTo>
                  <a:lnTo>
                    <a:pt x="14085" y="1079042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091352" y="0"/>
                  </a:lnTo>
                  <a:lnTo>
                    <a:pt x="5132843" y="15620"/>
                  </a:lnTo>
                  <a:lnTo>
                    <a:pt x="5158662" y="51660"/>
                  </a:lnTo>
                  <a:lnTo>
                    <a:pt x="5162549" y="71196"/>
                  </a:lnTo>
                  <a:lnTo>
                    <a:pt x="5162549" y="1033703"/>
                  </a:lnTo>
                  <a:lnTo>
                    <a:pt x="5146927" y="1075193"/>
                  </a:lnTo>
                  <a:lnTo>
                    <a:pt x="5110887" y="1101013"/>
                  </a:lnTo>
                  <a:lnTo>
                    <a:pt x="5096307" y="1104410"/>
                  </a:lnTo>
                  <a:lnTo>
                    <a:pt x="5091352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99" y="49913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3"/>
                  </a:lnTo>
                  <a:lnTo>
                    <a:pt x="66287" y="1102687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5193506"/>
              <a:ext cx="214312" cy="16668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09599" y="6248399"/>
            <a:ext cx="5181600" cy="1104900"/>
            <a:chOff x="609599" y="6248399"/>
            <a:chExt cx="5181600" cy="1104900"/>
          </a:xfrm>
        </p:grpSpPr>
        <p:sp>
          <p:nvSpPr>
            <p:cNvPr id="21" name="object 21"/>
            <p:cNvSpPr/>
            <p:nvPr/>
          </p:nvSpPr>
          <p:spPr>
            <a:xfrm>
              <a:off x="628649" y="6248399"/>
              <a:ext cx="5162550" cy="1104900"/>
            </a:xfrm>
            <a:custGeom>
              <a:avLst/>
              <a:gdLst/>
              <a:ahLst/>
              <a:cxnLst/>
              <a:rect l="l" t="t" r="r" b="b"/>
              <a:pathLst>
                <a:path w="5162550" h="1104900">
                  <a:moveTo>
                    <a:pt x="5091352" y="1104899"/>
                  </a:moveTo>
                  <a:lnTo>
                    <a:pt x="53397" y="1104899"/>
                  </a:lnTo>
                  <a:lnTo>
                    <a:pt x="49680" y="1104412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091352" y="0"/>
                  </a:lnTo>
                  <a:lnTo>
                    <a:pt x="5132843" y="15621"/>
                  </a:lnTo>
                  <a:lnTo>
                    <a:pt x="5158662" y="51661"/>
                  </a:lnTo>
                  <a:lnTo>
                    <a:pt x="5162549" y="71196"/>
                  </a:lnTo>
                  <a:lnTo>
                    <a:pt x="5162549" y="1033703"/>
                  </a:lnTo>
                  <a:lnTo>
                    <a:pt x="5146927" y="1075194"/>
                  </a:lnTo>
                  <a:lnTo>
                    <a:pt x="5110887" y="1101014"/>
                  </a:lnTo>
                  <a:lnTo>
                    <a:pt x="5096307" y="1104412"/>
                  </a:lnTo>
                  <a:lnTo>
                    <a:pt x="5091352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99" y="62486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0"/>
                  </a:lnTo>
                  <a:lnTo>
                    <a:pt x="5800" y="1057581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3"/>
                  </a:lnTo>
                  <a:lnTo>
                    <a:pt x="66287" y="1102687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579" y="6438899"/>
              <a:ext cx="239129" cy="190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96899" y="2063750"/>
            <a:ext cx="20345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Gemini</a:t>
            </a:r>
            <a:r>
              <a:rPr sz="1500" b="1" spc="-1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API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 Capabilities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9" y="2644775"/>
            <a:ext cx="454977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Document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Summarization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key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points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generates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concise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summaries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complex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technical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documents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399" y="3902075"/>
            <a:ext cx="429196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Multilingual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Translation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Translates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while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preserving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technical terminology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9" y="5159375"/>
            <a:ext cx="459232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Structured</a:t>
            </a:r>
            <a:r>
              <a:rPr sz="1350" b="1" spc="-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Data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Extraction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Conforms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output to predefined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Pydantic schema for consistent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data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structure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399" y="6416675"/>
            <a:ext cx="473964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RAG-</a:t>
            </a: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Powered</a:t>
            </a:r>
            <a:r>
              <a:rPr sz="1350" b="1" spc="-7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350" b="1" spc="-25" dirty="0">
                <a:solidFill>
                  <a:srgbClr val="1F2937"/>
                </a:solidFill>
                <a:latin typeface="Segoe UI Semibold"/>
                <a:cs typeface="Segoe UI Semibold"/>
              </a:rPr>
              <a:t>Q&amp;A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Enables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contextual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question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answering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based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processed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document content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96000" y="2476500"/>
            <a:ext cx="5486400" cy="2743200"/>
            <a:chOff x="6096000" y="2476500"/>
            <a:chExt cx="5486400" cy="2743200"/>
          </a:xfrm>
        </p:grpSpPr>
        <p:sp>
          <p:nvSpPr>
            <p:cNvPr id="30" name="object 30"/>
            <p:cNvSpPr/>
            <p:nvPr/>
          </p:nvSpPr>
          <p:spPr>
            <a:xfrm>
              <a:off x="6096000" y="2476500"/>
              <a:ext cx="38100" cy="2743200"/>
            </a:xfrm>
            <a:custGeom>
              <a:avLst/>
              <a:gdLst/>
              <a:ahLst/>
              <a:cxnLst/>
              <a:rect l="l" t="t" r="r" b="b"/>
              <a:pathLst>
                <a:path w="38100" h="2743200">
                  <a:moveTo>
                    <a:pt x="38099" y="2743199"/>
                  </a:moveTo>
                  <a:lnTo>
                    <a:pt x="2789" y="2719725"/>
                  </a:lnTo>
                  <a:lnTo>
                    <a:pt x="0" y="2705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2743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4099" y="2476500"/>
              <a:ext cx="5448300" cy="2743200"/>
            </a:xfrm>
            <a:custGeom>
              <a:avLst/>
              <a:gdLst/>
              <a:ahLst/>
              <a:cxnLst/>
              <a:rect l="l" t="t" r="r" b="b"/>
              <a:pathLst>
                <a:path w="5448300" h="2743200">
                  <a:moveTo>
                    <a:pt x="5410199" y="2743199"/>
                  </a:moveTo>
                  <a:lnTo>
                    <a:pt x="0" y="2743199"/>
                  </a:lnTo>
                  <a:lnTo>
                    <a:pt x="0" y="0"/>
                  </a:lnTo>
                  <a:lnTo>
                    <a:pt x="5410199" y="0"/>
                  </a:lnTo>
                  <a:lnTo>
                    <a:pt x="5417801" y="697"/>
                  </a:lnTo>
                  <a:lnTo>
                    <a:pt x="5447601" y="30497"/>
                  </a:lnTo>
                  <a:lnTo>
                    <a:pt x="5448299" y="38099"/>
                  </a:lnTo>
                  <a:lnTo>
                    <a:pt x="5448299" y="2705099"/>
                  </a:lnTo>
                  <a:lnTo>
                    <a:pt x="5424825" y="2740409"/>
                  </a:lnTo>
                  <a:lnTo>
                    <a:pt x="5410199" y="2743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83299" y="2063750"/>
            <a:ext cx="21888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Implementation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Example</a:t>
            </a:r>
            <a:endParaRPr sz="15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73799" y="2596007"/>
            <a:ext cx="2914015" cy="40640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#</a:t>
            </a:r>
            <a:r>
              <a:rPr sz="1050" spc="25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Configure</a:t>
            </a:r>
            <a:r>
              <a:rPr sz="1050" spc="25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API</a:t>
            </a:r>
            <a:r>
              <a:rPr sz="1050" spc="25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6A9954"/>
                </a:solidFill>
                <a:latin typeface="DejaVu Sans Mono"/>
                <a:cs typeface="DejaVu Sans Mono"/>
              </a:rPr>
              <a:t>access</a:t>
            </a:r>
            <a:endParaRPr sz="10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569CD5"/>
                </a:solidFill>
                <a:latin typeface="DejaVu Sans Mono"/>
                <a:cs typeface="DejaVu Sans Mono"/>
              </a:rPr>
              <a:t>import</a:t>
            </a:r>
            <a:r>
              <a:rPr sz="1050" spc="30" dirty="0">
                <a:solidFill>
                  <a:srgbClr val="569CD5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google.generativeai</a:t>
            </a:r>
            <a:r>
              <a:rPr sz="1050" spc="30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569CD5"/>
                </a:solidFill>
                <a:latin typeface="DejaVu Sans Mono"/>
                <a:cs typeface="DejaVu Sans Mono"/>
              </a:rPr>
              <a:t>as</a:t>
            </a:r>
            <a:r>
              <a:rPr sz="1050" spc="35" dirty="0">
                <a:solidFill>
                  <a:srgbClr val="569CD5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DejaVu Sans Mono"/>
                <a:cs typeface="DejaVu Sans Mono"/>
              </a:rPr>
              <a:t>genai</a:t>
            </a:r>
            <a:endParaRPr sz="1050">
              <a:latin typeface="DejaVu Sans Mono"/>
              <a:cs typeface="DejaVu Sans Mon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73799" y="3157982"/>
            <a:ext cx="4647565" cy="6159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API_KEY</a:t>
            </a:r>
            <a:r>
              <a:rPr sz="1050" spc="45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=</a:t>
            </a:r>
            <a:r>
              <a:rPr sz="1050" spc="50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"</a:t>
            </a:r>
            <a:r>
              <a:rPr lang="en-US" sz="1050" dirty="0" err="1">
                <a:solidFill>
                  <a:srgbClr val="CD9078"/>
                </a:solidFill>
                <a:latin typeface="DejaVu Sans Mono"/>
                <a:cs typeface="DejaVu Sans Mono"/>
              </a:rPr>
              <a:t>gemini</a:t>
            </a:r>
            <a:r>
              <a:rPr sz="1050" spc="-10" dirty="0">
                <a:solidFill>
                  <a:srgbClr val="CD9078"/>
                </a:solidFill>
                <a:latin typeface="DejaVu Sans Mono"/>
                <a:cs typeface="DejaVu Sans Mono"/>
              </a:rPr>
              <a:t>"</a:t>
            </a:r>
            <a:endParaRPr sz="10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50" spc="-10" dirty="0">
                <a:solidFill>
                  <a:srgbClr val="1F2937"/>
                </a:solidFill>
                <a:latin typeface="DejaVu Sans Mono"/>
                <a:cs typeface="DejaVu Sans Mono"/>
              </a:rPr>
              <a:t>genai.configure(api_key=API_KEY)</a:t>
            </a:r>
            <a:endParaRPr sz="1050" dirty="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model</a:t>
            </a:r>
            <a:r>
              <a:rPr sz="1050" spc="50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=</a:t>
            </a:r>
            <a:r>
              <a:rPr sz="1050" spc="55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genai.GenerativeModel(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'models/gemini-1.5-</a:t>
            </a:r>
            <a:r>
              <a:rPr sz="1050" spc="-10" dirty="0">
                <a:solidFill>
                  <a:srgbClr val="CD9078"/>
                </a:solidFill>
                <a:latin typeface="DejaVu Sans Mono"/>
                <a:cs typeface="DejaVu Sans Mono"/>
              </a:rPr>
              <a:t>flash'</a:t>
            </a:r>
            <a:r>
              <a:rPr sz="1050" spc="-10" dirty="0">
                <a:solidFill>
                  <a:srgbClr val="1F2937"/>
                </a:solidFill>
                <a:latin typeface="DejaVu Sans Mono"/>
                <a:cs typeface="DejaVu Sans Mono"/>
              </a:rPr>
              <a:t>)</a:t>
            </a:r>
            <a:endParaRPr sz="1050" dirty="0">
              <a:latin typeface="DejaVu Sans Mono"/>
              <a:cs typeface="DejaVu Sans Mon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3799" y="3939032"/>
            <a:ext cx="4812030" cy="117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03095">
              <a:lnSpc>
                <a:spcPct val="119000"/>
              </a:lnSpc>
              <a:spcBef>
                <a:spcPts val="95"/>
              </a:spcBef>
            </a:pP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#</a:t>
            </a:r>
            <a:r>
              <a:rPr sz="1050" spc="25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Generate</a:t>
            </a:r>
            <a:r>
              <a:rPr sz="1050" spc="25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summary</a:t>
            </a:r>
            <a:r>
              <a:rPr sz="1050" spc="30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using</a:t>
            </a:r>
            <a:r>
              <a:rPr sz="1050" spc="25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6A9954"/>
                </a:solidFill>
                <a:latin typeface="DejaVu Sans Mono"/>
                <a:cs typeface="DejaVu Sans Mono"/>
              </a:rPr>
              <a:t>Gemini</a:t>
            </a:r>
            <a:r>
              <a:rPr sz="1050" spc="30" dirty="0">
                <a:solidFill>
                  <a:srgbClr val="6A9954"/>
                </a:solidFill>
                <a:latin typeface="DejaVu Sans Mono"/>
                <a:cs typeface="DejaVu Sans Mono"/>
              </a:rPr>
              <a:t> </a:t>
            </a:r>
            <a:r>
              <a:rPr sz="1050" spc="-25" dirty="0">
                <a:solidFill>
                  <a:srgbClr val="6A9954"/>
                </a:solidFill>
                <a:latin typeface="DejaVu Sans Mono"/>
                <a:cs typeface="DejaVu Sans Mono"/>
              </a:rPr>
              <a:t>API </a:t>
            </a:r>
            <a:r>
              <a:rPr sz="1050" dirty="0">
                <a:solidFill>
                  <a:srgbClr val="569CD5"/>
                </a:solidFill>
                <a:latin typeface="DejaVu Sans Mono"/>
                <a:cs typeface="DejaVu Sans Mono"/>
              </a:rPr>
              <a:t>def</a:t>
            </a:r>
            <a:r>
              <a:rPr sz="1050" spc="20" dirty="0">
                <a:solidFill>
                  <a:srgbClr val="569CD5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DBDBAA"/>
                </a:solidFill>
                <a:latin typeface="DejaVu Sans Mono"/>
                <a:cs typeface="DejaVu Sans Mono"/>
              </a:rPr>
              <a:t>generate_summary</a:t>
            </a:r>
            <a:r>
              <a:rPr sz="1050" spc="-10" dirty="0">
                <a:solidFill>
                  <a:srgbClr val="1F2937"/>
                </a:solidFill>
                <a:latin typeface="DejaVu Sans Mono"/>
                <a:cs typeface="DejaVu Sans Mono"/>
              </a:rPr>
              <a:t>(text):</a:t>
            </a:r>
            <a:endParaRPr sz="1050" dirty="0">
              <a:latin typeface="DejaVu Sans Mono"/>
              <a:cs typeface="DejaVu Sans Mono"/>
            </a:endParaRPr>
          </a:p>
          <a:p>
            <a:pPr marL="3422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summarization_prompt</a:t>
            </a:r>
            <a:r>
              <a:rPr sz="1050" spc="30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=</a:t>
            </a:r>
            <a:r>
              <a:rPr sz="1050" spc="35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spc="-50" dirty="0">
                <a:solidFill>
                  <a:srgbClr val="1F2937"/>
                </a:solidFill>
                <a:latin typeface="DejaVu Sans Mono"/>
                <a:cs typeface="DejaVu Sans Mono"/>
              </a:rPr>
              <a:t>[</a:t>
            </a:r>
            <a:endParaRPr sz="1050" dirty="0">
              <a:latin typeface="DejaVu Sans Mono"/>
              <a:cs typeface="DejaVu Sans Mono"/>
            </a:endParaRPr>
          </a:p>
          <a:p>
            <a:pPr marL="672465">
              <a:lnSpc>
                <a:spcPct val="100000"/>
              </a:lnSpc>
              <a:spcBef>
                <a:spcPts val="315"/>
              </a:spcBef>
            </a:pP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{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"role"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:</a:t>
            </a:r>
            <a:r>
              <a:rPr sz="1050" spc="30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"user"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,</a:t>
            </a:r>
            <a:r>
              <a:rPr sz="1050" spc="35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"parts"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:</a:t>
            </a:r>
            <a:r>
              <a:rPr sz="1050" spc="35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[{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"text"</a:t>
            </a:r>
            <a:r>
              <a:rPr sz="1050" dirty="0">
                <a:solidFill>
                  <a:srgbClr val="1F2937"/>
                </a:solidFill>
                <a:latin typeface="DejaVu Sans Mono"/>
                <a:cs typeface="DejaVu Sans Mono"/>
              </a:rPr>
              <a:t>:</a:t>
            </a:r>
            <a:r>
              <a:rPr sz="1050" spc="30" dirty="0">
                <a:solidFill>
                  <a:srgbClr val="1F2937"/>
                </a:solidFill>
                <a:latin typeface="DejaVu Sans Mono"/>
                <a:cs typeface="DejaVu Sans Mono"/>
              </a:rPr>
              <a:t> </a:t>
            </a:r>
            <a:r>
              <a:rPr sz="1050" spc="-25" dirty="0">
                <a:solidFill>
                  <a:srgbClr val="CD9078"/>
                </a:solidFill>
                <a:latin typeface="DejaVu Sans Mono"/>
                <a:cs typeface="DejaVu Sans Mono"/>
              </a:rPr>
              <a:t>"""</a:t>
            </a:r>
            <a:endParaRPr sz="1050" dirty="0">
              <a:latin typeface="DejaVu Sans Mono"/>
              <a:cs typeface="DejaVu Sans Mono"/>
            </a:endParaRPr>
          </a:p>
          <a:p>
            <a:pPr marL="10026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You</a:t>
            </a:r>
            <a:r>
              <a:rPr sz="1050" spc="20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are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an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expert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in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AI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and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text</a:t>
            </a:r>
            <a:r>
              <a:rPr sz="1050" spc="20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CD9078"/>
                </a:solidFill>
                <a:latin typeface="DejaVu Sans Mono"/>
                <a:cs typeface="DejaVu Sans Mono"/>
              </a:rPr>
              <a:t>localization.</a:t>
            </a:r>
            <a:endParaRPr sz="1050" dirty="0">
              <a:latin typeface="DejaVu Sans Mono"/>
              <a:cs typeface="DejaVu Sans Mono"/>
            </a:endParaRPr>
          </a:p>
          <a:p>
            <a:pPr marL="10026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1.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Read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the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provided</a:t>
            </a:r>
            <a:r>
              <a:rPr sz="1050" spc="30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CD9078"/>
                </a:solidFill>
                <a:latin typeface="DejaVu Sans Mono"/>
                <a:cs typeface="DejaVu Sans Mono"/>
              </a:rPr>
              <a:t>English</a:t>
            </a:r>
            <a:r>
              <a:rPr sz="1050" spc="25" dirty="0">
                <a:solidFill>
                  <a:srgbClr val="CD9078"/>
                </a:solidFill>
                <a:latin typeface="DejaVu Sans Mono"/>
                <a:cs typeface="DejaVu Sans Mono"/>
              </a:rPr>
              <a:t> </a:t>
            </a:r>
            <a:r>
              <a:rPr sz="1050" spc="-20" dirty="0">
                <a:solidFill>
                  <a:srgbClr val="CD9078"/>
                </a:solidFill>
                <a:latin typeface="DejaVu Sans Mono"/>
                <a:cs typeface="DejaVu Sans Mono"/>
              </a:rPr>
              <a:t>text.</a:t>
            </a:r>
            <a:endParaRPr sz="1050" dirty="0">
              <a:latin typeface="DejaVu Sans Mono"/>
              <a:cs typeface="DejaVu Sans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9109" y="7874000"/>
            <a:ext cx="293624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Gemini 1.5 Flash Model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Specifications</a:t>
            </a:r>
            <a:endParaRPr sz="1350">
              <a:latin typeface="Segoe UI Semibold"/>
              <a:cs typeface="Segoe UI Semibold"/>
            </a:endParaRPr>
          </a:p>
          <a:p>
            <a:pPr marR="144780" algn="ctr">
              <a:lnSpc>
                <a:spcPct val="100000"/>
              </a:lnSpc>
              <a:spcBef>
                <a:spcPts val="123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Model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6A7280"/>
                </a:solidFill>
                <a:latin typeface="Segoe UI"/>
                <a:cs typeface="Segoe UI"/>
              </a:rPr>
              <a:t>Type</a:t>
            </a:r>
            <a:endParaRPr sz="1050">
              <a:latin typeface="Segoe UI"/>
              <a:cs typeface="Segoe UI"/>
            </a:endParaRPr>
          </a:p>
          <a:p>
            <a:pPr marR="144780" algn="ctr">
              <a:lnSpc>
                <a:spcPct val="100000"/>
              </a:lnSpc>
              <a:spcBef>
                <a:spcPts val="315"/>
              </a:spcBef>
            </a:pPr>
            <a:r>
              <a:rPr sz="1200" b="1" dirty="0">
                <a:solidFill>
                  <a:srgbClr val="374050"/>
                </a:solidFill>
                <a:latin typeface="Segoe UI Semibold"/>
                <a:cs typeface="Segoe UI Semibold"/>
              </a:rPr>
              <a:t>Multimodal</a:t>
            </a:r>
            <a:r>
              <a:rPr sz="1200" b="1" spc="-7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200" b="1" spc="-25" dirty="0">
                <a:solidFill>
                  <a:srgbClr val="374050"/>
                </a:solidFill>
                <a:latin typeface="Segoe UI Semibold"/>
                <a:cs typeface="Segoe UI Semibold"/>
              </a:rPr>
              <a:t>LLM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18050" y="8200945"/>
            <a:ext cx="1155700" cy="443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75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Context 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Window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dirty="0">
                <a:solidFill>
                  <a:srgbClr val="374050"/>
                </a:solidFill>
                <a:latin typeface="Segoe UI Semibold"/>
                <a:cs typeface="Segoe UI Semibold"/>
              </a:rPr>
              <a:t>Up</a:t>
            </a:r>
            <a:r>
              <a:rPr sz="1200" b="1" spc="-20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200" b="1" dirty="0">
                <a:solidFill>
                  <a:srgbClr val="374050"/>
                </a:solidFill>
                <a:latin typeface="Segoe UI Semibold"/>
                <a:cs typeface="Segoe UI Semibold"/>
              </a:rPr>
              <a:t>to</a:t>
            </a:r>
            <a:r>
              <a:rPr sz="1200" b="1" spc="-1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200" b="1" dirty="0">
                <a:solidFill>
                  <a:srgbClr val="374050"/>
                </a:solidFill>
                <a:latin typeface="Segoe UI Semibold"/>
                <a:cs typeface="Segoe UI Semibold"/>
              </a:rPr>
              <a:t>1M</a:t>
            </a:r>
            <a:r>
              <a:rPr sz="1200" b="1" spc="-15" dirty="0">
                <a:solidFill>
                  <a:srgbClr val="374050"/>
                </a:solidFill>
                <a:latin typeface="Segoe UI Semibold"/>
                <a:cs typeface="Segoe UI Semibold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Segoe UI Semibold"/>
                <a:cs typeface="Segoe UI Semibold"/>
              </a:rPr>
              <a:t>tokens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0"/>
            <a:ext cx="12192000" cy="8858250"/>
            <a:chOff x="0" y="0"/>
            <a:chExt cx="12192000" cy="8858250"/>
          </a:xfrm>
        </p:grpSpPr>
        <p:sp>
          <p:nvSpPr>
            <p:cNvPr id="39" name="object 39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38100" cy="8858250"/>
            </a:xfrm>
            <a:custGeom>
              <a:avLst/>
              <a:gdLst/>
              <a:ahLst/>
              <a:cxnLst/>
              <a:rect l="l" t="t" r="r" b="b"/>
              <a:pathLst>
                <a:path w="38100" h="8858250">
                  <a:moveTo>
                    <a:pt x="38099" y="8858249"/>
                  </a:moveTo>
                  <a:lnTo>
                    <a:pt x="0" y="88582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8582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8775" y="8467725"/>
              <a:ext cx="133349" cy="13334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544174" y="834390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8474" y="8439150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995023" y="8217613"/>
            <a:ext cx="3006725" cy="40767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244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Optimized </a:t>
            </a:r>
            <a:r>
              <a:rPr sz="1050" spc="-25" dirty="0">
                <a:solidFill>
                  <a:srgbClr val="6A7280"/>
                </a:solidFill>
                <a:latin typeface="Segoe UI"/>
                <a:cs typeface="Segoe UI"/>
              </a:rPr>
              <a:t>For</a:t>
            </a:r>
            <a:endParaRPr sz="1050">
              <a:latin typeface="Segoe UI"/>
              <a:cs typeface="Segoe UI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z="1800" b="1" spc="-15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Spee</a:t>
            </a:r>
            <a:r>
              <a:rPr sz="1800" b="1" spc="-104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d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800" b="1" spc="-877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&amp;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I-</a:t>
            </a:r>
            <a:r>
              <a:rPr sz="1050" spc="-400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800" b="1" spc="-419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E</a:t>
            </a:r>
            <a:r>
              <a:rPr sz="1050" spc="-355" dirty="0">
                <a:solidFill>
                  <a:srgbClr val="6A7280"/>
                </a:solidFill>
                <a:latin typeface="Segoe UI"/>
                <a:cs typeface="Segoe UI"/>
              </a:rPr>
              <a:t>o</a:t>
            </a:r>
            <a:r>
              <a:rPr sz="1800" b="1" spc="-112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f</a:t>
            </a:r>
            <a:r>
              <a:rPr sz="1050" spc="-710" dirty="0">
                <a:solidFill>
                  <a:srgbClr val="6A7280"/>
                </a:solidFill>
                <a:latin typeface="Segoe UI"/>
                <a:cs typeface="Segoe UI"/>
              </a:rPr>
              <a:t>w</a:t>
            </a:r>
            <a:r>
              <a:rPr sz="1800" b="1" spc="-7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f</a:t>
            </a:r>
            <a:r>
              <a:rPr sz="1800" b="1" spc="-60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i</a:t>
            </a:r>
            <a:r>
              <a:rPr sz="1050" spc="-530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800" b="1" spc="-82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c</a:t>
            </a:r>
            <a:r>
              <a:rPr sz="1050" spc="-325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800" b="1" spc="-7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i</a:t>
            </a:r>
            <a:r>
              <a:rPr sz="1800" b="1" spc="-967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e</a:t>
            </a:r>
            <a:r>
              <a:rPr sz="1050" spc="-5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050" spc="-540" dirty="0">
                <a:solidFill>
                  <a:srgbClr val="6A7280"/>
                </a:solidFill>
                <a:latin typeface="Segoe UI"/>
                <a:cs typeface="Segoe UI"/>
              </a:rPr>
              <a:t>d</a:t>
            </a:r>
            <a:r>
              <a:rPr sz="1800" b="1" spc="-7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n</a:t>
            </a:r>
            <a:r>
              <a:rPr sz="1800" b="1" spc="-675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c</a:t>
            </a:r>
            <a:r>
              <a:rPr sz="1050" spc="-150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800" b="1" spc="-719" baseline="-6944" dirty="0">
                <a:solidFill>
                  <a:srgbClr val="374050"/>
                </a:solidFill>
                <a:latin typeface="Segoe UI Semibold"/>
                <a:cs typeface="Segoe UI Semibold"/>
              </a:rPr>
              <a:t>y</a:t>
            </a:r>
            <a:r>
              <a:rPr sz="1050" spc="-5" dirty="0">
                <a:solidFill>
                  <a:srgbClr val="6A7280"/>
                </a:solidFill>
                <a:latin typeface="Segoe UI"/>
                <a:cs typeface="Segoe UI"/>
              </a:rPr>
              <a:t>DF</a:t>
            </a:r>
            <a:r>
              <a:rPr sz="1050" spc="14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Proces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65" baseline="1234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34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172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15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0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292" baseline="123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77" baseline="1234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4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77" baseline="1234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3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2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52" baseline="123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75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52" baseline="1234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75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59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57" baseline="1234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Multilingual </a:t>
            </a:r>
            <a:r>
              <a:rPr spc="-10"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74114"/>
            <a:ext cx="93027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processes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content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English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generates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outputs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both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English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Egyptian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Arabic</a:t>
            </a:r>
            <a:r>
              <a:rPr sz="135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(colloquial),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preserving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technical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terms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while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ensuring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natural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fluency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both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 languages.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057399"/>
            <a:ext cx="5334000" cy="2057400"/>
            <a:chOff x="609599" y="2057399"/>
            <a:chExt cx="5334000" cy="2057400"/>
          </a:xfrm>
        </p:grpSpPr>
        <p:sp>
          <p:nvSpPr>
            <p:cNvPr id="5" name="object 5"/>
            <p:cNvSpPr/>
            <p:nvPr/>
          </p:nvSpPr>
          <p:spPr>
            <a:xfrm>
              <a:off x="628649" y="2057399"/>
              <a:ext cx="5314950" cy="2057400"/>
            </a:xfrm>
            <a:custGeom>
              <a:avLst/>
              <a:gdLst/>
              <a:ahLst/>
              <a:cxnLst/>
              <a:rect l="l" t="t" r="r" b="b"/>
              <a:pathLst>
                <a:path w="5314950" h="2057400">
                  <a:moveTo>
                    <a:pt x="5243752" y="2057399"/>
                  </a:moveTo>
                  <a:lnTo>
                    <a:pt x="53397" y="2057399"/>
                  </a:lnTo>
                  <a:lnTo>
                    <a:pt x="49680" y="2056911"/>
                  </a:lnTo>
                  <a:lnTo>
                    <a:pt x="14085" y="2031542"/>
                  </a:lnTo>
                  <a:lnTo>
                    <a:pt x="366" y="1991158"/>
                  </a:lnTo>
                  <a:lnTo>
                    <a:pt x="0" y="1986203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1986203"/>
                  </a:lnTo>
                  <a:lnTo>
                    <a:pt x="5299327" y="2027693"/>
                  </a:lnTo>
                  <a:lnTo>
                    <a:pt x="5263287" y="2053513"/>
                  </a:lnTo>
                  <a:lnTo>
                    <a:pt x="5248707" y="2056911"/>
                  </a:lnTo>
                  <a:lnTo>
                    <a:pt x="5243752" y="2057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057677"/>
              <a:ext cx="70485" cy="2057400"/>
            </a:xfrm>
            <a:custGeom>
              <a:avLst/>
              <a:gdLst/>
              <a:ahLst/>
              <a:cxnLst/>
              <a:rect l="l" t="t" r="r" b="b"/>
              <a:pathLst>
                <a:path w="70484" h="2057400">
                  <a:moveTo>
                    <a:pt x="70450" y="2056844"/>
                  </a:moveTo>
                  <a:lnTo>
                    <a:pt x="33857" y="2044291"/>
                  </a:lnTo>
                  <a:lnTo>
                    <a:pt x="5800" y="2010082"/>
                  </a:lnTo>
                  <a:lnTo>
                    <a:pt x="0" y="1980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980922"/>
                  </a:lnTo>
                  <a:lnTo>
                    <a:pt x="44514" y="2023264"/>
                  </a:lnTo>
                  <a:lnTo>
                    <a:pt x="66287" y="2055188"/>
                  </a:lnTo>
                  <a:lnTo>
                    <a:pt x="70450" y="20568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6299" y="2327274"/>
              <a:ext cx="358775" cy="215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09637" y="2838462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77"/>
                  </a:moveTo>
                  <a:lnTo>
                    <a:pt x="32372" y="914387"/>
                  </a:lnTo>
                  <a:lnTo>
                    <a:pt x="24790" y="914387"/>
                  </a:lnTo>
                  <a:lnTo>
                    <a:pt x="0" y="939177"/>
                  </a:lnTo>
                  <a:lnTo>
                    <a:pt x="0" y="946759"/>
                  </a:lnTo>
                  <a:lnTo>
                    <a:pt x="24790" y="971537"/>
                  </a:lnTo>
                  <a:lnTo>
                    <a:pt x="32372" y="971537"/>
                  </a:lnTo>
                  <a:lnTo>
                    <a:pt x="57150" y="946759"/>
                  </a:lnTo>
                  <a:lnTo>
                    <a:pt x="57150" y="942962"/>
                  </a:lnTo>
                  <a:lnTo>
                    <a:pt x="57150" y="939177"/>
                  </a:lnTo>
                  <a:close/>
                </a:path>
                <a:path w="57150" h="971550">
                  <a:moveTo>
                    <a:pt x="57150" y="634377"/>
                  </a:moveTo>
                  <a:lnTo>
                    <a:pt x="32372" y="609587"/>
                  </a:lnTo>
                  <a:lnTo>
                    <a:pt x="24790" y="609587"/>
                  </a:lnTo>
                  <a:lnTo>
                    <a:pt x="0" y="634377"/>
                  </a:lnTo>
                  <a:lnTo>
                    <a:pt x="0" y="641959"/>
                  </a:lnTo>
                  <a:lnTo>
                    <a:pt x="24790" y="666737"/>
                  </a:lnTo>
                  <a:lnTo>
                    <a:pt x="32372" y="666737"/>
                  </a:lnTo>
                  <a:lnTo>
                    <a:pt x="57150" y="641959"/>
                  </a:lnTo>
                  <a:lnTo>
                    <a:pt x="57150" y="638162"/>
                  </a:lnTo>
                  <a:lnTo>
                    <a:pt x="57150" y="634377"/>
                  </a:lnTo>
                  <a:close/>
                </a:path>
                <a:path w="57150" h="971550">
                  <a:moveTo>
                    <a:pt x="57150" y="329577"/>
                  </a:moveTo>
                  <a:lnTo>
                    <a:pt x="32372" y="304787"/>
                  </a:lnTo>
                  <a:lnTo>
                    <a:pt x="24790" y="304787"/>
                  </a:lnTo>
                  <a:lnTo>
                    <a:pt x="0" y="329577"/>
                  </a:lnTo>
                  <a:lnTo>
                    <a:pt x="0" y="337159"/>
                  </a:lnTo>
                  <a:lnTo>
                    <a:pt x="24790" y="361937"/>
                  </a:lnTo>
                  <a:lnTo>
                    <a:pt x="32372" y="361937"/>
                  </a:lnTo>
                  <a:lnTo>
                    <a:pt x="57150" y="337159"/>
                  </a:lnTo>
                  <a:lnTo>
                    <a:pt x="57150" y="333362"/>
                  </a:lnTo>
                  <a:lnTo>
                    <a:pt x="57150" y="329577"/>
                  </a:lnTo>
                  <a:close/>
                </a:path>
                <a:path w="57150" h="9715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8399" y="2292350"/>
            <a:ext cx="389509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Segoe UI Semibold"/>
                <a:cs typeface="Segoe UI Semibold"/>
              </a:rPr>
              <a:t>English</a:t>
            </a:r>
            <a:r>
              <a:rPr sz="1800" b="1" spc="-6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Processing</a:t>
            </a:r>
            <a:endParaRPr sz="1800">
              <a:latin typeface="Segoe UI Semibold"/>
              <a:cs typeface="Segoe UI Semibold"/>
            </a:endParaRPr>
          </a:p>
          <a:p>
            <a:pPr marL="12700" marR="5080">
              <a:lnSpc>
                <a:spcPct val="166700"/>
              </a:lnSpc>
              <a:spcBef>
                <a:spcPts val="48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Extracts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processes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original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English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content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from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PDFs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Creates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structured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English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summaries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key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points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Preserves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academic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technical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terminology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Maintains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mathematical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equations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standard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notation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399" y="2057399"/>
            <a:ext cx="5334000" cy="2057400"/>
            <a:chOff x="6248399" y="2057399"/>
            <a:chExt cx="5334000" cy="2057400"/>
          </a:xfrm>
        </p:grpSpPr>
        <p:sp>
          <p:nvSpPr>
            <p:cNvPr id="11" name="object 11"/>
            <p:cNvSpPr/>
            <p:nvPr/>
          </p:nvSpPr>
          <p:spPr>
            <a:xfrm>
              <a:off x="6267449" y="2057399"/>
              <a:ext cx="5314950" cy="2057400"/>
            </a:xfrm>
            <a:custGeom>
              <a:avLst/>
              <a:gdLst/>
              <a:ahLst/>
              <a:cxnLst/>
              <a:rect l="l" t="t" r="r" b="b"/>
              <a:pathLst>
                <a:path w="5314950" h="2057400">
                  <a:moveTo>
                    <a:pt x="5243752" y="2057399"/>
                  </a:moveTo>
                  <a:lnTo>
                    <a:pt x="53397" y="2057399"/>
                  </a:lnTo>
                  <a:lnTo>
                    <a:pt x="49680" y="2056911"/>
                  </a:lnTo>
                  <a:lnTo>
                    <a:pt x="14084" y="2031542"/>
                  </a:lnTo>
                  <a:lnTo>
                    <a:pt x="365" y="1991158"/>
                  </a:lnTo>
                  <a:lnTo>
                    <a:pt x="0" y="1986203"/>
                  </a:lnTo>
                  <a:lnTo>
                    <a:pt x="0" y="19811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1"/>
                  </a:lnTo>
                  <a:lnTo>
                    <a:pt x="5314948" y="71196"/>
                  </a:lnTo>
                  <a:lnTo>
                    <a:pt x="5314948" y="1986203"/>
                  </a:lnTo>
                  <a:lnTo>
                    <a:pt x="5299326" y="2027693"/>
                  </a:lnTo>
                  <a:lnTo>
                    <a:pt x="5263286" y="2053513"/>
                  </a:lnTo>
                  <a:lnTo>
                    <a:pt x="5248707" y="2056911"/>
                  </a:lnTo>
                  <a:lnTo>
                    <a:pt x="5243752" y="2057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399" y="2057677"/>
              <a:ext cx="70485" cy="2057400"/>
            </a:xfrm>
            <a:custGeom>
              <a:avLst/>
              <a:gdLst/>
              <a:ahLst/>
              <a:cxnLst/>
              <a:rect l="l" t="t" r="r" b="b"/>
              <a:pathLst>
                <a:path w="70485" h="2057400">
                  <a:moveTo>
                    <a:pt x="70450" y="2056844"/>
                  </a:moveTo>
                  <a:lnTo>
                    <a:pt x="33857" y="2044291"/>
                  </a:lnTo>
                  <a:lnTo>
                    <a:pt x="5800" y="2010082"/>
                  </a:lnTo>
                  <a:lnTo>
                    <a:pt x="0" y="19809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980922"/>
                  </a:lnTo>
                  <a:lnTo>
                    <a:pt x="44515" y="2023264"/>
                  </a:lnTo>
                  <a:lnTo>
                    <a:pt x="66287" y="2055188"/>
                  </a:lnTo>
                  <a:lnTo>
                    <a:pt x="70450" y="20568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2292349"/>
              <a:ext cx="285750" cy="2889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48437" y="2838462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77"/>
                  </a:moveTo>
                  <a:lnTo>
                    <a:pt x="32372" y="914387"/>
                  </a:lnTo>
                  <a:lnTo>
                    <a:pt x="24790" y="914387"/>
                  </a:lnTo>
                  <a:lnTo>
                    <a:pt x="0" y="939177"/>
                  </a:lnTo>
                  <a:lnTo>
                    <a:pt x="0" y="946759"/>
                  </a:lnTo>
                  <a:lnTo>
                    <a:pt x="24790" y="971537"/>
                  </a:lnTo>
                  <a:lnTo>
                    <a:pt x="32372" y="971537"/>
                  </a:lnTo>
                  <a:lnTo>
                    <a:pt x="57150" y="946759"/>
                  </a:lnTo>
                  <a:lnTo>
                    <a:pt x="57150" y="942962"/>
                  </a:lnTo>
                  <a:lnTo>
                    <a:pt x="57150" y="939177"/>
                  </a:lnTo>
                  <a:close/>
                </a:path>
                <a:path w="57150" h="971550">
                  <a:moveTo>
                    <a:pt x="57150" y="634377"/>
                  </a:moveTo>
                  <a:lnTo>
                    <a:pt x="32372" y="609587"/>
                  </a:lnTo>
                  <a:lnTo>
                    <a:pt x="24790" y="609587"/>
                  </a:lnTo>
                  <a:lnTo>
                    <a:pt x="0" y="634377"/>
                  </a:lnTo>
                  <a:lnTo>
                    <a:pt x="0" y="641959"/>
                  </a:lnTo>
                  <a:lnTo>
                    <a:pt x="24790" y="666737"/>
                  </a:lnTo>
                  <a:lnTo>
                    <a:pt x="32372" y="666737"/>
                  </a:lnTo>
                  <a:lnTo>
                    <a:pt x="57150" y="641959"/>
                  </a:lnTo>
                  <a:lnTo>
                    <a:pt x="57150" y="638162"/>
                  </a:lnTo>
                  <a:lnTo>
                    <a:pt x="57150" y="634377"/>
                  </a:lnTo>
                  <a:close/>
                </a:path>
                <a:path w="57150" h="971550">
                  <a:moveTo>
                    <a:pt x="57150" y="329577"/>
                  </a:moveTo>
                  <a:lnTo>
                    <a:pt x="32372" y="304787"/>
                  </a:lnTo>
                  <a:lnTo>
                    <a:pt x="24790" y="304787"/>
                  </a:lnTo>
                  <a:lnTo>
                    <a:pt x="0" y="329577"/>
                  </a:lnTo>
                  <a:lnTo>
                    <a:pt x="0" y="337159"/>
                  </a:lnTo>
                  <a:lnTo>
                    <a:pt x="24790" y="361937"/>
                  </a:lnTo>
                  <a:lnTo>
                    <a:pt x="32372" y="361937"/>
                  </a:lnTo>
                  <a:lnTo>
                    <a:pt x="57150" y="337159"/>
                  </a:lnTo>
                  <a:lnTo>
                    <a:pt x="57150" y="333362"/>
                  </a:lnTo>
                  <a:lnTo>
                    <a:pt x="57150" y="329577"/>
                  </a:lnTo>
                  <a:close/>
                </a:path>
                <a:path w="57150" h="9715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07200" y="2292350"/>
            <a:ext cx="3729354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Segoe UI Semibold"/>
                <a:cs typeface="Segoe UI Semibold"/>
              </a:rPr>
              <a:t>Egyptian</a:t>
            </a:r>
            <a:r>
              <a:rPr sz="1800" b="1" spc="-6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800" b="1" dirty="0">
                <a:solidFill>
                  <a:srgbClr val="1F2937"/>
                </a:solidFill>
                <a:latin typeface="Segoe UI Semibold"/>
                <a:cs typeface="Segoe UI Semibold"/>
              </a:rPr>
              <a:t>Arabic</a:t>
            </a:r>
            <a:r>
              <a:rPr sz="1800" b="1" spc="-6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Adaptation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Translates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content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colloquial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Egyptian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Arabic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Maintains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technical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terms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equations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English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Adapts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formal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language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to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natural,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conversational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tone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Preserves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names,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places,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scientific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terminology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4571999"/>
            <a:ext cx="10972800" cy="2038350"/>
            <a:chOff x="609599" y="4571999"/>
            <a:chExt cx="10972800" cy="2038350"/>
          </a:xfrm>
        </p:grpSpPr>
        <p:sp>
          <p:nvSpPr>
            <p:cNvPr id="17" name="object 17"/>
            <p:cNvSpPr/>
            <p:nvPr/>
          </p:nvSpPr>
          <p:spPr>
            <a:xfrm>
              <a:off x="614362" y="4576762"/>
              <a:ext cx="10963275" cy="2028825"/>
            </a:xfrm>
            <a:custGeom>
              <a:avLst/>
              <a:gdLst/>
              <a:ahLst/>
              <a:cxnLst/>
              <a:rect l="l" t="t" r="r" b="b"/>
              <a:pathLst>
                <a:path w="10963275" h="2028825">
                  <a:moveTo>
                    <a:pt x="10896527" y="2028824"/>
                  </a:moveTo>
                  <a:lnTo>
                    <a:pt x="66746" y="2028824"/>
                  </a:lnTo>
                  <a:lnTo>
                    <a:pt x="62101" y="2028367"/>
                  </a:lnTo>
                  <a:lnTo>
                    <a:pt x="24240" y="2011217"/>
                  </a:lnTo>
                  <a:lnTo>
                    <a:pt x="2287" y="1975923"/>
                  </a:lnTo>
                  <a:lnTo>
                    <a:pt x="0" y="1962077"/>
                  </a:lnTo>
                  <a:lnTo>
                    <a:pt x="0" y="1957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1962077"/>
                  </a:lnTo>
                  <a:lnTo>
                    <a:pt x="10948627" y="2000975"/>
                  </a:lnTo>
                  <a:lnTo>
                    <a:pt x="10914841" y="2025180"/>
                  </a:lnTo>
                  <a:lnTo>
                    <a:pt x="10901172" y="2028367"/>
                  </a:lnTo>
                  <a:lnTo>
                    <a:pt x="10896527" y="2028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4362" y="4576762"/>
              <a:ext cx="10963275" cy="2028825"/>
            </a:xfrm>
            <a:custGeom>
              <a:avLst/>
              <a:gdLst/>
              <a:ahLst/>
              <a:cxnLst/>
              <a:rect l="l" t="t" r="r" b="b"/>
              <a:pathLst>
                <a:path w="10963275" h="2028825">
                  <a:moveTo>
                    <a:pt x="0" y="1957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2" y="17606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499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1957387"/>
                  </a:lnTo>
                  <a:lnTo>
                    <a:pt x="10963274" y="1962077"/>
                  </a:lnTo>
                  <a:lnTo>
                    <a:pt x="10962815" y="1966722"/>
                  </a:lnTo>
                  <a:lnTo>
                    <a:pt x="10961900" y="1971323"/>
                  </a:lnTo>
                  <a:lnTo>
                    <a:pt x="10960984" y="1975923"/>
                  </a:lnTo>
                  <a:lnTo>
                    <a:pt x="10959629" y="1980390"/>
                  </a:lnTo>
                  <a:lnTo>
                    <a:pt x="10957833" y="1984724"/>
                  </a:lnTo>
                  <a:lnTo>
                    <a:pt x="10956039" y="1989058"/>
                  </a:lnTo>
                  <a:lnTo>
                    <a:pt x="10927623" y="2019390"/>
                  </a:lnTo>
                  <a:lnTo>
                    <a:pt x="10905772" y="2027451"/>
                  </a:lnTo>
                  <a:lnTo>
                    <a:pt x="10901172" y="2028367"/>
                  </a:lnTo>
                  <a:lnTo>
                    <a:pt x="10896527" y="2028824"/>
                  </a:lnTo>
                  <a:lnTo>
                    <a:pt x="10891836" y="2028824"/>
                  </a:lnTo>
                  <a:lnTo>
                    <a:pt x="71437" y="2028824"/>
                  </a:lnTo>
                  <a:lnTo>
                    <a:pt x="66746" y="2028824"/>
                  </a:lnTo>
                  <a:lnTo>
                    <a:pt x="62101" y="2028367"/>
                  </a:lnTo>
                  <a:lnTo>
                    <a:pt x="57500" y="2027451"/>
                  </a:lnTo>
                  <a:lnTo>
                    <a:pt x="52900" y="2026535"/>
                  </a:lnTo>
                  <a:lnTo>
                    <a:pt x="20923" y="2007900"/>
                  </a:lnTo>
                  <a:lnTo>
                    <a:pt x="17606" y="2004583"/>
                  </a:lnTo>
                  <a:lnTo>
                    <a:pt x="457" y="1966722"/>
                  </a:lnTo>
                  <a:lnTo>
                    <a:pt x="0" y="1962077"/>
                  </a:lnTo>
                  <a:lnTo>
                    <a:pt x="0" y="1957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5025" y="4816475"/>
            <a:ext cx="17976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Translation</a:t>
            </a:r>
            <a:r>
              <a:rPr sz="1500" b="1" spc="-8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Example:</a:t>
            </a:r>
            <a:endParaRPr sz="1500">
              <a:latin typeface="Segoe UI Semibold"/>
              <a:cs typeface="Segoe UI Semibold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7724" y="5229224"/>
            <a:ext cx="5095875" cy="1143000"/>
            <a:chOff x="847724" y="5229224"/>
            <a:chExt cx="5095875" cy="1143000"/>
          </a:xfrm>
        </p:grpSpPr>
        <p:sp>
          <p:nvSpPr>
            <p:cNvPr id="21" name="object 21"/>
            <p:cNvSpPr/>
            <p:nvPr/>
          </p:nvSpPr>
          <p:spPr>
            <a:xfrm>
              <a:off x="847724" y="5229224"/>
              <a:ext cx="5095875" cy="1143000"/>
            </a:xfrm>
            <a:custGeom>
              <a:avLst/>
              <a:gdLst/>
              <a:ahLst/>
              <a:cxnLst/>
              <a:rect l="l" t="t" r="r" b="b"/>
              <a:pathLst>
                <a:path w="5095875" h="1143000">
                  <a:moveTo>
                    <a:pt x="5042477" y="1142999"/>
                  </a:moveTo>
                  <a:lnTo>
                    <a:pt x="53397" y="1142999"/>
                  </a:lnTo>
                  <a:lnTo>
                    <a:pt x="49680" y="1142633"/>
                  </a:lnTo>
                  <a:lnTo>
                    <a:pt x="14085" y="1123607"/>
                  </a:lnTo>
                  <a:lnTo>
                    <a:pt x="0" y="1089602"/>
                  </a:lnTo>
                  <a:lnTo>
                    <a:pt x="0" y="10858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5042477" y="0"/>
                  </a:lnTo>
                  <a:lnTo>
                    <a:pt x="5081788" y="19392"/>
                  </a:lnTo>
                  <a:lnTo>
                    <a:pt x="5095874" y="53397"/>
                  </a:lnTo>
                  <a:lnTo>
                    <a:pt x="5095874" y="1089602"/>
                  </a:lnTo>
                  <a:lnTo>
                    <a:pt x="5076481" y="1128913"/>
                  </a:lnTo>
                  <a:lnTo>
                    <a:pt x="5046193" y="1142633"/>
                  </a:lnTo>
                  <a:lnTo>
                    <a:pt x="5042477" y="114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4" y="5448299"/>
              <a:ext cx="133350" cy="952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87425" y="5387975"/>
            <a:ext cx="457708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62EB"/>
                </a:solidFill>
                <a:latin typeface="Segoe UI Semibold"/>
                <a:cs typeface="Segoe UI Semibold"/>
              </a:rPr>
              <a:t>English Summary </a:t>
            </a:r>
            <a:r>
              <a:rPr sz="1200" b="1" spc="-10" dirty="0">
                <a:solidFill>
                  <a:srgbClr val="2562EB"/>
                </a:solidFill>
                <a:latin typeface="Segoe UI Semibold"/>
                <a:cs typeface="Segoe UI Semibold"/>
              </a:rPr>
              <a:t>Point: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Transformer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model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architecture relies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entirely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on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attention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mechanisms,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eliminating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need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recurrence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convolutions,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resulting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more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parallelizable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models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that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require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significantly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Segoe UI"/>
                <a:cs typeface="Segoe UI"/>
              </a:rPr>
              <a:t>less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48398" y="5229224"/>
            <a:ext cx="5095875" cy="1143000"/>
            <a:chOff x="6248398" y="5229224"/>
            <a:chExt cx="5095875" cy="1143000"/>
          </a:xfrm>
        </p:grpSpPr>
        <p:sp>
          <p:nvSpPr>
            <p:cNvPr id="25" name="object 25"/>
            <p:cNvSpPr/>
            <p:nvPr/>
          </p:nvSpPr>
          <p:spPr>
            <a:xfrm>
              <a:off x="6248398" y="5229224"/>
              <a:ext cx="5095875" cy="1143000"/>
            </a:xfrm>
            <a:custGeom>
              <a:avLst/>
              <a:gdLst/>
              <a:ahLst/>
              <a:cxnLst/>
              <a:rect l="l" t="t" r="r" b="b"/>
              <a:pathLst>
                <a:path w="5095875" h="1143000">
                  <a:moveTo>
                    <a:pt x="5042477" y="1142999"/>
                  </a:moveTo>
                  <a:lnTo>
                    <a:pt x="53397" y="1142999"/>
                  </a:lnTo>
                  <a:lnTo>
                    <a:pt x="49681" y="1142633"/>
                  </a:lnTo>
                  <a:lnTo>
                    <a:pt x="14085" y="1123607"/>
                  </a:lnTo>
                  <a:lnTo>
                    <a:pt x="0" y="1089602"/>
                  </a:lnTo>
                  <a:lnTo>
                    <a:pt x="0" y="10858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5042477" y="0"/>
                  </a:lnTo>
                  <a:lnTo>
                    <a:pt x="5081788" y="19392"/>
                  </a:lnTo>
                  <a:lnTo>
                    <a:pt x="5095875" y="53397"/>
                  </a:lnTo>
                  <a:lnTo>
                    <a:pt x="5095875" y="1089602"/>
                  </a:lnTo>
                  <a:lnTo>
                    <a:pt x="5076481" y="1128913"/>
                  </a:lnTo>
                  <a:lnTo>
                    <a:pt x="5046193" y="1142633"/>
                  </a:lnTo>
                  <a:lnTo>
                    <a:pt x="5042477" y="114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799" y="5448299"/>
              <a:ext cx="133350" cy="952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546750" y="5387975"/>
            <a:ext cx="46583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562EB"/>
                </a:solidFill>
                <a:latin typeface="Segoe UI Semibold"/>
                <a:cs typeface="Segoe UI Semibold"/>
              </a:rPr>
              <a:t>Egyptian</a:t>
            </a:r>
            <a:r>
              <a:rPr sz="1200" b="1" spc="-25" dirty="0">
                <a:solidFill>
                  <a:srgbClr val="2562EB"/>
                </a:solidFill>
                <a:latin typeface="Segoe UI Semibold"/>
                <a:cs typeface="Segoe UI Semibold"/>
              </a:rPr>
              <a:t> </a:t>
            </a:r>
            <a:r>
              <a:rPr sz="1200" b="1" dirty="0">
                <a:solidFill>
                  <a:srgbClr val="2562EB"/>
                </a:solidFill>
                <a:latin typeface="Segoe UI Semibold"/>
                <a:cs typeface="Segoe UI Semibold"/>
              </a:rPr>
              <a:t>Arabic</a:t>
            </a:r>
            <a:r>
              <a:rPr sz="1200" b="1" spc="-25" dirty="0">
                <a:solidFill>
                  <a:srgbClr val="2562EB"/>
                </a:solidFill>
                <a:latin typeface="Segoe UI Semibold"/>
                <a:cs typeface="Segoe UI Semibold"/>
              </a:rPr>
              <a:t> </a:t>
            </a:r>
            <a:r>
              <a:rPr sz="1200" b="1" spc="-10" dirty="0">
                <a:solidFill>
                  <a:srgbClr val="2562EB"/>
                </a:solidFill>
                <a:latin typeface="Segoe UI Semibold"/>
                <a:cs typeface="Segoe UI Semibold"/>
              </a:rPr>
              <a:t>Equivalent:</a:t>
            </a:r>
            <a:endParaRPr sz="1200">
              <a:latin typeface="Segoe UI Semibold"/>
              <a:cs typeface="Segoe UI Semibold"/>
            </a:endParaRPr>
          </a:p>
          <a:p>
            <a:pPr marL="12700" marR="5080" algn="r">
              <a:lnSpc>
                <a:spcPct val="125000"/>
              </a:lnSpc>
              <a:spcBef>
                <a:spcPts val="6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ﺔﺟﺎﺤﻟا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ﻲﻐﻠﻴﺑ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هدو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،attention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تﺎﻴﻟآ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ﻰﻠﻋ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ﻞﻣﺎﻜﻟﺎﺑ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ﺪﻤﺘﻌﻴﺑ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Transformer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جذﻮﻤﻧ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جﺎﺘﺤﺘﺑو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يزاﻮﺘﻠﻟ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ﺔﻴﻠﺑﺎﻗ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ﺮﺘﻛأ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جذﺎﻤﻨﻟا ﻲﻠﺨﻴﺑو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،convolutions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ـﻟاو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recurrence 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ـﻠﻟ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.ﺮﻴﺘﻜﺑ</a:t>
            </a:r>
            <a:r>
              <a:rPr sz="120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ﻞﻗأ </a:t>
            </a:r>
            <a:r>
              <a:rPr sz="1200" spc="105" dirty="0">
                <a:solidFill>
                  <a:srgbClr val="374050"/>
                </a:solidFill>
                <a:latin typeface="Segoe UI"/>
                <a:cs typeface="Segoe UI"/>
              </a:rPr>
              <a:t>ṇﻳرﺪﺗ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ﺖﻗو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599" y="6838949"/>
            <a:ext cx="10972800" cy="990600"/>
            <a:chOff x="609599" y="6838949"/>
            <a:chExt cx="10972800" cy="990600"/>
          </a:xfrm>
        </p:grpSpPr>
        <p:sp>
          <p:nvSpPr>
            <p:cNvPr id="29" name="object 29"/>
            <p:cNvSpPr/>
            <p:nvPr/>
          </p:nvSpPr>
          <p:spPr>
            <a:xfrm>
              <a:off x="628649" y="6838949"/>
              <a:ext cx="10953750" cy="990600"/>
            </a:xfrm>
            <a:custGeom>
              <a:avLst/>
              <a:gdLst/>
              <a:ahLst/>
              <a:cxnLst/>
              <a:rect l="l" t="t" r="r" b="b"/>
              <a:pathLst>
                <a:path w="10953750" h="990600">
                  <a:moveTo>
                    <a:pt x="108825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3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919403"/>
                  </a:lnTo>
                  <a:lnTo>
                    <a:pt x="10938125" y="960893"/>
                  </a:lnTo>
                  <a:lnTo>
                    <a:pt x="10902086" y="986713"/>
                  </a:lnTo>
                  <a:lnTo>
                    <a:pt x="10887506" y="990111"/>
                  </a:lnTo>
                  <a:lnTo>
                    <a:pt x="10882552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599" y="6839226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1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4" y="956463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199" y="7448549"/>
              <a:ext cx="171450" cy="17462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25500" y="7035800"/>
            <a:ext cx="319722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Translation</a:t>
            </a:r>
            <a:r>
              <a:rPr sz="1500" b="1" spc="-8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Methodology:</a:t>
            </a:r>
            <a:endParaRPr sz="1500">
              <a:latin typeface="Segoe UI Semibold"/>
              <a:cs typeface="Segoe UI Semibold"/>
            </a:endParaRPr>
          </a:p>
          <a:p>
            <a:pPr marL="25971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Context-aware translation using Gemini </a:t>
            </a:r>
            <a:r>
              <a:rPr sz="1200" spc="-25" dirty="0">
                <a:solidFill>
                  <a:srgbClr val="374050"/>
                </a:solidFill>
                <a:latin typeface="Segoe UI"/>
                <a:cs typeface="Segoe UI"/>
              </a:rPr>
              <a:t>API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0"/>
            <a:ext cx="12192000" cy="7829550"/>
            <a:chOff x="0" y="0"/>
            <a:chExt cx="12192000" cy="782955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6800" y="7448549"/>
              <a:ext cx="171450" cy="17462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5550" y="7448549"/>
              <a:ext cx="171450" cy="17462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0"/>
              <a:ext cx="38100" cy="7829550"/>
            </a:xfrm>
            <a:custGeom>
              <a:avLst/>
              <a:gdLst/>
              <a:ahLst/>
              <a:cxnLst/>
              <a:rect l="l" t="t" r="r" b="b"/>
              <a:pathLst>
                <a:path w="38100" h="7829550">
                  <a:moveTo>
                    <a:pt x="38099" y="7829549"/>
                  </a:moveTo>
                  <a:lnTo>
                    <a:pt x="0" y="78295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295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6840" y="7435849"/>
              <a:ext cx="133350" cy="1365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544174" y="73151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7410449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641750" y="7416800"/>
            <a:ext cx="2668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Preserves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meaning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while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adapting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 style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85100" y="7416800"/>
            <a:ext cx="3816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Maintains</a:t>
            </a:r>
            <a:r>
              <a:rPr sz="1200" spc="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374050"/>
                </a:solidFill>
                <a:latin typeface="Segoe UI"/>
                <a:cs typeface="Segoe UI"/>
              </a:rPr>
              <a:t>data</a:t>
            </a:r>
            <a:r>
              <a:rPr sz="1200" spc="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200" spc="-185" dirty="0">
                <a:solidFill>
                  <a:srgbClr val="374050"/>
                </a:solidFill>
                <a:latin typeface="Segoe UI"/>
                <a:cs typeface="Segoe UI"/>
              </a:rPr>
              <a:t>inte</a:t>
            </a:r>
            <a:r>
              <a:rPr sz="1575" spc="-277" baseline="10582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200" spc="-185" dirty="0">
                <a:solidFill>
                  <a:srgbClr val="374050"/>
                </a:solidFill>
                <a:latin typeface="Segoe UI"/>
                <a:cs typeface="Segoe UI"/>
              </a:rPr>
              <a:t>g</a:t>
            </a:r>
            <a:r>
              <a:rPr sz="1575" spc="-277" baseline="10582" dirty="0">
                <a:solidFill>
                  <a:srgbClr val="6A7280"/>
                </a:solidFill>
                <a:latin typeface="Segoe UI"/>
                <a:cs typeface="Segoe UI"/>
              </a:rPr>
              <a:t>I-</a:t>
            </a:r>
            <a:r>
              <a:rPr sz="1200" spc="-210" dirty="0">
                <a:solidFill>
                  <a:srgbClr val="374050"/>
                </a:solidFill>
                <a:latin typeface="Segoe UI"/>
                <a:cs typeface="Segoe UI"/>
              </a:rPr>
              <a:t>r</a:t>
            </a:r>
            <a:r>
              <a:rPr sz="1575" spc="-600" baseline="10582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i</a:t>
            </a:r>
            <a:r>
              <a:rPr sz="1200" spc="-370" dirty="0">
                <a:solidFill>
                  <a:srgbClr val="374050"/>
                </a:solidFill>
                <a:latin typeface="Segoe UI"/>
                <a:cs typeface="Segoe UI"/>
              </a:rPr>
              <a:t>t</a:t>
            </a:r>
            <a:r>
              <a:rPr sz="1575" spc="-419" baseline="10582" dirty="0">
                <a:solidFill>
                  <a:srgbClr val="6A7280"/>
                </a:solidFill>
                <a:latin typeface="Segoe UI"/>
                <a:cs typeface="Segoe UI"/>
              </a:rPr>
              <a:t>o</a:t>
            </a:r>
            <a:r>
              <a:rPr sz="1200" spc="-325" dirty="0">
                <a:solidFill>
                  <a:srgbClr val="374050"/>
                </a:solidFill>
                <a:latin typeface="Segoe UI"/>
                <a:cs typeface="Segoe UI"/>
              </a:rPr>
              <a:t>y</a:t>
            </a:r>
            <a:r>
              <a:rPr sz="1575" spc="-202" baseline="10582" dirty="0">
                <a:solidFill>
                  <a:srgbClr val="6A7280"/>
                </a:solidFill>
                <a:latin typeface="Segoe UI"/>
                <a:cs typeface="Segoe UI"/>
              </a:rPr>
              <a:t>w</a:t>
            </a:r>
            <a:r>
              <a:rPr sz="1200" spc="-509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575" spc="-112" baseline="10582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200" spc="-509" dirty="0">
                <a:solidFill>
                  <a:srgbClr val="374050"/>
                </a:solidFill>
                <a:latin typeface="Segoe UI"/>
                <a:cs typeface="Segoe UI"/>
              </a:rPr>
              <a:t>c</a:t>
            </a:r>
            <a:r>
              <a:rPr sz="1575" spc="-15" baseline="10582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575" spc="-652" baseline="10582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200" spc="-15" dirty="0">
                <a:solidFill>
                  <a:srgbClr val="374050"/>
                </a:solidFill>
                <a:latin typeface="Segoe UI"/>
                <a:cs typeface="Segoe UI"/>
              </a:rPr>
              <a:t>r</a:t>
            </a:r>
            <a:r>
              <a:rPr sz="1575" spc="-944" baseline="10582" dirty="0">
                <a:solidFill>
                  <a:srgbClr val="6A7280"/>
                </a:solidFill>
                <a:latin typeface="Segoe UI"/>
                <a:cs typeface="Segoe UI"/>
              </a:rPr>
              <a:t>d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o</a:t>
            </a:r>
            <a:r>
              <a:rPr sz="1200" spc="-325" dirty="0">
                <a:solidFill>
                  <a:srgbClr val="374050"/>
                </a:solidFill>
                <a:latin typeface="Segoe UI"/>
                <a:cs typeface="Segoe UI"/>
              </a:rPr>
              <a:t>s</a:t>
            </a:r>
            <a:r>
              <a:rPr sz="1575" spc="-442" baseline="10582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200" spc="-245" dirty="0">
                <a:solidFill>
                  <a:srgbClr val="374050"/>
                </a:solidFill>
                <a:latin typeface="Segoe UI"/>
                <a:cs typeface="Segoe UI"/>
              </a:rPr>
              <a:t>s</a:t>
            </a:r>
            <a:r>
              <a:rPr sz="1575" spc="-292" baseline="10582" dirty="0">
                <a:solidFill>
                  <a:srgbClr val="6A7280"/>
                </a:solidFill>
                <a:latin typeface="Segoe UI"/>
                <a:cs typeface="Segoe UI"/>
              </a:rPr>
              <a:t>D</a:t>
            </a:r>
            <a:r>
              <a:rPr sz="1200" spc="-125" dirty="0">
                <a:solidFill>
                  <a:srgbClr val="374050"/>
                </a:solidFill>
                <a:latin typeface="Segoe UI"/>
                <a:cs typeface="Segoe UI"/>
              </a:rPr>
              <a:t>l</a:t>
            </a:r>
            <a:r>
              <a:rPr sz="1575" spc="-622" baseline="10582" dirty="0">
                <a:solidFill>
                  <a:srgbClr val="6A7280"/>
                </a:solidFill>
                <a:latin typeface="Segoe UI"/>
                <a:cs typeface="Segoe UI"/>
              </a:rPr>
              <a:t>F</a:t>
            </a:r>
            <a:r>
              <a:rPr sz="1200" spc="-10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200" spc="-615" dirty="0">
                <a:solidFill>
                  <a:srgbClr val="374050"/>
                </a:solidFill>
                <a:latin typeface="Segoe UI"/>
                <a:cs typeface="Segoe UI"/>
              </a:rPr>
              <a:t>n</a:t>
            </a:r>
            <a:r>
              <a:rPr sz="1575" spc="-15" baseline="10582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575" spc="-547" baseline="10582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200" spc="-370" dirty="0">
                <a:solidFill>
                  <a:srgbClr val="374050"/>
                </a:solidFill>
                <a:latin typeface="Segoe UI"/>
                <a:cs typeface="Segoe UI"/>
              </a:rPr>
              <a:t>g</a:t>
            </a:r>
            <a:r>
              <a:rPr sz="1575" spc="-412" baseline="10582" dirty="0">
                <a:solidFill>
                  <a:srgbClr val="6A7280"/>
                </a:solidFill>
                <a:latin typeface="Segoe UI"/>
                <a:cs typeface="Segoe UI"/>
              </a:rPr>
              <a:t>o</a:t>
            </a:r>
            <a:r>
              <a:rPr sz="1200" spc="-430" dirty="0">
                <a:solidFill>
                  <a:srgbClr val="374050"/>
                </a:solidFill>
                <a:latin typeface="Segoe UI"/>
                <a:cs typeface="Segoe UI"/>
              </a:rPr>
              <a:t>u</a:t>
            </a:r>
            <a:r>
              <a:rPr sz="1575" spc="-127" baseline="10582" dirty="0">
                <a:solidFill>
                  <a:srgbClr val="6A7280"/>
                </a:solidFill>
                <a:latin typeface="Segoe UI"/>
                <a:cs typeface="Segoe UI"/>
              </a:rPr>
              <a:t>c</a:t>
            </a:r>
            <a:r>
              <a:rPr sz="1200" spc="-565" dirty="0">
                <a:solidFill>
                  <a:srgbClr val="374050"/>
                </a:solidFill>
                <a:latin typeface="Segoe UI"/>
                <a:cs typeface="Segoe UI"/>
              </a:rPr>
              <a:t>a</a:t>
            </a:r>
            <a:r>
              <a:rPr sz="1575" spc="-30" baseline="10582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200" spc="-725" dirty="0">
                <a:solidFill>
                  <a:srgbClr val="374050"/>
                </a:solidFill>
                <a:latin typeface="Segoe UI"/>
                <a:cs typeface="Segoe UI"/>
              </a:rPr>
              <a:t>g</a:t>
            </a:r>
            <a:r>
              <a:rPr sz="1575" spc="-15" baseline="10582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575" spc="-480" baseline="10582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1072" baseline="27777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200" spc="-450" dirty="0">
                <a:solidFill>
                  <a:srgbClr val="374050"/>
                </a:solidFill>
                <a:latin typeface="Segoe UI"/>
                <a:cs typeface="Segoe UI"/>
              </a:rPr>
              <a:t>e</a:t>
            </a:r>
            <a:r>
              <a:rPr sz="1575" spc="-15" baseline="10582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575" spc="-644" baseline="10582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200" spc="-459" dirty="0">
                <a:solidFill>
                  <a:srgbClr val="374050"/>
                </a:solidFill>
                <a:latin typeface="Segoe UI"/>
                <a:cs typeface="Segoe UI"/>
              </a:rPr>
              <a:t>s</a:t>
            </a:r>
            <a:r>
              <a:rPr sz="1350" spc="-195" baseline="27777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575" spc="-772" baseline="10582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15" baseline="27777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37" baseline="27777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575" spc="-592" baseline="10582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-15" baseline="27777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315" baseline="27777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575" spc="-667" baseline="10582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-15" baseline="27777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600" baseline="27777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575" spc="-89" baseline="10582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900" baseline="27777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575" spc="-225" baseline="10582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104" baseline="27777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575" spc="-794" baseline="10582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5" baseline="27777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575" spc="-735" baseline="10582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-15" baseline="27777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75" baseline="27777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575" spc="-37" baseline="10582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97" baseline="27777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575" spc="-15" baseline="10582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575" spc="-712" baseline="10582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-15" baseline="27777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80" baseline="27777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575" spc="-15" baseline="10582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575" baseline="10582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95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174114"/>
            <a:ext cx="95764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Produces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outputs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tailored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research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business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needs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structured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data,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professional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PDF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reports,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and</a:t>
            </a:r>
            <a:r>
              <a:rPr sz="1350" spc="-2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extracted</a:t>
            </a:r>
            <a:r>
              <a:rPr sz="1350" spc="-2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image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files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for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comprehensive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dirty="0">
                <a:solidFill>
                  <a:srgbClr val="374050"/>
                </a:solidFill>
                <a:latin typeface="Segoe UI"/>
                <a:cs typeface="Segoe UI"/>
              </a:rPr>
              <a:t>document</a:t>
            </a:r>
            <a:r>
              <a:rPr sz="1350" spc="-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Segoe UI"/>
                <a:cs typeface="Segoe UI"/>
              </a:rPr>
              <a:t>analysis.</a:t>
            </a:r>
            <a:endParaRPr sz="135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057399"/>
            <a:ext cx="5334000" cy="5848350"/>
            <a:chOff x="609599" y="2057399"/>
            <a:chExt cx="5334000" cy="5848350"/>
          </a:xfrm>
        </p:grpSpPr>
        <p:sp>
          <p:nvSpPr>
            <p:cNvPr id="5" name="object 5"/>
            <p:cNvSpPr/>
            <p:nvPr/>
          </p:nvSpPr>
          <p:spPr>
            <a:xfrm>
              <a:off x="609599" y="2057399"/>
              <a:ext cx="5334000" cy="5848350"/>
            </a:xfrm>
            <a:custGeom>
              <a:avLst/>
              <a:gdLst/>
              <a:ahLst/>
              <a:cxnLst/>
              <a:rect l="l" t="t" r="r" b="b"/>
              <a:pathLst>
                <a:path w="5334000" h="5848350">
                  <a:moveTo>
                    <a:pt x="5262802" y="5848349"/>
                  </a:moveTo>
                  <a:lnTo>
                    <a:pt x="71196" y="5848349"/>
                  </a:lnTo>
                  <a:lnTo>
                    <a:pt x="66241" y="5847861"/>
                  </a:lnTo>
                  <a:lnTo>
                    <a:pt x="29705" y="5832727"/>
                  </a:lnTo>
                  <a:lnTo>
                    <a:pt x="3885" y="5796686"/>
                  </a:lnTo>
                  <a:lnTo>
                    <a:pt x="0" y="5777152"/>
                  </a:lnTo>
                  <a:lnTo>
                    <a:pt x="0" y="57721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5777152"/>
                  </a:lnTo>
                  <a:lnTo>
                    <a:pt x="5318377" y="5818643"/>
                  </a:lnTo>
                  <a:lnTo>
                    <a:pt x="5282337" y="5844463"/>
                  </a:lnTo>
                  <a:lnTo>
                    <a:pt x="5267757" y="5847861"/>
                  </a:lnTo>
                  <a:lnTo>
                    <a:pt x="5262802" y="58483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199" y="4114799"/>
              <a:ext cx="4876800" cy="1524000"/>
            </a:xfrm>
            <a:custGeom>
              <a:avLst/>
              <a:gdLst/>
              <a:ahLst/>
              <a:cxnLst/>
              <a:rect l="l" t="t" r="r" b="b"/>
              <a:pathLst>
                <a:path w="4876800" h="1524000">
                  <a:moveTo>
                    <a:pt x="4823402" y="1523999"/>
                  </a:moveTo>
                  <a:lnTo>
                    <a:pt x="53397" y="1523999"/>
                  </a:lnTo>
                  <a:lnTo>
                    <a:pt x="49681" y="1523633"/>
                  </a:lnTo>
                  <a:lnTo>
                    <a:pt x="14085" y="1504606"/>
                  </a:lnTo>
                  <a:lnTo>
                    <a:pt x="0" y="1470601"/>
                  </a:lnTo>
                  <a:lnTo>
                    <a:pt x="0" y="14668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823402" y="0"/>
                  </a:lnTo>
                  <a:lnTo>
                    <a:pt x="4862713" y="19391"/>
                  </a:lnTo>
                  <a:lnTo>
                    <a:pt x="4876799" y="53397"/>
                  </a:lnTo>
                  <a:lnTo>
                    <a:pt x="4876799" y="1470601"/>
                  </a:lnTo>
                  <a:lnTo>
                    <a:pt x="4857406" y="1509913"/>
                  </a:lnTo>
                  <a:lnTo>
                    <a:pt x="4827118" y="1523633"/>
                  </a:lnTo>
                  <a:lnTo>
                    <a:pt x="4823402" y="1523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199" y="2295524"/>
              <a:ext cx="276860" cy="285750"/>
            </a:xfrm>
            <a:custGeom>
              <a:avLst/>
              <a:gdLst/>
              <a:ahLst/>
              <a:cxnLst/>
              <a:rect l="l" t="t" r="r" b="b"/>
              <a:pathLst>
                <a:path w="276859" h="285750">
                  <a:moveTo>
                    <a:pt x="62507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5486" y="267890"/>
                  </a:lnTo>
                  <a:lnTo>
                    <a:pt x="2800" y="263872"/>
                  </a:lnTo>
                  <a:lnTo>
                    <a:pt x="0" y="250031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125015" y="0"/>
                  </a:lnTo>
                  <a:lnTo>
                    <a:pt x="125015" y="81315"/>
                  </a:lnTo>
                  <a:lnTo>
                    <a:pt x="132996" y="89296"/>
                  </a:lnTo>
                  <a:lnTo>
                    <a:pt x="214312" y="89296"/>
                  </a:lnTo>
                  <a:lnTo>
                    <a:pt x="214312" y="169664"/>
                  </a:lnTo>
                  <a:lnTo>
                    <a:pt x="98226" y="169664"/>
                  </a:lnTo>
                  <a:lnTo>
                    <a:pt x="84334" y="172474"/>
                  </a:lnTo>
                  <a:lnTo>
                    <a:pt x="72979" y="180135"/>
                  </a:lnTo>
                  <a:lnTo>
                    <a:pt x="65318" y="191490"/>
                  </a:lnTo>
                  <a:lnTo>
                    <a:pt x="62507" y="205382"/>
                  </a:lnTo>
                  <a:lnTo>
                    <a:pt x="62507" y="285750"/>
                  </a:lnTo>
                  <a:close/>
                </a:path>
                <a:path w="276859" h="285750">
                  <a:moveTo>
                    <a:pt x="214312" y="71437"/>
                  </a:moveTo>
                  <a:lnTo>
                    <a:pt x="142875" y="71437"/>
                  </a:lnTo>
                  <a:lnTo>
                    <a:pt x="142875" y="0"/>
                  </a:lnTo>
                  <a:lnTo>
                    <a:pt x="214312" y="71437"/>
                  </a:lnTo>
                  <a:close/>
                </a:path>
                <a:path w="276859" h="285750">
                  <a:moveTo>
                    <a:pt x="103137" y="285750"/>
                  </a:moveTo>
                  <a:lnTo>
                    <a:pt x="93315" y="285750"/>
                  </a:lnTo>
                  <a:lnTo>
                    <a:pt x="89296" y="281731"/>
                  </a:lnTo>
                  <a:lnTo>
                    <a:pt x="89296" y="200471"/>
                  </a:lnTo>
                  <a:lnTo>
                    <a:pt x="93315" y="196453"/>
                  </a:lnTo>
                  <a:lnTo>
                    <a:pt x="116085" y="196453"/>
                  </a:lnTo>
                  <a:lnTo>
                    <a:pt x="128244" y="198911"/>
                  </a:lnTo>
                  <a:lnTo>
                    <a:pt x="138179" y="205613"/>
                  </a:lnTo>
                  <a:lnTo>
                    <a:pt x="144048" y="214312"/>
                  </a:lnTo>
                  <a:lnTo>
                    <a:pt x="107156" y="214312"/>
                  </a:lnTo>
                  <a:lnTo>
                    <a:pt x="107156" y="241101"/>
                  </a:lnTo>
                  <a:lnTo>
                    <a:pt x="144048" y="241101"/>
                  </a:lnTo>
                  <a:lnTo>
                    <a:pt x="138179" y="249801"/>
                  </a:lnTo>
                  <a:lnTo>
                    <a:pt x="128244" y="256502"/>
                  </a:lnTo>
                  <a:lnTo>
                    <a:pt x="116085" y="258960"/>
                  </a:lnTo>
                  <a:lnTo>
                    <a:pt x="107156" y="258960"/>
                  </a:lnTo>
                  <a:lnTo>
                    <a:pt x="107156" y="281731"/>
                  </a:lnTo>
                  <a:lnTo>
                    <a:pt x="103137" y="285750"/>
                  </a:lnTo>
                  <a:close/>
                </a:path>
                <a:path w="276859" h="285750">
                  <a:moveTo>
                    <a:pt x="187523" y="285750"/>
                  </a:moveTo>
                  <a:lnTo>
                    <a:pt x="164752" y="285750"/>
                  </a:lnTo>
                  <a:lnTo>
                    <a:pt x="160734" y="281731"/>
                  </a:lnTo>
                  <a:lnTo>
                    <a:pt x="160734" y="200471"/>
                  </a:lnTo>
                  <a:lnTo>
                    <a:pt x="164752" y="196453"/>
                  </a:lnTo>
                  <a:lnTo>
                    <a:pt x="187523" y="196453"/>
                  </a:lnTo>
                  <a:lnTo>
                    <a:pt x="197948" y="198559"/>
                  </a:lnTo>
                  <a:lnTo>
                    <a:pt x="206464" y="204301"/>
                  </a:lnTo>
                  <a:lnTo>
                    <a:pt x="212206" y="212816"/>
                  </a:lnTo>
                  <a:lnTo>
                    <a:pt x="212508" y="214312"/>
                  </a:lnTo>
                  <a:lnTo>
                    <a:pt x="178593" y="214312"/>
                  </a:lnTo>
                  <a:lnTo>
                    <a:pt x="178593" y="267890"/>
                  </a:lnTo>
                  <a:lnTo>
                    <a:pt x="212508" y="267890"/>
                  </a:lnTo>
                  <a:lnTo>
                    <a:pt x="212206" y="269386"/>
                  </a:lnTo>
                  <a:lnTo>
                    <a:pt x="206464" y="277901"/>
                  </a:lnTo>
                  <a:lnTo>
                    <a:pt x="197948" y="283644"/>
                  </a:lnTo>
                  <a:lnTo>
                    <a:pt x="187523" y="285750"/>
                  </a:lnTo>
                  <a:close/>
                </a:path>
                <a:path w="276859" h="285750">
                  <a:moveTo>
                    <a:pt x="144048" y="241101"/>
                  </a:moveTo>
                  <a:lnTo>
                    <a:pt x="123508" y="241101"/>
                  </a:lnTo>
                  <a:lnTo>
                    <a:pt x="129480" y="235129"/>
                  </a:lnTo>
                  <a:lnTo>
                    <a:pt x="129480" y="220284"/>
                  </a:lnTo>
                  <a:lnTo>
                    <a:pt x="123508" y="214312"/>
                  </a:lnTo>
                  <a:lnTo>
                    <a:pt x="144048" y="214312"/>
                  </a:lnTo>
                  <a:lnTo>
                    <a:pt x="144881" y="215548"/>
                  </a:lnTo>
                  <a:lnTo>
                    <a:pt x="147339" y="227707"/>
                  </a:lnTo>
                  <a:lnTo>
                    <a:pt x="144881" y="239865"/>
                  </a:lnTo>
                  <a:lnTo>
                    <a:pt x="144048" y="241101"/>
                  </a:lnTo>
                  <a:close/>
                </a:path>
                <a:path w="276859" h="285750">
                  <a:moveTo>
                    <a:pt x="212508" y="267890"/>
                  </a:moveTo>
                  <a:lnTo>
                    <a:pt x="192434" y="267890"/>
                  </a:lnTo>
                  <a:lnTo>
                    <a:pt x="196453" y="263872"/>
                  </a:lnTo>
                  <a:lnTo>
                    <a:pt x="196453" y="218330"/>
                  </a:lnTo>
                  <a:lnTo>
                    <a:pt x="192434" y="214312"/>
                  </a:lnTo>
                  <a:lnTo>
                    <a:pt x="212508" y="214312"/>
                  </a:lnTo>
                  <a:lnTo>
                    <a:pt x="214312" y="223242"/>
                  </a:lnTo>
                  <a:lnTo>
                    <a:pt x="214312" y="258960"/>
                  </a:lnTo>
                  <a:lnTo>
                    <a:pt x="212508" y="267890"/>
                  </a:lnTo>
                  <a:close/>
                </a:path>
                <a:path w="276859" h="285750">
                  <a:moveTo>
                    <a:pt x="246012" y="285750"/>
                  </a:moveTo>
                  <a:lnTo>
                    <a:pt x="236190" y="285750"/>
                  </a:lnTo>
                  <a:lnTo>
                    <a:pt x="232171" y="281731"/>
                  </a:lnTo>
                  <a:lnTo>
                    <a:pt x="232171" y="200471"/>
                  </a:lnTo>
                  <a:lnTo>
                    <a:pt x="236190" y="196453"/>
                  </a:lnTo>
                  <a:lnTo>
                    <a:pt x="272801" y="196453"/>
                  </a:lnTo>
                  <a:lnTo>
                    <a:pt x="276820" y="200471"/>
                  </a:lnTo>
                  <a:lnTo>
                    <a:pt x="276820" y="210294"/>
                  </a:lnTo>
                  <a:lnTo>
                    <a:pt x="272801" y="214312"/>
                  </a:lnTo>
                  <a:lnTo>
                    <a:pt x="250031" y="214312"/>
                  </a:lnTo>
                  <a:lnTo>
                    <a:pt x="250031" y="232171"/>
                  </a:lnTo>
                  <a:lnTo>
                    <a:pt x="272801" y="232171"/>
                  </a:lnTo>
                  <a:lnTo>
                    <a:pt x="276820" y="236190"/>
                  </a:lnTo>
                  <a:lnTo>
                    <a:pt x="276820" y="246012"/>
                  </a:lnTo>
                  <a:lnTo>
                    <a:pt x="272801" y="250031"/>
                  </a:lnTo>
                  <a:lnTo>
                    <a:pt x="250031" y="250031"/>
                  </a:lnTo>
                  <a:lnTo>
                    <a:pt x="250031" y="281731"/>
                  </a:lnTo>
                  <a:lnTo>
                    <a:pt x="246012" y="28575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447" y="2770852"/>
              <a:ext cx="135225" cy="97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447" y="3113752"/>
              <a:ext cx="135225" cy="97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447" y="3456652"/>
              <a:ext cx="135225" cy="97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447" y="3799551"/>
              <a:ext cx="135225" cy="971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11250" y="2292350"/>
            <a:ext cx="4298315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Professional </a:t>
            </a:r>
            <a:r>
              <a:rPr sz="1800" b="1" dirty="0">
                <a:solidFill>
                  <a:srgbClr val="1F2937"/>
                </a:solidFill>
                <a:latin typeface="Segoe UI Semibold"/>
                <a:cs typeface="Segoe UI Semibold"/>
              </a:rPr>
              <a:t>PDF</a:t>
            </a:r>
            <a:r>
              <a:rPr sz="1800" b="1" spc="-5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Reports</a:t>
            </a:r>
            <a:endParaRPr sz="18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Beautifully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formatted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papers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proper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section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hierarchy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87500"/>
              </a:lnSpc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Numbered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summary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points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both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English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Egyptian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Arabic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Highlighted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equations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</a:t>
            </a:r>
            <a:r>
              <a:rPr sz="120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dedicated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sections</a:t>
            </a: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Metadata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author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information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timestamps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9224" y="4229099"/>
            <a:ext cx="3714750" cy="1295400"/>
            <a:chOff x="1419224" y="4229099"/>
            <a:chExt cx="3714750" cy="1295400"/>
          </a:xfrm>
        </p:grpSpPr>
        <p:sp>
          <p:nvSpPr>
            <p:cNvPr id="14" name="object 14"/>
            <p:cNvSpPr/>
            <p:nvPr/>
          </p:nvSpPr>
          <p:spPr>
            <a:xfrm>
              <a:off x="1423987" y="4233862"/>
              <a:ext cx="3705225" cy="1285875"/>
            </a:xfrm>
            <a:custGeom>
              <a:avLst/>
              <a:gdLst/>
              <a:ahLst/>
              <a:cxnLst/>
              <a:rect l="l" t="t" r="r" b="b"/>
              <a:pathLst>
                <a:path w="3705225" h="1285875">
                  <a:moveTo>
                    <a:pt x="3656277" y="1285874"/>
                  </a:moveTo>
                  <a:lnTo>
                    <a:pt x="48947" y="1285874"/>
                  </a:lnTo>
                  <a:lnTo>
                    <a:pt x="45540" y="1285538"/>
                  </a:lnTo>
                  <a:lnTo>
                    <a:pt x="10739" y="1265450"/>
                  </a:lnTo>
                  <a:lnTo>
                    <a:pt x="0" y="1236927"/>
                  </a:lnTo>
                  <a:lnTo>
                    <a:pt x="0" y="1233487"/>
                  </a:lnTo>
                  <a:lnTo>
                    <a:pt x="0" y="48946"/>
                  </a:lnTo>
                  <a:lnTo>
                    <a:pt x="17776" y="12910"/>
                  </a:lnTo>
                  <a:lnTo>
                    <a:pt x="48947" y="0"/>
                  </a:lnTo>
                  <a:lnTo>
                    <a:pt x="3656277" y="0"/>
                  </a:lnTo>
                  <a:lnTo>
                    <a:pt x="3692312" y="17775"/>
                  </a:lnTo>
                  <a:lnTo>
                    <a:pt x="3705224" y="48946"/>
                  </a:lnTo>
                  <a:lnTo>
                    <a:pt x="3705224" y="1236927"/>
                  </a:lnTo>
                  <a:lnTo>
                    <a:pt x="3687448" y="1272962"/>
                  </a:lnTo>
                  <a:lnTo>
                    <a:pt x="3659683" y="1285538"/>
                  </a:lnTo>
                  <a:lnTo>
                    <a:pt x="3656277" y="128587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3987" y="4233862"/>
              <a:ext cx="3705225" cy="1285875"/>
            </a:xfrm>
            <a:custGeom>
              <a:avLst/>
              <a:gdLst/>
              <a:ahLst/>
              <a:cxnLst/>
              <a:rect l="l" t="t" r="r" b="b"/>
              <a:pathLst>
                <a:path w="3705225" h="1285875">
                  <a:moveTo>
                    <a:pt x="0" y="12334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8"/>
                  </a:lnTo>
                  <a:lnTo>
                    <a:pt x="5304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52387" y="0"/>
                  </a:lnTo>
                  <a:lnTo>
                    <a:pt x="3652837" y="0"/>
                  </a:lnTo>
                  <a:lnTo>
                    <a:pt x="3681941" y="8828"/>
                  </a:lnTo>
                  <a:lnTo>
                    <a:pt x="3684802" y="10739"/>
                  </a:lnTo>
                  <a:lnTo>
                    <a:pt x="3687448" y="12911"/>
                  </a:lnTo>
                  <a:lnTo>
                    <a:pt x="3689880" y="15343"/>
                  </a:lnTo>
                  <a:lnTo>
                    <a:pt x="3692312" y="17775"/>
                  </a:lnTo>
                  <a:lnTo>
                    <a:pt x="3694484" y="20421"/>
                  </a:lnTo>
                  <a:lnTo>
                    <a:pt x="3696395" y="23282"/>
                  </a:lnTo>
                  <a:lnTo>
                    <a:pt x="3698306" y="26142"/>
                  </a:lnTo>
                  <a:lnTo>
                    <a:pt x="3705224" y="52387"/>
                  </a:lnTo>
                  <a:lnTo>
                    <a:pt x="3705224" y="1233487"/>
                  </a:lnTo>
                  <a:lnTo>
                    <a:pt x="3696395" y="1262591"/>
                  </a:lnTo>
                  <a:lnTo>
                    <a:pt x="3694484" y="1265451"/>
                  </a:lnTo>
                  <a:lnTo>
                    <a:pt x="3681941" y="1277044"/>
                  </a:lnTo>
                  <a:lnTo>
                    <a:pt x="3679082" y="1278956"/>
                  </a:lnTo>
                  <a:lnTo>
                    <a:pt x="3676062" y="1280569"/>
                  </a:lnTo>
                  <a:lnTo>
                    <a:pt x="3672884" y="1281886"/>
                  </a:lnTo>
                  <a:lnTo>
                    <a:pt x="3669706" y="1283202"/>
                  </a:lnTo>
                  <a:lnTo>
                    <a:pt x="3652837" y="1285874"/>
                  </a:lnTo>
                  <a:lnTo>
                    <a:pt x="52387" y="1285874"/>
                  </a:lnTo>
                  <a:lnTo>
                    <a:pt x="32339" y="1281886"/>
                  </a:lnTo>
                  <a:lnTo>
                    <a:pt x="29161" y="1280569"/>
                  </a:lnTo>
                  <a:lnTo>
                    <a:pt x="26142" y="1278956"/>
                  </a:lnTo>
                  <a:lnTo>
                    <a:pt x="23282" y="1277044"/>
                  </a:lnTo>
                  <a:lnTo>
                    <a:pt x="20422" y="1275133"/>
                  </a:lnTo>
                  <a:lnTo>
                    <a:pt x="8828" y="1262591"/>
                  </a:lnTo>
                  <a:lnTo>
                    <a:pt x="6917" y="1259731"/>
                  </a:lnTo>
                  <a:lnTo>
                    <a:pt x="5304" y="1256713"/>
                  </a:lnTo>
                  <a:lnTo>
                    <a:pt x="3987" y="1253535"/>
                  </a:lnTo>
                  <a:lnTo>
                    <a:pt x="2671" y="1250356"/>
                  </a:lnTo>
                  <a:lnTo>
                    <a:pt x="1677" y="1247081"/>
                  </a:lnTo>
                  <a:lnTo>
                    <a:pt x="1006" y="1243707"/>
                  </a:lnTo>
                  <a:lnTo>
                    <a:pt x="335" y="1240334"/>
                  </a:lnTo>
                  <a:lnTo>
                    <a:pt x="0" y="1236927"/>
                  </a:lnTo>
                  <a:lnTo>
                    <a:pt x="0" y="1233487"/>
                  </a:lnTo>
                  <a:close/>
                </a:path>
              </a:pathLst>
            </a:custGeom>
            <a:ln w="9524">
              <a:solidFill>
                <a:srgbClr val="D0D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8749" y="4238624"/>
              <a:ext cx="3695700" cy="161925"/>
            </a:xfrm>
            <a:custGeom>
              <a:avLst/>
              <a:gdLst/>
              <a:ahLst/>
              <a:cxnLst/>
              <a:rect l="l" t="t" r="r" b="b"/>
              <a:pathLst>
                <a:path w="3695700" h="161925">
                  <a:moveTo>
                    <a:pt x="3695699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3695699" y="0"/>
                  </a:lnTo>
                  <a:lnTo>
                    <a:pt x="3695699" y="1619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3049" y="4257674"/>
              <a:ext cx="114299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549" y="4257674"/>
              <a:ext cx="114300" cy="1142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4049" y="4257674"/>
              <a:ext cx="114299" cy="1142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04949" y="4476749"/>
              <a:ext cx="1419225" cy="152400"/>
            </a:xfrm>
            <a:custGeom>
              <a:avLst/>
              <a:gdLst/>
              <a:ahLst/>
              <a:cxnLst/>
              <a:rect l="l" t="t" r="r" b="b"/>
              <a:pathLst>
                <a:path w="1419225" h="152400">
                  <a:moveTo>
                    <a:pt x="1386177" y="152399"/>
                  </a:moveTo>
                  <a:lnTo>
                    <a:pt x="33047" y="152399"/>
                  </a:lnTo>
                  <a:lnTo>
                    <a:pt x="28187" y="151432"/>
                  </a:lnTo>
                  <a:lnTo>
                    <a:pt x="966" y="124212"/>
                  </a:lnTo>
                  <a:lnTo>
                    <a:pt x="0" y="119352"/>
                  </a:lnTo>
                  <a:lnTo>
                    <a:pt x="0" y="114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86177" y="0"/>
                  </a:lnTo>
                  <a:lnTo>
                    <a:pt x="1418257" y="28187"/>
                  </a:lnTo>
                  <a:lnTo>
                    <a:pt x="1419224" y="33047"/>
                  </a:lnTo>
                  <a:lnTo>
                    <a:pt x="1419224" y="119352"/>
                  </a:lnTo>
                  <a:lnTo>
                    <a:pt x="1391036" y="151432"/>
                  </a:lnTo>
                  <a:lnTo>
                    <a:pt x="1386177" y="1523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28749" y="4238624"/>
            <a:ext cx="3695700" cy="1619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  <a:tabLst>
                <a:tab pos="683260" algn="l"/>
                <a:tab pos="3695065" algn="l"/>
              </a:tabLst>
            </a:pPr>
            <a:r>
              <a:rPr sz="900" u="sng" dirty="0">
                <a:solidFill>
                  <a:srgbClr val="4A5462"/>
                </a:solidFill>
                <a:uFill>
                  <a:solidFill>
                    <a:srgbClr val="D0D5DA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00" u="sng" spc="-10" dirty="0">
                <a:solidFill>
                  <a:srgbClr val="4A5462"/>
                </a:solidFill>
                <a:uFill>
                  <a:solidFill>
                    <a:srgbClr val="D0D5DA"/>
                  </a:solidFill>
                </a:uFill>
                <a:latin typeface="Segoe UI"/>
                <a:cs typeface="Segoe UI"/>
              </a:rPr>
              <a:t>summary_20250828.pdf</a:t>
            </a:r>
            <a:r>
              <a:rPr sz="900" u="sng" dirty="0">
                <a:solidFill>
                  <a:srgbClr val="4A5462"/>
                </a:solidFill>
                <a:uFill>
                  <a:solidFill>
                    <a:srgbClr val="D0D5DA"/>
                  </a:solidFill>
                </a:uFill>
                <a:latin typeface="Segoe UI"/>
                <a:cs typeface="Segoe UI"/>
              </a:rPr>
              <a:t>	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04949" y="4476749"/>
            <a:ext cx="3143250" cy="1295400"/>
            <a:chOff x="1504949" y="4476749"/>
            <a:chExt cx="3143250" cy="1295400"/>
          </a:xfrm>
        </p:grpSpPr>
        <p:sp>
          <p:nvSpPr>
            <p:cNvPr id="23" name="object 23"/>
            <p:cNvSpPr/>
            <p:nvPr/>
          </p:nvSpPr>
          <p:spPr>
            <a:xfrm>
              <a:off x="1504937" y="4705349"/>
              <a:ext cx="1419225" cy="419100"/>
            </a:xfrm>
            <a:custGeom>
              <a:avLst/>
              <a:gdLst/>
              <a:ahLst/>
              <a:cxnLst/>
              <a:rect l="l" t="t" r="r" b="b"/>
              <a:pathLst>
                <a:path w="1419225" h="419100">
                  <a:moveTo>
                    <a:pt x="1066800" y="337858"/>
                  </a:moveTo>
                  <a:lnTo>
                    <a:pt x="1038618" y="305777"/>
                  </a:lnTo>
                  <a:lnTo>
                    <a:pt x="1033754" y="304800"/>
                  </a:lnTo>
                  <a:lnTo>
                    <a:pt x="33058" y="304800"/>
                  </a:lnTo>
                  <a:lnTo>
                    <a:pt x="977" y="332994"/>
                  </a:lnTo>
                  <a:lnTo>
                    <a:pt x="0" y="337858"/>
                  </a:lnTo>
                  <a:lnTo>
                    <a:pt x="0" y="381000"/>
                  </a:lnTo>
                  <a:lnTo>
                    <a:pt x="0" y="386054"/>
                  </a:lnTo>
                  <a:lnTo>
                    <a:pt x="28194" y="418134"/>
                  </a:lnTo>
                  <a:lnTo>
                    <a:pt x="33058" y="419100"/>
                  </a:lnTo>
                  <a:lnTo>
                    <a:pt x="1033754" y="419100"/>
                  </a:lnTo>
                  <a:lnTo>
                    <a:pt x="1065834" y="390918"/>
                  </a:lnTo>
                  <a:lnTo>
                    <a:pt x="1066800" y="386054"/>
                  </a:lnTo>
                  <a:lnTo>
                    <a:pt x="1066800" y="337858"/>
                  </a:lnTo>
                  <a:close/>
                </a:path>
                <a:path w="1419225" h="419100">
                  <a:moveTo>
                    <a:pt x="1066800" y="33058"/>
                  </a:moveTo>
                  <a:lnTo>
                    <a:pt x="1038618" y="977"/>
                  </a:lnTo>
                  <a:lnTo>
                    <a:pt x="103375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76200"/>
                  </a:lnTo>
                  <a:lnTo>
                    <a:pt x="0" y="81254"/>
                  </a:lnTo>
                  <a:lnTo>
                    <a:pt x="28194" y="113334"/>
                  </a:lnTo>
                  <a:lnTo>
                    <a:pt x="33058" y="114300"/>
                  </a:lnTo>
                  <a:lnTo>
                    <a:pt x="1033754" y="114300"/>
                  </a:lnTo>
                  <a:lnTo>
                    <a:pt x="1065834" y="86118"/>
                  </a:lnTo>
                  <a:lnTo>
                    <a:pt x="1066800" y="81254"/>
                  </a:lnTo>
                  <a:lnTo>
                    <a:pt x="1066800" y="33058"/>
                  </a:lnTo>
                  <a:close/>
                </a:path>
                <a:path w="1419225" h="419100">
                  <a:moveTo>
                    <a:pt x="1419225" y="185458"/>
                  </a:moveTo>
                  <a:lnTo>
                    <a:pt x="1391043" y="153377"/>
                  </a:lnTo>
                  <a:lnTo>
                    <a:pt x="1386179" y="152400"/>
                  </a:lnTo>
                  <a:lnTo>
                    <a:pt x="33058" y="152400"/>
                  </a:lnTo>
                  <a:lnTo>
                    <a:pt x="977" y="180594"/>
                  </a:lnTo>
                  <a:lnTo>
                    <a:pt x="0" y="185458"/>
                  </a:lnTo>
                  <a:lnTo>
                    <a:pt x="0" y="228600"/>
                  </a:lnTo>
                  <a:lnTo>
                    <a:pt x="0" y="233654"/>
                  </a:lnTo>
                  <a:lnTo>
                    <a:pt x="28194" y="265734"/>
                  </a:lnTo>
                  <a:lnTo>
                    <a:pt x="33058" y="266700"/>
                  </a:lnTo>
                  <a:lnTo>
                    <a:pt x="1386179" y="266700"/>
                  </a:lnTo>
                  <a:lnTo>
                    <a:pt x="1418259" y="238518"/>
                  </a:lnTo>
                  <a:lnTo>
                    <a:pt x="1419225" y="233654"/>
                  </a:lnTo>
                  <a:lnTo>
                    <a:pt x="1419225" y="185458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4949" y="5238749"/>
              <a:ext cx="1066800" cy="152400"/>
            </a:xfrm>
            <a:custGeom>
              <a:avLst/>
              <a:gdLst/>
              <a:ahLst/>
              <a:cxnLst/>
              <a:rect l="l" t="t" r="r" b="b"/>
              <a:pathLst>
                <a:path w="1066800" h="152400">
                  <a:moveTo>
                    <a:pt x="1033752" y="152399"/>
                  </a:moveTo>
                  <a:lnTo>
                    <a:pt x="33047" y="152399"/>
                  </a:lnTo>
                  <a:lnTo>
                    <a:pt x="28187" y="151432"/>
                  </a:lnTo>
                  <a:lnTo>
                    <a:pt x="966" y="124211"/>
                  </a:lnTo>
                  <a:lnTo>
                    <a:pt x="0" y="119352"/>
                  </a:lnTo>
                  <a:lnTo>
                    <a:pt x="0" y="114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33752" y="0"/>
                  </a:lnTo>
                  <a:lnTo>
                    <a:pt x="1065832" y="28186"/>
                  </a:lnTo>
                  <a:lnTo>
                    <a:pt x="1066799" y="33047"/>
                  </a:lnTo>
                  <a:lnTo>
                    <a:pt x="1066799" y="119352"/>
                  </a:lnTo>
                  <a:lnTo>
                    <a:pt x="1038611" y="151432"/>
                  </a:lnTo>
                  <a:lnTo>
                    <a:pt x="1033752" y="1523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4937" y="4476749"/>
              <a:ext cx="1781175" cy="1295400"/>
            </a:xfrm>
            <a:custGeom>
              <a:avLst/>
              <a:gdLst/>
              <a:ahLst/>
              <a:cxnLst/>
              <a:rect l="l" t="t" r="r" b="b"/>
              <a:pathLst>
                <a:path w="1781175" h="1295400">
                  <a:moveTo>
                    <a:pt x="1181100" y="1176058"/>
                  </a:moveTo>
                  <a:lnTo>
                    <a:pt x="1152918" y="1143977"/>
                  </a:lnTo>
                  <a:lnTo>
                    <a:pt x="1148054" y="1143000"/>
                  </a:lnTo>
                  <a:lnTo>
                    <a:pt x="33058" y="1143000"/>
                  </a:lnTo>
                  <a:lnTo>
                    <a:pt x="977" y="1171194"/>
                  </a:lnTo>
                  <a:lnTo>
                    <a:pt x="0" y="1176058"/>
                  </a:lnTo>
                  <a:lnTo>
                    <a:pt x="0" y="1219200"/>
                  </a:lnTo>
                  <a:lnTo>
                    <a:pt x="0" y="1224254"/>
                  </a:lnTo>
                  <a:lnTo>
                    <a:pt x="28194" y="1256334"/>
                  </a:lnTo>
                  <a:lnTo>
                    <a:pt x="33058" y="1257300"/>
                  </a:lnTo>
                  <a:lnTo>
                    <a:pt x="1148054" y="1257300"/>
                  </a:lnTo>
                  <a:lnTo>
                    <a:pt x="1180134" y="1229118"/>
                  </a:lnTo>
                  <a:lnTo>
                    <a:pt x="1181100" y="1224254"/>
                  </a:lnTo>
                  <a:lnTo>
                    <a:pt x="1181100" y="1176058"/>
                  </a:lnTo>
                  <a:close/>
                </a:path>
                <a:path w="1781175" h="1295400">
                  <a:moveTo>
                    <a:pt x="1419225" y="1023658"/>
                  </a:moveTo>
                  <a:lnTo>
                    <a:pt x="1391043" y="991577"/>
                  </a:lnTo>
                  <a:lnTo>
                    <a:pt x="1386179" y="990600"/>
                  </a:lnTo>
                  <a:lnTo>
                    <a:pt x="33058" y="990600"/>
                  </a:lnTo>
                  <a:lnTo>
                    <a:pt x="977" y="1018794"/>
                  </a:lnTo>
                  <a:lnTo>
                    <a:pt x="0" y="1023658"/>
                  </a:lnTo>
                  <a:lnTo>
                    <a:pt x="0" y="1066800"/>
                  </a:lnTo>
                  <a:lnTo>
                    <a:pt x="0" y="1071854"/>
                  </a:lnTo>
                  <a:lnTo>
                    <a:pt x="28194" y="1103934"/>
                  </a:lnTo>
                  <a:lnTo>
                    <a:pt x="33058" y="1104900"/>
                  </a:lnTo>
                  <a:lnTo>
                    <a:pt x="1386179" y="1104900"/>
                  </a:lnTo>
                  <a:lnTo>
                    <a:pt x="1418259" y="1076718"/>
                  </a:lnTo>
                  <a:lnTo>
                    <a:pt x="1419225" y="1071854"/>
                  </a:lnTo>
                  <a:lnTo>
                    <a:pt x="1419225" y="1023658"/>
                  </a:lnTo>
                  <a:close/>
                </a:path>
                <a:path w="1781175" h="1295400">
                  <a:moveTo>
                    <a:pt x="1781175" y="0"/>
                  </a:moveTo>
                  <a:lnTo>
                    <a:pt x="1771650" y="0"/>
                  </a:lnTo>
                  <a:lnTo>
                    <a:pt x="1771650" y="1295400"/>
                  </a:lnTo>
                  <a:lnTo>
                    <a:pt x="1781175" y="1295400"/>
                  </a:lnTo>
                  <a:lnTo>
                    <a:pt x="1781175" y="0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62324" y="4552949"/>
              <a:ext cx="962025" cy="152400"/>
            </a:xfrm>
            <a:custGeom>
              <a:avLst/>
              <a:gdLst/>
              <a:ahLst/>
              <a:cxnLst/>
              <a:rect l="l" t="t" r="r" b="b"/>
              <a:pathLst>
                <a:path w="962025" h="152400">
                  <a:moveTo>
                    <a:pt x="928977" y="152399"/>
                  </a:moveTo>
                  <a:lnTo>
                    <a:pt x="33047" y="152399"/>
                  </a:lnTo>
                  <a:lnTo>
                    <a:pt x="28187" y="151432"/>
                  </a:lnTo>
                  <a:lnTo>
                    <a:pt x="966" y="124211"/>
                  </a:lnTo>
                  <a:lnTo>
                    <a:pt x="0" y="119352"/>
                  </a:lnTo>
                  <a:lnTo>
                    <a:pt x="0" y="114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928977" y="0"/>
                  </a:lnTo>
                  <a:lnTo>
                    <a:pt x="961057" y="28186"/>
                  </a:lnTo>
                  <a:lnTo>
                    <a:pt x="962024" y="33047"/>
                  </a:lnTo>
                  <a:lnTo>
                    <a:pt x="962024" y="119352"/>
                  </a:lnTo>
                  <a:lnTo>
                    <a:pt x="933837" y="151432"/>
                  </a:lnTo>
                  <a:lnTo>
                    <a:pt x="928977" y="152399"/>
                  </a:lnTo>
                  <a:close/>
                </a:path>
              </a:pathLst>
            </a:custGeom>
            <a:solidFill>
              <a:srgbClr val="A6F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62312" y="4781549"/>
              <a:ext cx="1285875" cy="266700"/>
            </a:xfrm>
            <a:custGeom>
              <a:avLst/>
              <a:gdLst/>
              <a:ahLst/>
              <a:cxnLst/>
              <a:rect l="l" t="t" r="r" b="b"/>
              <a:pathLst>
                <a:path w="1285875" h="266700">
                  <a:moveTo>
                    <a:pt x="962025" y="185458"/>
                  </a:moveTo>
                  <a:lnTo>
                    <a:pt x="933843" y="153377"/>
                  </a:lnTo>
                  <a:lnTo>
                    <a:pt x="928979" y="152400"/>
                  </a:lnTo>
                  <a:lnTo>
                    <a:pt x="33058" y="152400"/>
                  </a:lnTo>
                  <a:lnTo>
                    <a:pt x="977" y="180594"/>
                  </a:lnTo>
                  <a:lnTo>
                    <a:pt x="0" y="185458"/>
                  </a:lnTo>
                  <a:lnTo>
                    <a:pt x="0" y="228600"/>
                  </a:lnTo>
                  <a:lnTo>
                    <a:pt x="0" y="233654"/>
                  </a:lnTo>
                  <a:lnTo>
                    <a:pt x="28194" y="265734"/>
                  </a:lnTo>
                  <a:lnTo>
                    <a:pt x="33058" y="266700"/>
                  </a:lnTo>
                  <a:lnTo>
                    <a:pt x="928979" y="266700"/>
                  </a:lnTo>
                  <a:lnTo>
                    <a:pt x="961059" y="238518"/>
                  </a:lnTo>
                  <a:lnTo>
                    <a:pt x="962025" y="233654"/>
                  </a:lnTo>
                  <a:lnTo>
                    <a:pt x="962025" y="185458"/>
                  </a:lnTo>
                  <a:close/>
                </a:path>
                <a:path w="1285875" h="266700">
                  <a:moveTo>
                    <a:pt x="1285875" y="33058"/>
                  </a:moveTo>
                  <a:lnTo>
                    <a:pt x="1257693" y="977"/>
                  </a:lnTo>
                  <a:lnTo>
                    <a:pt x="1252829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76200"/>
                  </a:lnTo>
                  <a:lnTo>
                    <a:pt x="0" y="81254"/>
                  </a:lnTo>
                  <a:lnTo>
                    <a:pt x="28194" y="113334"/>
                  </a:lnTo>
                  <a:lnTo>
                    <a:pt x="33058" y="114300"/>
                  </a:lnTo>
                  <a:lnTo>
                    <a:pt x="1252829" y="114300"/>
                  </a:lnTo>
                  <a:lnTo>
                    <a:pt x="1284909" y="86118"/>
                  </a:lnTo>
                  <a:lnTo>
                    <a:pt x="1285875" y="81254"/>
                  </a:lnTo>
                  <a:lnTo>
                    <a:pt x="1285875" y="33058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248399" y="2057399"/>
            <a:ext cx="5334000" cy="3886200"/>
            <a:chOff x="6248399" y="2057399"/>
            <a:chExt cx="5334000" cy="3886200"/>
          </a:xfrm>
        </p:grpSpPr>
        <p:sp>
          <p:nvSpPr>
            <p:cNvPr id="29" name="object 29"/>
            <p:cNvSpPr/>
            <p:nvPr/>
          </p:nvSpPr>
          <p:spPr>
            <a:xfrm>
              <a:off x="6267449" y="2057399"/>
              <a:ext cx="5314950" cy="3886200"/>
            </a:xfrm>
            <a:custGeom>
              <a:avLst/>
              <a:gdLst/>
              <a:ahLst/>
              <a:cxnLst/>
              <a:rect l="l" t="t" r="r" b="b"/>
              <a:pathLst>
                <a:path w="5314950" h="3886200">
                  <a:moveTo>
                    <a:pt x="5243752" y="3886199"/>
                  </a:moveTo>
                  <a:lnTo>
                    <a:pt x="53397" y="3886199"/>
                  </a:lnTo>
                  <a:lnTo>
                    <a:pt x="49680" y="3885710"/>
                  </a:lnTo>
                  <a:lnTo>
                    <a:pt x="14084" y="3860342"/>
                  </a:lnTo>
                  <a:lnTo>
                    <a:pt x="365" y="3819957"/>
                  </a:lnTo>
                  <a:lnTo>
                    <a:pt x="0" y="3815002"/>
                  </a:lnTo>
                  <a:lnTo>
                    <a:pt x="0" y="38099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1"/>
                  </a:lnTo>
                  <a:lnTo>
                    <a:pt x="5314948" y="71196"/>
                  </a:lnTo>
                  <a:lnTo>
                    <a:pt x="5314948" y="3815002"/>
                  </a:lnTo>
                  <a:lnTo>
                    <a:pt x="5299326" y="3856493"/>
                  </a:lnTo>
                  <a:lnTo>
                    <a:pt x="5263286" y="3882313"/>
                  </a:lnTo>
                  <a:lnTo>
                    <a:pt x="5248707" y="3885710"/>
                  </a:lnTo>
                  <a:lnTo>
                    <a:pt x="5243752" y="3886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8399" y="2057677"/>
              <a:ext cx="70485" cy="3886200"/>
            </a:xfrm>
            <a:custGeom>
              <a:avLst/>
              <a:gdLst/>
              <a:ahLst/>
              <a:cxnLst/>
              <a:rect l="l" t="t" r="r" b="b"/>
              <a:pathLst>
                <a:path w="70485" h="3886200">
                  <a:moveTo>
                    <a:pt x="70450" y="3885644"/>
                  </a:moveTo>
                  <a:lnTo>
                    <a:pt x="33857" y="3873091"/>
                  </a:lnTo>
                  <a:lnTo>
                    <a:pt x="5800" y="3838881"/>
                  </a:lnTo>
                  <a:lnTo>
                    <a:pt x="0" y="3809721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3809721"/>
                  </a:lnTo>
                  <a:lnTo>
                    <a:pt x="44515" y="3852063"/>
                  </a:lnTo>
                  <a:lnTo>
                    <a:pt x="66287" y="3883988"/>
                  </a:lnTo>
                  <a:lnTo>
                    <a:pt x="70450" y="38856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15099" y="3009899"/>
              <a:ext cx="4838700" cy="2705100"/>
            </a:xfrm>
            <a:custGeom>
              <a:avLst/>
              <a:gdLst/>
              <a:ahLst/>
              <a:cxnLst/>
              <a:rect l="l" t="t" r="r" b="b"/>
              <a:pathLst>
                <a:path w="4838700" h="2705100">
                  <a:moveTo>
                    <a:pt x="4785301" y="2705099"/>
                  </a:moveTo>
                  <a:lnTo>
                    <a:pt x="53397" y="2705099"/>
                  </a:lnTo>
                  <a:lnTo>
                    <a:pt x="49680" y="2704732"/>
                  </a:lnTo>
                  <a:lnTo>
                    <a:pt x="14084" y="2685706"/>
                  </a:lnTo>
                  <a:lnTo>
                    <a:pt x="0" y="2651702"/>
                  </a:lnTo>
                  <a:lnTo>
                    <a:pt x="0" y="26479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2" y="19391"/>
                  </a:lnTo>
                  <a:lnTo>
                    <a:pt x="4838698" y="53397"/>
                  </a:lnTo>
                  <a:lnTo>
                    <a:pt x="4838698" y="2651702"/>
                  </a:lnTo>
                  <a:lnTo>
                    <a:pt x="4819305" y="2691014"/>
                  </a:lnTo>
                  <a:lnTo>
                    <a:pt x="4789017" y="2704732"/>
                  </a:lnTo>
                  <a:lnTo>
                    <a:pt x="4785301" y="270509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13715" y="23033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02399" y="2292350"/>
            <a:ext cx="483679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Structured</a:t>
            </a:r>
            <a:r>
              <a:rPr sz="1500" b="1" spc="-5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JSON</a:t>
            </a:r>
            <a:r>
              <a:rPr sz="1500" b="1" spc="-50" dirty="0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Output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Schema-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validated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data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using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Pydantic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models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consistent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structure: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6700" y="3111500"/>
            <a:ext cx="1060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33D399"/>
                </a:solidFill>
                <a:latin typeface="Liberation Mono"/>
                <a:cs typeface="Liberation Mono"/>
              </a:rPr>
              <a:t>{</a:t>
            </a:r>
            <a:endParaRPr sz="1050">
              <a:latin typeface="Liberation Mono"/>
              <a:cs typeface="Liberation Mono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8399" y="6095999"/>
            <a:ext cx="5333998" cy="180974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776839" y="3271520"/>
            <a:ext cx="4107179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512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"paper_name": "Attention is All You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Need",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"authors_name": {"A. Vaswani": "Google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Brain"},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"summary_in_english": </a:t>
            </a:r>
            <a:r>
              <a:rPr sz="1050" spc="-50" dirty="0">
                <a:solidFill>
                  <a:srgbClr val="33D399"/>
                </a:solidFill>
                <a:latin typeface="Liberation Mono"/>
                <a:cs typeface="Liberation Mono"/>
              </a:rPr>
              <a:t>[</a:t>
            </a:r>
            <a:endParaRPr sz="1050">
              <a:latin typeface="Liberation Mono"/>
              <a:cs typeface="Liberation Mono"/>
            </a:endParaRPr>
          </a:p>
          <a:p>
            <a:pPr marL="172085" marR="565150">
              <a:lnSpc>
                <a:spcPct val="119000"/>
              </a:lnSpc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"Introduces the Transformer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architecture",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"Utilizes self-attention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mechanisms..."</a:t>
            </a:r>
            <a:endParaRPr sz="10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spc="-25" dirty="0">
                <a:solidFill>
                  <a:srgbClr val="33D399"/>
                </a:solidFill>
                <a:latin typeface="Liberation Mono"/>
                <a:cs typeface="Liberation Mono"/>
              </a:rPr>
              <a:t>],</a:t>
            </a:r>
            <a:endParaRPr sz="1050">
              <a:latin typeface="Liberation Mono"/>
              <a:cs typeface="Liberation Mono"/>
            </a:endParaRPr>
          </a:p>
          <a:p>
            <a:pPr marL="172085" marR="1762125" indent="-160020">
              <a:lnSpc>
                <a:spcPct val="119000"/>
              </a:lnSpc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"summary_in_egyptian": </a:t>
            </a:r>
            <a:r>
              <a:rPr sz="1050" spc="-50" dirty="0">
                <a:solidFill>
                  <a:srgbClr val="33D399"/>
                </a:solidFill>
                <a:latin typeface="Liberation Mono"/>
                <a:cs typeface="Liberation Mono"/>
              </a:rPr>
              <a:t>[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</a:t>
            </a:r>
            <a:r>
              <a:rPr sz="1050" dirty="0">
                <a:solidFill>
                  <a:srgbClr val="33D399"/>
                </a:solidFill>
                <a:latin typeface="DejaVu Sans Mono"/>
                <a:cs typeface="DejaVu Sans Mono"/>
              </a:rPr>
              <a:t>ﺔﻴﻠﻜﻴﻫ</a:t>
            </a:r>
            <a:r>
              <a:rPr sz="1050" spc="-45" dirty="0">
                <a:solidFill>
                  <a:srgbClr val="33D399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D399"/>
                </a:solidFill>
                <a:latin typeface="DejaVu Sans Mono"/>
                <a:cs typeface="DejaVu Sans Mono"/>
              </a:rPr>
              <a:t>مﺪﻘﻴﺑ</a:t>
            </a:r>
            <a:r>
              <a:rPr sz="1050" spc="-40" dirty="0">
                <a:solidFill>
                  <a:srgbClr val="33D399"/>
                </a:solidFill>
                <a:latin typeface="DejaVu Sans Mono"/>
                <a:cs typeface="DejaVu Sans Mono"/>
              </a:rPr>
              <a:t>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Transformer",</a:t>
            </a:r>
            <a:endParaRPr sz="1050">
              <a:latin typeface="Liberation Mono"/>
              <a:cs typeface="Liberation Mono"/>
            </a:endParaRPr>
          </a:p>
          <a:p>
            <a:pPr marL="17208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</a:t>
            </a:r>
            <a:r>
              <a:rPr sz="1050" dirty="0">
                <a:solidFill>
                  <a:srgbClr val="33D399"/>
                </a:solidFill>
                <a:latin typeface="DejaVu Sans Mono"/>
                <a:cs typeface="DejaVu Sans Mono"/>
              </a:rPr>
              <a:t>تﺎﻴﻟآ</a:t>
            </a:r>
            <a:r>
              <a:rPr sz="1050" spc="-45" dirty="0">
                <a:solidFill>
                  <a:srgbClr val="33D399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D399"/>
                </a:solidFill>
                <a:latin typeface="DejaVu Sans Mono"/>
                <a:cs typeface="DejaVu Sans Mono"/>
              </a:rPr>
              <a:t>مﺪﺨﺘﺴﻴﺑ</a:t>
            </a:r>
            <a:r>
              <a:rPr sz="1050" spc="-45" dirty="0">
                <a:solidFill>
                  <a:srgbClr val="33D399"/>
                </a:solidFill>
                <a:latin typeface="DejaVu Sans Mono"/>
                <a:cs typeface="DejaVu Sans Mono"/>
              </a:rPr>
              <a:t>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self-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attention..."</a:t>
            </a:r>
            <a:endParaRPr sz="10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spc="-25" dirty="0">
                <a:solidFill>
                  <a:srgbClr val="33D399"/>
                </a:solidFill>
                <a:latin typeface="Liberation Mono"/>
                <a:cs typeface="Liberation Mono"/>
              </a:rPr>
              <a:t>],</a:t>
            </a:r>
            <a:endParaRPr sz="10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"equations": "Attention(Q,K,V) =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softmax(QK^T/√d)V"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16700" y="5397500"/>
            <a:ext cx="1060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33D399"/>
                </a:solidFill>
                <a:latin typeface="Liberation Mono"/>
                <a:cs typeface="Liberation Mono"/>
              </a:rPr>
              <a:t>}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02399" y="6330949"/>
            <a:ext cx="39700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Segoe UI Semibold"/>
                <a:cs typeface="Segoe UI Semibold"/>
              </a:rPr>
              <a:t>Extracted</a:t>
            </a:r>
            <a:r>
              <a:rPr sz="150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 Images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Automatically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identifies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extracts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all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embedded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images: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63159" y="7435850"/>
            <a:ext cx="866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A7280"/>
                </a:solidFill>
                <a:latin typeface="Segoe UI"/>
                <a:cs typeface="Segoe UI"/>
              </a:rPr>
              <a:t>page1_img0.png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01459" y="7435850"/>
            <a:ext cx="866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A7280"/>
                </a:solidFill>
                <a:latin typeface="Segoe UI"/>
                <a:cs typeface="Segoe UI"/>
              </a:rPr>
              <a:t>page2_img1.png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0"/>
            <a:ext cx="12192000" cy="7905750"/>
            <a:chOff x="0" y="0"/>
            <a:chExt cx="12192000" cy="7905750"/>
          </a:xfrm>
        </p:grpSpPr>
        <p:sp>
          <p:nvSpPr>
            <p:cNvPr id="42" name="object 42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38100" cy="7905750"/>
            </a:xfrm>
            <a:custGeom>
              <a:avLst/>
              <a:gdLst/>
              <a:ahLst/>
              <a:cxnLst/>
              <a:rect l="l" t="t" r="r" b="b"/>
              <a:pathLst>
                <a:path w="38100" h="7905750">
                  <a:moveTo>
                    <a:pt x="38099" y="7905749"/>
                  </a:moveTo>
                  <a:lnTo>
                    <a:pt x="0" y="79057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9057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8775" y="7515224"/>
              <a:ext cx="133349" cy="1333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544174" y="73913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8474" y="7486649"/>
              <a:ext cx="133349" cy="1333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9416718" y="7483475"/>
            <a:ext cx="25850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AI-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Powered</a:t>
            </a:r>
            <a:r>
              <a:rPr sz="1050" spc="-15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350" spc="-532" baseline="30864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050" spc="-235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350" spc="-345" baseline="30864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050" spc="-525" dirty="0">
                <a:solidFill>
                  <a:srgbClr val="6A7280"/>
                </a:solidFill>
                <a:latin typeface="Segoe UI"/>
                <a:cs typeface="Segoe UI"/>
              </a:rPr>
              <a:t>D</a:t>
            </a:r>
            <a:r>
              <a:rPr sz="1350" spc="-30" baseline="30864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F</a:t>
            </a:r>
            <a:r>
              <a:rPr sz="1350" baseline="30864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-270" baseline="30864" dirty="0">
                <a:solidFill>
                  <a:srgbClr val="6A7280"/>
                </a:solidFill>
                <a:latin typeface="Segoe UI"/>
                <a:cs typeface="Segoe UI"/>
              </a:rPr>
              <a:t>3</a:t>
            </a:r>
            <a:r>
              <a:rPr sz="1050" spc="-420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350" baseline="30864" dirty="0">
                <a:solidFill>
                  <a:srgbClr val="6A7280"/>
                </a:solidFill>
                <a:latin typeface="Segoe UI"/>
                <a:cs typeface="Segoe UI"/>
              </a:rPr>
              <a:t>_</a:t>
            </a:r>
            <a:r>
              <a:rPr sz="1350" spc="-270" baseline="30864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19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-885" baseline="30864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o</a:t>
            </a:r>
            <a:r>
              <a:rPr sz="1350" spc="-757" baseline="30864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c</a:t>
            </a:r>
            <a:r>
              <a:rPr sz="1050" spc="-545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baseline="30864" dirty="0">
                <a:solidFill>
                  <a:srgbClr val="6A7280"/>
                </a:solidFill>
                <a:latin typeface="Segoe UI"/>
                <a:cs typeface="Segoe UI"/>
              </a:rPr>
              <a:t>0</a:t>
            </a:r>
            <a:r>
              <a:rPr sz="1350" spc="-232" baseline="30864" dirty="0">
                <a:solidFill>
                  <a:srgbClr val="6A7280"/>
                </a:solidFill>
                <a:latin typeface="Segoe UI"/>
                <a:cs typeface="Segoe UI"/>
              </a:rPr>
              <a:t>.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352" baseline="30864" dirty="0">
                <a:solidFill>
                  <a:srgbClr val="6A7280"/>
                </a:solidFill>
                <a:latin typeface="Segoe UI"/>
                <a:cs typeface="Segoe UI"/>
              </a:rPr>
              <a:t>p</a:t>
            </a:r>
            <a:r>
              <a:rPr sz="1050" spc="-3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1095" baseline="1234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350" spc="-450" baseline="30864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56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480" baseline="30864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179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baseline="1234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22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5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baseline="1234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300" baseline="123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4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baseline="123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85" baseline="1234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50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85" baseline="1234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4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9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2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0" baseline="123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80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baseline="1234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60" baseline="1234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82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65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baseline="123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65" baseline="1234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801100"/>
            <a:chOff x="0" y="0"/>
            <a:chExt cx="12192000" cy="8801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801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4300" cy="8801100"/>
            </a:xfrm>
            <a:custGeom>
              <a:avLst/>
              <a:gdLst/>
              <a:ahLst/>
              <a:cxnLst/>
              <a:rect l="l" t="t" r="r" b="b"/>
              <a:pathLst>
                <a:path w="114300" h="8801100">
                  <a:moveTo>
                    <a:pt x="114299" y="8801099"/>
                  </a:moveTo>
                  <a:lnTo>
                    <a:pt x="0" y="88010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88010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2971799"/>
              <a:ext cx="5676899" cy="5829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5849" y="74294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8999" y="533399"/>
              <a:ext cx="574040" cy="457200"/>
            </a:xfrm>
            <a:custGeom>
              <a:avLst/>
              <a:gdLst/>
              <a:ahLst/>
              <a:cxnLst/>
              <a:rect l="l" t="t" r="r" b="b"/>
              <a:pathLst>
                <a:path w="574039" h="457200">
                  <a:moveTo>
                    <a:pt x="15537" y="314325"/>
                  </a:moveTo>
                  <a:lnTo>
                    <a:pt x="9376" y="314325"/>
                  </a:lnTo>
                  <a:lnTo>
                    <a:pt x="3929" y="310217"/>
                  </a:lnTo>
                  <a:lnTo>
                    <a:pt x="0" y="298608"/>
                  </a:lnTo>
                  <a:lnTo>
                    <a:pt x="2143" y="292179"/>
                  </a:lnTo>
                  <a:lnTo>
                    <a:pt x="7411" y="288250"/>
                  </a:lnTo>
                  <a:lnTo>
                    <a:pt x="9108" y="286910"/>
                  </a:lnTo>
                  <a:lnTo>
                    <a:pt x="34002" y="255603"/>
                  </a:lnTo>
                  <a:lnTo>
                    <a:pt x="36611" y="249495"/>
                  </a:lnTo>
                  <a:lnTo>
                    <a:pt x="21706" y="228953"/>
                  </a:lnTo>
                  <a:lnTo>
                    <a:pt x="10592" y="206510"/>
                  </a:lnTo>
                  <a:lnTo>
                    <a:pt x="3648" y="182476"/>
                  </a:lnTo>
                  <a:lnTo>
                    <a:pt x="1307" y="157769"/>
                  </a:lnTo>
                  <a:lnTo>
                    <a:pt x="1261" y="157087"/>
                  </a:lnTo>
                  <a:lnTo>
                    <a:pt x="7883" y="115383"/>
                  </a:lnTo>
                  <a:lnTo>
                    <a:pt x="26603" y="77840"/>
                  </a:lnTo>
                  <a:lnTo>
                    <a:pt x="55643" y="46032"/>
                  </a:lnTo>
                  <a:lnTo>
                    <a:pt x="93232" y="21457"/>
                  </a:lnTo>
                  <a:lnTo>
                    <a:pt x="137603" y="5614"/>
                  </a:lnTo>
                  <a:lnTo>
                    <a:pt x="186987" y="0"/>
                  </a:lnTo>
                  <a:lnTo>
                    <a:pt x="236371" y="5614"/>
                  </a:lnTo>
                  <a:lnTo>
                    <a:pt x="280742" y="21457"/>
                  </a:lnTo>
                  <a:lnTo>
                    <a:pt x="318332" y="46032"/>
                  </a:lnTo>
                  <a:lnTo>
                    <a:pt x="347371" y="77840"/>
                  </a:lnTo>
                  <a:lnTo>
                    <a:pt x="366091" y="115383"/>
                  </a:lnTo>
                  <a:lnTo>
                    <a:pt x="372713" y="157087"/>
                  </a:lnTo>
                  <a:lnTo>
                    <a:pt x="372628" y="157769"/>
                  </a:lnTo>
                  <a:lnTo>
                    <a:pt x="366091" y="198941"/>
                  </a:lnTo>
                  <a:lnTo>
                    <a:pt x="347371" y="236484"/>
                  </a:lnTo>
                  <a:lnTo>
                    <a:pt x="318332" y="268292"/>
                  </a:lnTo>
                  <a:lnTo>
                    <a:pt x="280742" y="292867"/>
                  </a:lnTo>
                  <a:lnTo>
                    <a:pt x="93800" y="292867"/>
                  </a:lnTo>
                  <a:lnTo>
                    <a:pt x="86885" y="296554"/>
                  </a:lnTo>
                  <a:lnTo>
                    <a:pt x="44436" y="311054"/>
                  </a:lnTo>
                  <a:lnTo>
                    <a:pt x="30116" y="313447"/>
                  </a:lnTo>
                  <a:lnTo>
                    <a:pt x="15537" y="314325"/>
                  </a:lnTo>
                  <a:close/>
                </a:path>
                <a:path w="574039" h="457200">
                  <a:moveTo>
                    <a:pt x="387012" y="457200"/>
                  </a:moveTo>
                  <a:lnTo>
                    <a:pt x="337694" y="451597"/>
                  </a:lnTo>
                  <a:lnTo>
                    <a:pt x="293360" y="435785"/>
                  </a:lnTo>
                  <a:lnTo>
                    <a:pt x="255782" y="411255"/>
                  </a:lnTo>
                  <a:lnTo>
                    <a:pt x="226729" y="379498"/>
                  </a:lnTo>
                  <a:lnTo>
                    <a:pt x="207972" y="342007"/>
                  </a:lnTo>
                  <a:lnTo>
                    <a:pt x="258693" y="332147"/>
                  </a:lnTo>
                  <a:lnTo>
                    <a:pt x="304687" y="312360"/>
                  </a:lnTo>
                  <a:lnTo>
                    <a:pt x="343949" y="283807"/>
                  </a:lnTo>
                  <a:lnTo>
                    <a:pt x="374474" y="247649"/>
                  </a:lnTo>
                  <a:lnTo>
                    <a:pt x="394259" y="205047"/>
                  </a:lnTo>
                  <a:lnTo>
                    <a:pt x="401210" y="157769"/>
                  </a:lnTo>
                  <a:lnTo>
                    <a:pt x="401160" y="151132"/>
                  </a:lnTo>
                  <a:lnTo>
                    <a:pt x="401032" y="147786"/>
                  </a:lnTo>
                  <a:lnTo>
                    <a:pt x="400675" y="143232"/>
                  </a:lnTo>
                  <a:lnTo>
                    <a:pt x="446808" y="151132"/>
                  </a:lnTo>
                  <a:lnTo>
                    <a:pt x="488007" y="168066"/>
                  </a:lnTo>
                  <a:lnTo>
                    <a:pt x="522732" y="192724"/>
                  </a:lnTo>
                  <a:lnTo>
                    <a:pt x="549443" y="223797"/>
                  </a:lnTo>
                  <a:lnTo>
                    <a:pt x="566599" y="259975"/>
                  </a:lnTo>
                  <a:lnTo>
                    <a:pt x="572660" y="299948"/>
                  </a:lnTo>
                  <a:lnTo>
                    <a:pt x="570262" y="325312"/>
                  </a:lnTo>
                  <a:lnTo>
                    <a:pt x="563318" y="349362"/>
                  </a:lnTo>
                  <a:lnTo>
                    <a:pt x="552204" y="371788"/>
                  </a:lnTo>
                  <a:lnTo>
                    <a:pt x="537299" y="392281"/>
                  </a:lnTo>
                  <a:lnTo>
                    <a:pt x="539908" y="398351"/>
                  </a:lnTo>
                  <a:lnTo>
                    <a:pt x="561855" y="427106"/>
                  </a:lnTo>
                  <a:lnTo>
                    <a:pt x="563463" y="428625"/>
                  </a:lnTo>
                  <a:lnTo>
                    <a:pt x="566142" y="430768"/>
                  </a:lnTo>
                  <a:lnTo>
                    <a:pt x="566499" y="430946"/>
                  </a:lnTo>
                  <a:lnTo>
                    <a:pt x="566856" y="431303"/>
                  </a:lnTo>
                  <a:lnTo>
                    <a:pt x="571857" y="434965"/>
                  </a:lnTo>
                  <a:lnTo>
                    <a:pt x="572119" y="435785"/>
                  </a:lnTo>
                  <a:lnTo>
                    <a:pt x="480677" y="435785"/>
                  </a:lnTo>
                  <a:lnTo>
                    <a:pt x="459091" y="444918"/>
                  </a:lnTo>
                  <a:lnTo>
                    <a:pt x="436309" y="451597"/>
                  </a:lnTo>
                  <a:lnTo>
                    <a:pt x="412144" y="455774"/>
                  </a:lnTo>
                  <a:lnTo>
                    <a:pt x="387012" y="457200"/>
                  </a:lnTo>
                  <a:close/>
                </a:path>
                <a:path w="574039" h="457200">
                  <a:moveTo>
                    <a:pt x="186987" y="314325"/>
                  </a:moveTo>
                  <a:lnTo>
                    <a:pt x="161857" y="312899"/>
                  </a:lnTo>
                  <a:lnTo>
                    <a:pt x="137661" y="308710"/>
                  </a:lnTo>
                  <a:lnTo>
                    <a:pt x="114946" y="302043"/>
                  </a:lnTo>
                  <a:lnTo>
                    <a:pt x="93310" y="292867"/>
                  </a:lnTo>
                  <a:lnTo>
                    <a:pt x="280742" y="292867"/>
                  </a:lnTo>
                  <a:lnTo>
                    <a:pt x="236371" y="308710"/>
                  </a:lnTo>
                  <a:lnTo>
                    <a:pt x="186987" y="314325"/>
                  </a:lnTo>
                  <a:close/>
                </a:path>
                <a:path w="574039" h="457200">
                  <a:moveTo>
                    <a:pt x="564624" y="457200"/>
                  </a:moveTo>
                  <a:lnTo>
                    <a:pt x="558462" y="457200"/>
                  </a:lnTo>
                  <a:lnTo>
                    <a:pt x="543883" y="456322"/>
                  </a:lnTo>
                  <a:lnTo>
                    <a:pt x="503009" y="446037"/>
                  </a:lnTo>
                  <a:lnTo>
                    <a:pt x="480371" y="435785"/>
                  </a:lnTo>
                  <a:lnTo>
                    <a:pt x="572119" y="435785"/>
                  </a:lnTo>
                  <a:lnTo>
                    <a:pt x="573911" y="441394"/>
                  </a:lnTo>
                  <a:lnTo>
                    <a:pt x="570160" y="453181"/>
                  </a:lnTo>
                  <a:lnTo>
                    <a:pt x="564624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34149" y="74294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5219" y="1009903"/>
            <a:ext cx="4081779" cy="117475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3600" dirty="0"/>
              <a:t>RAG</a:t>
            </a:r>
            <a:r>
              <a:rPr sz="3600" spc="-114" dirty="0"/>
              <a:t> </a:t>
            </a:r>
            <a:r>
              <a:rPr sz="3600" spc="-10" dirty="0"/>
              <a:t>Integration</a:t>
            </a:r>
            <a:endParaRPr sz="3600"/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Chat</a:t>
            </a:r>
            <a:r>
              <a:rPr sz="2250" b="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2250" b="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dirty="0">
                <a:solidFill>
                  <a:srgbClr val="4A5462"/>
                </a:solidFill>
                <a:latin typeface="Segoe UI"/>
                <a:cs typeface="Segoe UI"/>
              </a:rPr>
              <a:t>Document</a:t>
            </a:r>
            <a:r>
              <a:rPr sz="2250" b="0" spc="-3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2250" b="0" spc="-10" dirty="0">
                <a:solidFill>
                  <a:srgbClr val="4A5462"/>
                </a:solidFill>
                <a:latin typeface="Segoe UI"/>
                <a:cs typeface="Segoe UI"/>
              </a:rPr>
              <a:t>Summaries</a:t>
            </a:r>
            <a:endParaRPr sz="225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2476499"/>
            <a:ext cx="6096000" cy="4019550"/>
            <a:chOff x="609599" y="2476499"/>
            <a:chExt cx="6096000" cy="4019550"/>
          </a:xfrm>
        </p:grpSpPr>
        <p:sp>
          <p:nvSpPr>
            <p:cNvPr id="11" name="object 11"/>
            <p:cNvSpPr/>
            <p:nvPr/>
          </p:nvSpPr>
          <p:spPr>
            <a:xfrm>
              <a:off x="5486399" y="24764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21004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8"/>
                  </a:lnTo>
                  <a:lnTo>
                    <a:pt x="100697" y="434707"/>
                  </a:lnTo>
                  <a:lnTo>
                    <a:pt x="62575" y="407859"/>
                  </a:lnTo>
                  <a:lnTo>
                    <a:pt x="32104" y="372535"/>
                  </a:lnTo>
                  <a:lnTo>
                    <a:pt x="11130" y="330867"/>
                  </a:lnTo>
                  <a:lnTo>
                    <a:pt x="915" y="285372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5"/>
                  </a:lnTo>
                  <a:lnTo>
                    <a:pt x="84663" y="32105"/>
                  </a:lnTo>
                  <a:lnTo>
                    <a:pt x="126332" y="11130"/>
                  </a:lnTo>
                  <a:lnTo>
                    <a:pt x="171827" y="915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8"/>
                  </a:lnTo>
                  <a:lnTo>
                    <a:pt x="358507" y="356501"/>
                  </a:lnTo>
                  <a:lnTo>
                    <a:pt x="331659" y="394623"/>
                  </a:lnTo>
                  <a:lnTo>
                    <a:pt x="296335" y="425094"/>
                  </a:lnTo>
                  <a:lnTo>
                    <a:pt x="254667" y="446068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4362449"/>
              <a:ext cx="153322" cy="1533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9599" y="5124449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171449" y="457199"/>
                  </a:moveTo>
                  <a:lnTo>
                    <a:pt x="129780" y="452059"/>
                  </a:lnTo>
                  <a:lnTo>
                    <a:pt x="90628" y="436956"/>
                  </a:lnTo>
                  <a:lnTo>
                    <a:pt x="56317" y="412793"/>
                  </a:lnTo>
                  <a:lnTo>
                    <a:pt x="28894" y="381001"/>
                  </a:lnTo>
                  <a:lnTo>
                    <a:pt x="10017" y="343499"/>
                  </a:lnTo>
                  <a:lnTo>
                    <a:pt x="823" y="302555"/>
                  </a:lnTo>
                  <a:lnTo>
                    <a:pt x="0" y="285749"/>
                  </a:lnTo>
                  <a:lnTo>
                    <a:pt x="0" y="171449"/>
                  </a:lnTo>
                  <a:lnTo>
                    <a:pt x="5139" y="129780"/>
                  </a:lnTo>
                  <a:lnTo>
                    <a:pt x="20242" y="90627"/>
                  </a:lnTo>
                  <a:lnTo>
                    <a:pt x="44406" y="56317"/>
                  </a:lnTo>
                  <a:lnTo>
                    <a:pt x="76197" y="28893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899" y="285749"/>
                  </a:lnTo>
                  <a:lnTo>
                    <a:pt x="337760" y="327418"/>
                  </a:lnTo>
                  <a:lnTo>
                    <a:pt x="322656" y="366571"/>
                  </a:lnTo>
                  <a:lnTo>
                    <a:pt x="298493" y="400881"/>
                  </a:lnTo>
                  <a:lnTo>
                    <a:pt x="266702" y="428305"/>
                  </a:lnTo>
                  <a:lnTo>
                    <a:pt x="229200" y="447181"/>
                  </a:lnTo>
                  <a:lnTo>
                    <a:pt x="188255" y="456375"/>
                  </a:lnTo>
                  <a:lnTo>
                    <a:pt x="171449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662" y="5276849"/>
              <a:ext cx="104768" cy="1523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9599" y="6038849"/>
              <a:ext cx="419100" cy="457200"/>
            </a:xfrm>
            <a:custGeom>
              <a:avLst/>
              <a:gdLst/>
              <a:ahLst/>
              <a:cxnLst/>
              <a:rect l="l" t="t" r="r" b="b"/>
              <a:pathLst>
                <a:path w="419100" h="457200">
                  <a:moveTo>
                    <a:pt x="216413" y="457199"/>
                  </a:moveTo>
                  <a:lnTo>
                    <a:pt x="202686" y="457199"/>
                  </a:lnTo>
                  <a:lnTo>
                    <a:pt x="195840" y="456863"/>
                  </a:lnTo>
                  <a:lnTo>
                    <a:pt x="155288" y="450168"/>
                  </a:lnTo>
                  <a:lnTo>
                    <a:pt x="116821" y="435691"/>
                  </a:lnTo>
                  <a:lnTo>
                    <a:pt x="81918" y="413988"/>
                  </a:lnTo>
                  <a:lnTo>
                    <a:pt x="51919" y="385892"/>
                  </a:lnTo>
                  <a:lnTo>
                    <a:pt x="27978" y="352483"/>
                  </a:lnTo>
                  <a:lnTo>
                    <a:pt x="11015" y="315045"/>
                  </a:lnTo>
                  <a:lnTo>
                    <a:pt x="1681" y="275018"/>
                  </a:lnTo>
                  <a:lnTo>
                    <a:pt x="0" y="254512"/>
                  </a:lnTo>
                  <a:lnTo>
                    <a:pt x="0" y="247649"/>
                  </a:lnTo>
                  <a:lnTo>
                    <a:pt x="0" y="202687"/>
                  </a:lnTo>
                  <a:lnTo>
                    <a:pt x="5365" y="161937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6"/>
                  </a:lnTo>
                  <a:lnTo>
                    <a:pt x="331675" y="39127"/>
                  </a:lnTo>
                  <a:lnTo>
                    <a:pt x="362577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7"/>
                  </a:lnTo>
                  <a:lnTo>
                    <a:pt x="419100" y="254512"/>
                  </a:lnTo>
                  <a:lnTo>
                    <a:pt x="413734" y="295261"/>
                  </a:lnTo>
                  <a:lnTo>
                    <a:pt x="400522" y="334181"/>
                  </a:lnTo>
                  <a:lnTo>
                    <a:pt x="379971" y="369775"/>
                  </a:lnTo>
                  <a:lnTo>
                    <a:pt x="352871" y="400676"/>
                  </a:lnTo>
                  <a:lnTo>
                    <a:pt x="320263" y="425696"/>
                  </a:lnTo>
                  <a:lnTo>
                    <a:pt x="283400" y="443875"/>
                  </a:lnTo>
                  <a:lnTo>
                    <a:pt x="243700" y="454512"/>
                  </a:lnTo>
                  <a:lnTo>
                    <a:pt x="223259" y="456863"/>
                  </a:lnTo>
                  <a:lnTo>
                    <a:pt x="216413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99" y="6210299"/>
              <a:ext cx="190499" cy="1142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6899" y="2911474"/>
            <a:ext cx="4899025" cy="958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  <a:spcBef>
                <a:spcPts val="135"/>
              </a:spcBef>
            </a:pPr>
            <a:r>
              <a:rPr sz="1500" spc="-20" dirty="0">
                <a:solidFill>
                  <a:srgbClr val="374050"/>
                </a:solidFill>
                <a:latin typeface="Segoe UI"/>
                <a:cs typeface="Segoe UI"/>
              </a:rPr>
              <a:t>Retrieval-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Augmented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Generation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(RAG)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enhances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the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Segoe UI"/>
                <a:cs typeface="Segoe UI"/>
              </a:rPr>
              <a:t>PDF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processing</a:t>
            </a:r>
            <a:r>
              <a:rPr sz="1500" spc="-5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system</a:t>
            </a:r>
            <a:r>
              <a:rPr sz="15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with</a:t>
            </a:r>
            <a:r>
              <a:rPr sz="1500" spc="-5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interactive,</a:t>
            </a:r>
            <a:r>
              <a:rPr sz="1500" spc="-4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Segoe UI"/>
                <a:cs typeface="Segoe UI"/>
              </a:rPr>
              <a:t>knowledge-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based</a:t>
            </a:r>
            <a:r>
              <a:rPr sz="1500" spc="-5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Segoe UI"/>
                <a:cs typeface="Segoe UI"/>
              </a:rPr>
              <a:t>chat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capabilities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that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allow</a:t>
            </a:r>
            <a:r>
              <a:rPr sz="1500" spc="-35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dirty="0">
                <a:solidFill>
                  <a:srgbClr val="374050"/>
                </a:solidFill>
                <a:latin typeface="Segoe UI"/>
                <a:cs typeface="Segoe UI"/>
              </a:rPr>
              <a:t>users</a:t>
            </a:r>
            <a:r>
              <a:rPr sz="1500" spc="-30" dirty="0">
                <a:solidFill>
                  <a:srgbClr val="374050"/>
                </a:solidFill>
                <a:latin typeface="Segoe UI"/>
                <a:cs typeface="Segoe UI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Segoe UI"/>
                <a:cs typeface="Segoe UI"/>
              </a:rPr>
              <a:t>to: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300" y="4168060"/>
            <a:ext cx="4356100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Query Summary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Points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Ask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questions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about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specific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aspects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of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processed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document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receive</a:t>
            </a:r>
            <a:r>
              <a:rPr sz="1200" spc="-2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targeted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answers.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2200" y="5082460"/>
            <a:ext cx="4330700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Contextual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 Understanding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system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retrieves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relevant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information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from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document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provide accurate, contextual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responses.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399" y="5996860"/>
            <a:ext cx="4109085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F2937"/>
                </a:solidFill>
                <a:latin typeface="Segoe UI Semibold"/>
                <a:cs typeface="Segoe UI Semibold"/>
              </a:rPr>
              <a:t>Bilingual </a:t>
            </a:r>
            <a:r>
              <a:rPr sz="1350" b="1" spc="-10" dirty="0">
                <a:solidFill>
                  <a:srgbClr val="1F2937"/>
                </a:solidFill>
                <a:latin typeface="Segoe UI Semibold"/>
                <a:cs typeface="Segoe UI Semibold"/>
              </a:rPr>
              <a:t>Interaction</a:t>
            </a:r>
            <a:endParaRPr sz="1350">
              <a:latin typeface="Segoe UI Semibold"/>
              <a:cs typeface="Segoe UI Semibold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Interact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with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document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content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both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English</a:t>
            </a:r>
            <a:r>
              <a:rPr sz="1200" spc="-5" dirty="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and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 Egyptian </a:t>
            </a:r>
            <a:r>
              <a:rPr sz="1200" dirty="0">
                <a:solidFill>
                  <a:srgbClr val="4A5462"/>
                </a:solidFill>
                <a:latin typeface="Segoe UI"/>
                <a:cs typeface="Segoe UI"/>
              </a:rPr>
              <a:t>Arabic, maintaining technical </a:t>
            </a:r>
            <a:r>
              <a:rPr sz="1200" spc="-10" dirty="0">
                <a:solidFill>
                  <a:srgbClr val="4A5462"/>
                </a:solidFill>
                <a:latin typeface="Segoe UI"/>
                <a:cs typeface="Segoe UI"/>
              </a:rPr>
              <a:t>accuracy.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45500" y="3542029"/>
            <a:ext cx="2185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What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key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features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attention</a:t>
            </a:r>
            <a:r>
              <a:rPr sz="12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mechanism?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1000" y="4265929"/>
            <a:ext cx="3138805" cy="20066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From the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document:</a:t>
            </a:r>
            <a:endParaRPr sz="1200">
              <a:latin typeface="Segoe UI"/>
              <a:cs typeface="Segoe UI"/>
            </a:endParaRPr>
          </a:p>
          <a:p>
            <a:pPr marL="12700" marR="41910" algn="just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attention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mechanism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allows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the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model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1F2937"/>
                </a:solidFill>
                <a:latin typeface="Segoe UI"/>
                <a:cs typeface="Segoe UI"/>
              </a:rPr>
              <a:t>to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focus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on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different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parts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of the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input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sequence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when generating each part of the output. </a:t>
            </a:r>
            <a:r>
              <a:rPr sz="1200" spc="-25" dirty="0">
                <a:solidFill>
                  <a:srgbClr val="1F2937"/>
                </a:solidFill>
                <a:latin typeface="Segoe UI"/>
                <a:cs typeface="Segoe UI"/>
              </a:rPr>
              <a:t>Key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features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include:</a:t>
            </a:r>
            <a:endParaRPr sz="1200">
              <a:latin typeface="Segoe UI"/>
              <a:cs typeface="Segoe UI"/>
            </a:endParaRPr>
          </a:p>
          <a:p>
            <a:pPr marL="20256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Self-attention for capturing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relationships</a:t>
            </a:r>
            <a:endParaRPr sz="1200">
              <a:latin typeface="Segoe UI"/>
              <a:cs typeface="Segoe UI"/>
            </a:endParaRPr>
          </a:p>
          <a:p>
            <a:pPr marL="202565" marR="5080">
              <a:lnSpc>
                <a:spcPct val="125000"/>
              </a:lnSpc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Multi-head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attention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for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parallel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processing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Scaled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dot-product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attention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for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efficiency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45500" y="6551929"/>
            <a:ext cx="2576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Explain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multi-head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attention</a:t>
            </a:r>
            <a:r>
              <a:rPr sz="12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 simple terms.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1000" y="7313929"/>
            <a:ext cx="3181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Multi-head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attention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runs</a:t>
            </a:r>
            <a:r>
              <a:rPr sz="1200" spc="-1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multiple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attention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operations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in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parallel,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allowing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the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model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1F2937"/>
                </a:solidFill>
                <a:latin typeface="Segoe UI"/>
                <a:cs typeface="Segoe UI"/>
              </a:rPr>
              <a:t>to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focus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on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different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positions</a:t>
            </a:r>
            <a:r>
              <a:rPr sz="1200" spc="-5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and 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representation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aspects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simultaneously,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resulting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1F2937"/>
                </a:solidFill>
                <a:latin typeface="Segoe UI"/>
                <a:cs typeface="Segoe UI"/>
              </a:rPr>
              <a:t>in</a:t>
            </a: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 better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1000" y="8274049"/>
            <a:ext cx="916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F2937"/>
                </a:solidFill>
                <a:latin typeface="Segoe UI"/>
                <a:cs typeface="Segoe UI"/>
              </a:rPr>
              <a:t>performance.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52792" y="3121024"/>
            <a:ext cx="1496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Document</a:t>
            </a:r>
            <a:r>
              <a:rPr sz="1050" spc="-35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Chat</a:t>
            </a:r>
            <a:r>
              <a:rPr sz="1050" spc="-35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Interface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16718" y="8378824"/>
            <a:ext cx="25850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AI-Powered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6A7280"/>
                </a:solidFill>
                <a:latin typeface="Segoe UI"/>
                <a:cs typeface="Segoe UI"/>
              </a:rPr>
              <a:t>PDF</a:t>
            </a:r>
            <a:r>
              <a:rPr sz="1050" spc="-30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Proces</a:t>
            </a:r>
            <a:r>
              <a:rPr sz="1050" spc="-30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765" baseline="1234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i</a:t>
            </a:r>
            <a:r>
              <a:rPr sz="1050" spc="-345" dirty="0">
                <a:solidFill>
                  <a:srgbClr val="6A7280"/>
                </a:solidFill>
                <a:latin typeface="Segoe UI"/>
                <a:cs typeface="Segoe UI"/>
              </a:rPr>
              <a:t>n</a:t>
            </a:r>
            <a:r>
              <a:rPr sz="1350" spc="-172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-500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1350" spc="-315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380" dirty="0">
                <a:solidFill>
                  <a:srgbClr val="6A7280"/>
                </a:solidFill>
                <a:latin typeface="Segoe UI"/>
                <a:cs typeface="Segoe UI"/>
              </a:rPr>
              <a:t>&amp;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w</a:t>
            </a:r>
            <a:r>
              <a:rPr sz="1350" spc="-292" baseline="1234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050" spc="-430" dirty="0">
                <a:solidFill>
                  <a:srgbClr val="6A7280"/>
                </a:solidFill>
                <a:latin typeface="Segoe UI"/>
                <a:cs typeface="Segoe UI"/>
              </a:rPr>
              <a:t>R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350" spc="-577" baseline="12345" dirty="0">
                <a:solidFill>
                  <a:srgbClr val="FFFFFF"/>
                </a:solidFill>
                <a:latin typeface="Segoe UI"/>
                <a:cs typeface="Segoe UI"/>
              </a:rPr>
              <a:t>h</a:t>
            </a:r>
            <a:r>
              <a:rPr sz="1050" spc="-45" dirty="0">
                <a:solidFill>
                  <a:srgbClr val="6A7280"/>
                </a:solidFill>
                <a:latin typeface="Segoe UI"/>
                <a:cs typeface="Segoe UI"/>
              </a:rPr>
              <a:t>A</a:t>
            </a:r>
            <a:r>
              <a:rPr sz="1350" spc="-877" baseline="1234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1050" spc="-135" dirty="0">
                <a:solidFill>
                  <a:srgbClr val="6A7280"/>
                </a:solidFill>
                <a:latin typeface="Segoe UI"/>
                <a:cs typeface="Segoe UI"/>
              </a:rPr>
              <a:t>G</a:t>
            </a:r>
            <a:r>
              <a:rPr sz="1350" spc="-82" baseline="12345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050" spc="-515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52" baseline="1234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050" spc="-475" dirty="0">
                <a:solidFill>
                  <a:srgbClr val="6A7280"/>
                </a:solidFill>
                <a:latin typeface="Segoe UI"/>
                <a:cs typeface="Segoe UI"/>
              </a:rPr>
              <a:t>y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350" spc="-652" baseline="1234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s</a:t>
            </a:r>
            <a:r>
              <a:rPr sz="1350" spc="-675" baseline="1234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t</a:t>
            </a:r>
            <a:r>
              <a:rPr sz="1050" spc="-459" dirty="0">
                <a:solidFill>
                  <a:srgbClr val="6A7280"/>
                </a:solidFill>
                <a:latin typeface="Segoe UI"/>
                <a:cs typeface="Segoe UI"/>
              </a:rPr>
              <a:t>e</a:t>
            </a:r>
            <a:r>
              <a:rPr sz="1350" spc="7" baseline="1234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350" spc="-457" baseline="12345" dirty="0">
                <a:solidFill>
                  <a:srgbClr val="FFFFFF"/>
                </a:solidFill>
                <a:latin typeface="Segoe UI"/>
                <a:cs typeface="Segoe UI"/>
              </a:rPr>
              <a:t>k</a:t>
            </a:r>
            <a:r>
              <a:rPr sz="1050" spc="5" dirty="0">
                <a:solidFill>
                  <a:srgbClr val="6A7280"/>
                </a:solidFill>
                <a:latin typeface="Segoe UI"/>
                <a:cs typeface="Segoe UI"/>
              </a:rPr>
              <a:t>m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2078</Words>
  <Application>Microsoft Office PowerPoint</Application>
  <PresentationFormat>Custom</PresentationFormat>
  <Paragraphs>298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DejaVu Sans Mono</vt:lpstr>
      <vt:lpstr>Liberation Mono</vt:lpstr>
      <vt:lpstr>Segoe UI</vt:lpstr>
      <vt:lpstr>Segoe UI Semibold</vt:lpstr>
      <vt:lpstr>Times New Roman</vt:lpstr>
      <vt:lpstr>Office Theme</vt:lpstr>
      <vt:lpstr>AI-Powered PDF Processing &amp; RAG System</vt:lpstr>
      <vt:lpstr>System Overview</vt:lpstr>
      <vt:lpstr>Architecture Diagram</vt:lpstr>
      <vt:lpstr>Core Components</vt:lpstr>
      <vt:lpstr>PDF Processing Pipeline</vt:lpstr>
      <vt:lpstr>AI Integration: Google Gemini</vt:lpstr>
      <vt:lpstr>Multilingual Support</vt:lpstr>
      <vt:lpstr>Output Generation</vt:lpstr>
      <vt:lpstr>RAG Integration Chat with Document Summaries</vt:lpstr>
      <vt:lpstr>Technical Implementation</vt:lpstr>
      <vt:lpstr>Use Cases</vt:lpstr>
      <vt:lpstr>Future Enhancements</vt:lpstr>
      <vt:lpstr>Conclusion Transforming Document Analysis with AI &amp; RAG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Habiba Wael</cp:lastModifiedBy>
  <cp:revision>1</cp:revision>
  <dcterms:created xsi:type="dcterms:W3CDTF">2025-08-28T15:27:14Z</dcterms:created>
  <dcterms:modified xsi:type="dcterms:W3CDTF">2025-08-28T18:56:09Z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2025-08-28T00:00:00Z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2025-08-28T00:00:00Z</vt:filetime>
  </property>
</Properties>
</file>