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灯片编号占位符 5"/>
          <p:cNvSpPr>
            <a:spLocks noGrp="1"/>
          </p:cNvSpPr>
          <p:nvPr>
            <p:ph type="sldNum" sz="quarter" idx="12"/>
          </p:nvPr>
        </p:nvSpPr>
        <p:spPr>
          <a:xfrm>
            <a:off x="3467100" y="6492875"/>
            <a:ext cx="2743200" cy="365125"/>
          </a:xfrm>
          <a:prstGeom prst="rect">
            <a:avLst/>
          </a:prstGeom>
        </p:spPr>
        <p:txBody>
          <a:bodyPr/>
          <a:lstStyle/>
          <a:p>
            <a:fld id="{09F8046E-E25D-44A2-B77D-F05C75EE890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灯片编号占位符 5"/>
          <p:cNvSpPr>
            <a:spLocks noGrp="1"/>
          </p:cNvSpPr>
          <p:nvPr>
            <p:ph type="sldNum" sz="quarter" idx="12"/>
          </p:nvPr>
        </p:nvSpPr>
        <p:spPr>
          <a:xfrm>
            <a:off x="3467100" y="6492875"/>
            <a:ext cx="2743200" cy="365125"/>
          </a:xfrm>
          <a:prstGeom prst="rect">
            <a:avLst/>
          </a:prstGeom>
        </p:spPr>
        <p:txBody>
          <a:bodyPr/>
          <a:lstStyle/>
          <a:p>
            <a:fld id="{09F8046E-E25D-44A2-B77D-F05C75EE89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灯片编号占位符 5"/>
          <p:cNvSpPr>
            <a:spLocks noGrp="1"/>
          </p:cNvSpPr>
          <p:nvPr>
            <p:ph type="sldNum" sz="quarter" idx="4"/>
          </p:nvPr>
        </p:nvSpPr>
        <p:spPr>
          <a:xfrm>
            <a:off x="3467100" y="6492875"/>
            <a:ext cx="2743200" cy="365125"/>
          </a:xfrm>
          <a:prstGeom prst="rect">
            <a:avLst/>
          </a:prstGeom>
        </p:spPr>
        <p:txBody>
          <a:bodyPr/>
          <a:lstStyle/>
          <a:p>
            <a:fld id="{09F8046E-E25D-44A2-B77D-F05C75EE890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bwMode="auto">
          <a:xfrm>
            <a:off x="950433" y="3450686"/>
            <a:ext cx="10071100" cy="279400"/>
          </a:xfrm>
          <a:prstGeom prst="rect">
            <a:avLst/>
          </a:prstGeom>
          <a:noFill/>
          <a:ln>
            <a:noFill/>
          </a:ln>
        </p:spPr>
        <p:txBody>
          <a:bodyPr lIns="0" tIns="0" rIns="0" bIns="0"/>
          <a:lstStyle/>
          <a:p>
            <a:pPr algn="l">
              <a:spcBef>
                <a:spcPts val="1200"/>
              </a:spcBef>
            </a:pPr>
            <a:r>
              <a:rPr lang="en-US" altLang="zh-CN"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rPr>
              <a:t>S</a:t>
            </a:r>
            <a:r>
              <a:rPr lang="zh-CN" altLang="en-US"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rPr>
              <a:t>henzhen </a:t>
            </a:r>
            <a:r>
              <a:rPr lang="en-US" altLang="zh-CN"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rPr>
              <a:t>XiaoR Geek </a:t>
            </a:r>
            <a:r>
              <a:rPr lang="zh-CN" altLang="en-US"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rPr>
              <a:t>Technology Co., Ltd</a:t>
            </a:r>
            <a:endParaRPr lang="zh-CN" altLang="en-US"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endParaRPr>
          </a:p>
        </p:txBody>
      </p:sp>
      <p:sp>
        <p:nvSpPr>
          <p:cNvPr id="6" name="Rectangle 3"/>
          <p:cNvSpPr/>
          <p:nvPr/>
        </p:nvSpPr>
        <p:spPr bwMode="auto">
          <a:xfrm rot="10800000" flipH="1">
            <a:off x="990120" y="3215736"/>
            <a:ext cx="1714500" cy="63500"/>
          </a:xfrm>
          <a:prstGeom prst="rect">
            <a:avLst/>
          </a:prstGeom>
          <a:solidFill>
            <a:schemeClr val="accent1"/>
          </a:solidFill>
          <a:ln w="25400" cap="flat">
            <a:solidFill>
              <a:schemeClr val="tx1">
                <a:alpha val="0"/>
              </a:schemeClr>
            </a:solidFill>
            <a:prstDash val="solid"/>
            <a:miter lim="800000"/>
            <a:headEnd type="none" w="med" len="med"/>
            <a:tailEnd type="none" w="med" len="med"/>
          </a:ln>
        </p:spPr>
        <p:txBody>
          <a:bodyPr lIns="0" tIns="0" rIns="0" bIns="0"/>
          <a:lstStyle/>
          <a:p>
            <a:endParaRPr lang="es-ES"/>
          </a:p>
        </p:txBody>
      </p:sp>
      <p:sp>
        <p:nvSpPr>
          <p:cNvPr id="7" name="Rectangle 4"/>
          <p:cNvSpPr/>
          <p:nvPr/>
        </p:nvSpPr>
        <p:spPr bwMode="auto">
          <a:xfrm rot="10800000" flipH="1">
            <a:off x="3060220" y="3215736"/>
            <a:ext cx="7874000" cy="63500"/>
          </a:xfrm>
          <a:prstGeom prst="rect">
            <a:avLst/>
          </a:prstGeom>
          <a:solidFill>
            <a:schemeClr val="accent1"/>
          </a:solidFill>
          <a:ln w="25400" cap="flat">
            <a:solidFill>
              <a:schemeClr val="tx1">
                <a:alpha val="0"/>
              </a:schemeClr>
            </a:solidFill>
            <a:prstDash val="solid"/>
            <a:miter lim="800000"/>
            <a:headEnd type="none" w="med" len="med"/>
            <a:tailEnd type="none" w="med" len="med"/>
          </a:ln>
        </p:spPr>
        <p:txBody>
          <a:bodyPr lIns="0" tIns="0" rIns="0" bIns="0"/>
          <a:lstStyle/>
          <a:p>
            <a:endParaRPr lang="es-ES"/>
          </a:p>
        </p:txBody>
      </p:sp>
      <p:pic>
        <p:nvPicPr>
          <p:cNvPr id="8" name="图片 7" descr="论坛logo"/>
          <p:cNvPicPr>
            <a:picLocks noChangeAspect="1"/>
          </p:cNvPicPr>
          <p:nvPr/>
        </p:nvPicPr>
        <p:blipFill>
          <a:blip r:embed="rId1" cstate="print"/>
          <a:stretch>
            <a:fillRect/>
          </a:stretch>
        </p:blipFill>
        <p:spPr>
          <a:xfrm>
            <a:off x="990120" y="2439766"/>
            <a:ext cx="1172210" cy="775970"/>
          </a:xfrm>
          <a:prstGeom prst="rect">
            <a:avLst/>
          </a:prstGeom>
        </p:spPr>
      </p:pic>
      <p:sp>
        <p:nvSpPr>
          <p:cNvPr id="9" name="文本框 8"/>
          <p:cNvSpPr txBox="1"/>
          <p:nvPr/>
        </p:nvSpPr>
        <p:spPr>
          <a:xfrm>
            <a:off x="3661203" y="2424382"/>
            <a:ext cx="6273974" cy="1645920"/>
          </a:xfrm>
          <a:prstGeom prst="rect">
            <a:avLst/>
          </a:prstGeom>
          <a:noFill/>
        </p:spPr>
        <p:txBody>
          <a:bodyPr wrap="square" rtlCol="0">
            <a:spAutoFit/>
          </a:bodyPr>
          <a:lstStyle/>
          <a:p>
            <a:r>
              <a:rPr lang="en-US" altLang="zh-CN" sz="2800" dirty="0">
                <a:solidFill>
                  <a:schemeClr val="bg1"/>
                </a:solidFill>
                <a:latin typeface="宋体" panose="02010600030101010101" pitchFamily="2" charset="-122"/>
                <a:ea typeface="宋体" panose="02010600030101010101" pitchFamily="2" charset="-122"/>
              </a:rPr>
              <a:t>xiaoR Geek Raspberry Pi series of primary tutorial</a:t>
            </a:r>
            <a:endParaRPr lang="en-US" altLang="zh-CN" sz="2800" dirty="0">
              <a:solidFill>
                <a:schemeClr val="bg1"/>
              </a:solidFill>
              <a:latin typeface="宋体" panose="02010600030101010101" pitchFamily="2" charset="-122"/>
              <a:ea typeface="宋体" panose="02010600030101010101" pitchFamily="2" charset="-122"/>
            </a:endParaRPr>
          </a:p>
          <a:p>
            <a:endParaRPr lang="en-US" altLang="zh-CN" sz="2800" dirty="0">
              <a:solidFill>
                <a:schemeClr val="bg1"/>
              </a:solidFill>
              <a:latin typeface="宋体" panose="02010600030101010101" pitchFamily="2" charset="-122"/>
              <a:ea typeface="宋体" panose="02010600030101010101" pitchFamily="2" charset="-122"/>
            </a:endParaRPr>
          </a:p>
          <a:p>
            <a:r>
              <a:rPr lang="en-US" altLang="zh-CN" dirty="0">
                <a:solidFill>
                  <a:schemeClr val="bg1"/>
                </a:solidFill>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p:txBody>
      </p:sp>
      <p:sp>
        <p:nvSpPr>
          <p:cNvPr id="10" name="Rectangle 2"/>
          <p:cNvSpPr/>
          <p:nvPr/>
        </p:nvSpPr>
        <p:spPr bwMode="auto">
          <a:xfrm>
            <a:off x="950749" y="3729783"/>
            <a:ext cx="10071100" cy="279400"/>
          </a:xfrm>
          <a:prstGeom prst="rect">
            <a:avLst/>
          </a:prstGeom>
          <a:noFill/>
          <a:ln>
            <a:noFill/>
          </a:ln>
        </p:spPr>
        <p:txBody>
          <a:bodyPr lIns="0" tIns="0" rIns="0" bIns="0"/>
          <a:lstStyle/>
          <a:p>
            <a:pPr algn="l">
              <a:spcBef>
                <a:spcPts val="1200"/>
              </a:spcBef>
            </a:pPr>
            <a:r>
              <a:rPr lang="en-US" altLang="zh-CN" sz="1800" dirty="0">
                <a:solidFill>
                  <a:srgbClr val="9AA1AE"/>
                </a:solidFill>
                <a:latin typeface="Verdana" panose="020B0604030504040204" charset="0"/>
                <a:ea typeface="宋体" panose="02010600030101010101" pitchFamily="2" charset="-122"/>
                <a:cs typeface="Verdana" panose="020B0604030504040204" charset="0"/>
                <a:sym typeface="Verdana" panose="020B0604030504040204" charset="0"/>
              </a:rPr>
              <a:t>www.wifi-robots.com                      </a:t>
            </a:r>
            <a:r>
              <a:rPr>
                <a:solidFill>
                  <a:schemeClr val="bg1"/>
                </a:solidFill>
                <a:latin typeface="宋体" panose="02010600030101010101" pitchFamily="2" charset="-122"/>
                <a:sym typeface="+mn-ea"/>
              </a:rPr>
              <a:t>Development tools </a:t>
            </a:r>
            <a:r>
              <a:rPr lang="en-US">
                <a:solidFill>
                  <a:schemeClr val="bg1"/>
                </a:solidFill>
                <a:latin typeface="宋体" panose="02010600030101010101" pitchFamily="2" charset="-122"/>
                <a:sym typeface="+mn-ea"/>
              </a:rPr>
              <a:t>;</a:t>
            </a:r>
            <a:r>
              <a:rPr>
                <a:solidFill>
                  <a:schemeClr val="bg1"/>
                </a:solidFill>
                <a:latin typeface="宋体" panose="02010600030101010101" pitchFamily="2" charset="-122"/>
                <a:sym typeface="+mn-ea"/>
              </a:rPr>
              <a:t>WinSCP, putty, ssh (code upload run)</a:t>
            </a:r>
            <a:endParaRPr>
              <a:solidFill>
                <a:schemeClr val="bg1"/>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74748536"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074748536" presetClass="entr" presetSubtype="0" fill="hold" grpId="0" nodeType="after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p:nvPr/>
        </p:nvSpPr>
        <p:spPr bwMode="auto">
          <a:xfrm>
            <a:off x="4659630" y="697230"/>
            <a:ext cx="2391410" cy="736600"/>
          </a:xfrm>
          <a:prstGeom prst="rect">
            <a:avLst/>
          </a:prstGeom>
          <a:noFill/>
          <a:ln>
            <a:noFill/>
          </a:ln>
        </p:spPr>
        <p:txBody>
          <a:bodyPr lIns="0" tIns="0" rIns="0" bIns="0" anchor="ctr"/>
          <a:lstStyle/>
          <a:p>
            <a:pPr algn="l"/>
            <a:r>
              <a:rPr lang="zh-CN" altLang="en-US" sz="3600" dirty="0">
                <a:solidFill>
                  <a:schemeClr val="bg1"/>
                </a:solidFill>
                <a:latin typeface="Lato Light" charset="0"/>
                <a:ea typeface="MS PGothic" panose="020B0600070205080204" charset="-128"/>
                <a:cs typeface="Lato Light" charset="0"/>
                <a:sym typeface="Lato Light" charset="0"/>
              </a:rPr>
              <a:t>catalogue </a:t>
            </a:r>
            <a:endParaRPr lang="zh-CN" altLang="en-US" sz="3600" dirty="0">
              <a:solidFill>
                <a:schemeClr val="bg1"/>
              </a:solidFill>
              <a:latin typeface="Lato Light" charset="0"/>
              <a:ea typeface="MS PGothic" panose="020B0600070205080204" charset="-128"/>
              <a:cs typeface="Lato Light" charset="0"/>
              <a:sym typeface="Lato Light" charset="0"/>
            </a:endParaRPr>
          </a:p>
        </p:txBody>
      </p:sp>
      <p:sp>
        <p:nvSpPr>
          <p:cNvPr id="5" name="Rectangle 4"/>
          <p:cNvSpPr/>
          <p:nvPr/>
        </p:nvSpPr>
        <p:spPr bwMode="auto">
          <a:xfrm>
            <a:off x="3027680" y="2151380"/>
            <a:ext cx="7733030" cy="3938905"/>
          </a:xfrm>
          <a:prstGeom prst="rect">
            <a:avLst/>
          </a:prstGeom>
          <a:noFill/>
          <a:ln>
            <a:noFill/>
          </a:ln>
        </p:spPr>
        <p:txBody>
          <a:bodyPr lIns="0" tIns="0" rIns="0" bIns="0"/>
          <a:lstStyle/>
          <a:p>
            <a:pPr algn="l"/>
            <a:r>
              <a:rPr lang="en-US" altLang="zh-CN" sz="3600" dirty="0">
                <a:solidFill>
                  <a:schemeClr val="bg1"/>
                </a:solidFill>
                <a:latin typeface="宋体" panose="02010600030101010101" pitchFamily="2" charset="-122"/>
                <a:ea typeface="宋体" panose="02010600030101010101" pitchFamily="2" charset="-122"/>
                <a:cs typeface="Lato Light" charset="0"/>
                <a:sym typeface="Lato Light" charset="0"/>
              </a:rPr>
              <a:t>1.</a:t>
            </a:r>
            <a:r>
              <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rPr>
              <a:t> the development environment and tools introduced</a:t>
            </a:r>
            <a:endPar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endParaRPr>
          </a:p>
          <a:p>
            <a:pPr algn="l"/>
            <a:endPar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endParaRPr>
          </a:p>
          <a:p>
            <a:pPr algn="l"/>
            <a:r>
              <a:rPr lang="en-US" altLang="zh-CN" sz="3600" dirty="0">
                <a:solidFill>
                  <a:schemeClr val="bg1"/>
                </a:solidFill>
                <a:latin typeface="宋体" panose="02010600030101010101" pitchFamily="2" charset="-122"/>
                <a:ea typeface="宋体" panose="02010600030101010101" pitchFamily="2" charset="-122"/>
                <a:cs typeface="Lato Light" charset="0"/>
                <a:sym typeface="Lato Light" charset="0"/>
              </a:rPr>
              <a:t>2.</a:t>
            </a:r>
            <a:r>
              <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rPr>
              <a:t> python code written</a:t>
            </a:r>
            <a:endPar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endParaRPr>
          </a:p>
          <a:p>
            <a:pPr algn="l"/>
            <a:r>
              <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rPr>
              <a:t> </a:t>
            </a:r>
            <a:endPar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endParaRPr>
          </a:p>
          <a:p>
            <a:pPr algn="l"/>
            <a:r>
              <a:rPr lang="en-US" altLang="zh-CN" sz="3600" dirty="0">
                <a:solidFill>
                  <a:schemeClr val="bg1"/>
                </a:solidFill>
                <a:latin typeface="宋体" panose="02010600030101010101" pitchFamily="2" charset="-122"/>
                <a:ea typeface="宋体" panose="02010600030101010101" pitchFamily="2" charset="-122"/>
                <a:cs typeface="Lato Light" charset="0"/>
                <a:sym typeface="Lato Light" charset="0"/>
              </a:rPr>
              <a:t>3. </a:t>
            </a:r>
            <a:r>
              <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rPr>
              <a:t>the code and upload (WinSCP)        and run (putty, SSH2)</a:t>
            </a:r>
            <a:endParaRPr lang="zh-CN" altLang="en-US" sz="3600" dirty="0">
              <a:solidFill>
                <a:schemeClr val="bg1"/>
              </a:solidFill>
              <a:latin typeface="宋体" panose="02010600030101010101" pitchFamily="2" charset="-122"/>
              <a:ea typeface="宋体" panose="02010600030101010101" pitchFamily="2" charset="-122"/>
              <a:cs typeface="Lato Light" charset="0"/>
              <a:sym typeface="Lato Light" charset="0"/>
            </a:endParaRPr>
          </a:p>
          <a:p>
            <a:endParaRPr lang="en-US" altLang="zh-CN" sz="3600" dirty="0">
              <a:solidFill>
                <a:schemeClr val="bg1"/>
              </a:solidFill>
              <a:latin typeface="宋体" panose="02010600030101010101" pitchFamily="2" charset="-122"/>
              <a:ea typeface="宋体" panose="02010600030101010101" pitchFamily="2" charset="-122"/>
              <a:cs typeface="Lato Light" charset="0"/>
              <a:sym typeface="Lato Light"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1628775" y="2030095"/>
            <a:ext cx="9740900" cy="4248150"/>
          </a:xfrm>
          <a:prstGeom prst="rect">
            <a:avLst/>
          </a:prstGeom>
          <a:noFill/>
          <a:ln>
            <a:noFill/>
          </a:ln>
        </p:spPr>
        <p:txBody>
          <a:bodyPr lIns="0" tIns="0" rIns="0" bIns="0"/>
          <a:lstStyle/>
          <a:p>
            <a:pPr algn="l"/>
            <a:r>
              <a:rPr lang="en-US" altLang="zh-CN" dirty="0">
                <a:solidFill>
                  <a:schemeClr val="bg1"/>
                </a:solidFill>
                <a:latin typeface="宋体" panose="02010600030101010101" pitchFamily="2" charset="-122"/>
                <a:ea typeface="宋体" panose="02010600030101010101" pitchFamily="2" charset="-122"/>
              </a:rPr>
              <a:t>	XiaoR Geek R</a:t>
            </a:r>
            <a:r>
              <a:rPr dirty="0">
                <a:solidFill>
                  <a:schemeClr val="bg1"/>
                </a:solidFill>
                <a:latin typeface="宋体" panose="02010600030101010101" pitchFamily="2" charset="-122"/>
                <a:ea typeface="宋体" panose="02010600030101010101" pitchFamily="2" charset="-122"/>
              </a:rPr>
              <a:t>aspberry </a:t>
            </a:r>
            <a:r>
              <a:rPr lang="en-US" dirty="0">
                <a:solidFill>
                  <a:schemeClr val="bg1"/>
                </a:solidFill>
                <a:latin typeface="宋体" panose="02010600030101010101" pitchFamily="2" charset="-122"/>
                <a:ea typeface="宋体" panose="02010600030101010101" pitchFamily="2" charset="-122"/>
              </a:rPr>
              <a:t>Pi</a:t>
            </a:r>
            <a:r>
              <a:rPr dirty="0">
                <a:solidFill>
                  <a:schemeClr val="bg1"/>
                </a:solidFill>
                <a:latin typeface="宋体" panose="02010600030101010101" pitchFamily="2" charset="-122"/>
                <a:ea typeface="宋体" panose="02010600030101010101" pitchFamily="2" charset="-122"/>
              </a:rPr>
              <a:t>, the internal has been integrated python library, can be run directly python program.</a:t>
            </a:r>
            <a:endParaRPr dirty="0">
              <a:solidFill>
                <a:schemeClr val="bg1"/>
              </a:solidFill>
              <a:latin typeface="宋体" panose="02010600030101010101" pitchFamily="2" charset="-122"/>
              <a:ea typeface="宋体" panose="02010600030101010101" pitchFamily="2" charset="-122"/>
            </a:endParaRPr>
          </a:p>
          <a:p>
            <a:pPr algn="l"/>
            <a:endParaRPr lang="en-US" altLang="zh-CN" dirty="0">
              <a:solidFill>
                <a:schemeClr val="bg1"/>
              </a:solidFill>
              <a:latin typeface="宋体" panose="02010600030101010101" pitchFamily="2" charset="-122"/>
              <a:ea typeface="宋体" panose="02010600030101010101" pitchFamily="2" charset="-122"/>
            </a:endParaRPr>
          </a:p>
          <a:p>
            <a:pPr algn="l"/>
            <a:r>
              <a:rPr lang="en-US" altLang="zh-CN" dirty="0">
                <a:solidFill>
                  <a:schemeClr val="bg1"/>
                </a:solidFill>
                <a:latin typeface="宋体" panose="02010600030101010101" pitchFamily="2" charset="-122"/>
                <a:ea typeface="宋体" panose="02010600030101010101" pitchFamily="2" charset="-122"/>
              </a:rPr>
              <a:t>	Has been integrated SSH2, can be directly connected through SSH2 and control   raspberry pi.</a:t>
            </a:r>
            <a:endParaRPr lang="en-US" altLang="zh-CN" dirty="0">
              <a:solidFill>
                <a:schemeClr val="bg1"/>
              </a:solidFill>
              <a:latin typeface="宋体" panose="02010600030101010101" pitchFamily="2" charset="-122"/>
              <a:ea typeface="宋体" panose="02010600030101010101" pitchFamily="2" charset="-122"/>
            </a:endParaRPr>
          </a:p>
          <a:p>
            <a:pPr algn="l"/>
            <a:r>
              <a:rPr lang="en-US" altLang="zh-CN" dirty="0">
                <a:solidFill>
                  <a:schemeClr val="bg1"/>
                </a:solidFill>
                <a:latin typeface="宋体" panose="02010600030101010101" pitchFamily="2" charset="-122"/>
                <a:ea typeface="宋体" panose="02010600030101010101" pitchFamily="2" charset="-122"/>
              </a:rPr>
              <a:t>                 Username: pi           Password: raspberry</a:t>
            </a:r>
            <a:endParaRPr lang="en-US" altLang="zh-CN" dirty="0">
              <a:solidFill>
                <a:schemeClr val="bg1"/>
              </a:solidFill>
              <a:latin typeface="宋体" panose="02010600030101010101" pitchFamily="2" charset="-122"/>
              <a:ea typeface="宋体" panose="02010600030101010101" pitchFamily="2" charset="-122"/>
            </a:endParaRPr>
          </a:p>
          <a:p>
            <a:pPr algn="l"/>
            <a:endParaRPr lang="en-US" altLang="zh-CN" dirty="0">
              <a:solidFill>
                <a:schemeClr val="bg1"/>
              </a:solidFill>
              <a:latin typeface="宋体" panose="02010600030101010101" pitchFamily="2" charset="-122"/>
              <a:ea typeface="宋体" panose="02010600030101010101" pitchFamily="2" charset="-122"/>
            </a:endParaRPr>
          </a:p>
          <a:p>
            <a:pPr algn="l"/>
            <a:endParaRPr lang="en-US" altLang="zh-CN" dirty="0">
              <a:solidFill>
                <a:schemeClr val="bg1"/>
              </a:solidFill>
              <a:latin typeface="宋体" panose="02010600030101010101" pitchFamily="2" charset="-122"/>
              <a:ea typeface="宋体" panose="02010600030101010101" pitchFamily="2" charset="-122"/>
            </a:endParaRPr>
          </a:p>
          <a:p>
            <a:pPr algn="l"/>
            <a:endParaRPr lang="en-US" altLang="zh-CN" dirty="0">
              <a:solidFill>
                <a:schemeClr val="bg1"/>
              </a:solidFill>
              <a:latin typeface="宋体" panose="02010600030101010101" pitchFamily="2" charset="-122"/>
              <a:ea typeface="宋体" panose="02010600030101010101" pitchFamily="2" charset="-122"/>
            </a:endParaRPr>
          </a:p>
          <a:p>
            <a:pPr algn="l"/>
            <a:r>
              <a:rPr lang="en-US" altLang="zh-CN" dirty="0">
                <a:solidFill>
                  <a:schemeClr val="bg1"/>
                </a:solidFill>
                <a:latin typeface="宋体" panose="02010600030101010101" pitchFamily="2" charset="-122"/>
                <a:ea typeface="宋体" panose="02010600030101010101" pitchFamily="2" charset="-122"/>
              </a:rPr>
              <a:t>	</a:t>
            </a:r>
            <a:r>
              <a:rPr dirty="0">
                <a:solidFill>
                  <a:schemeClr val="bg1"/>
                </a:solidFill>
                <a:latin typeface="宋体" panose="02010600030101010101" pitchFamily="2" charset="-122"/>
                <a:ea typeface="宋体" panose="02010600030101010101" pitchFamily="2" charset="-122"/>
              </a:rPr>
              <a:t>The system has integrated Wi-Fi AP function,</a:t>
            </a:r>
            <a:r>
              <a:rPr lang="zh-CN" altLang="en-US" dirty="0">
                <a:solidFill>
                  <a:srgbClr val="FFC000"/>
                </a:solidFill>
                <a:latin typeface="宋体" panose="02010600030101010101" pitchFamily="2" charset="-122"/>
                <a:ea typeface="宋体" panose="02010600030101010101" pitchFamily="2" charset="-122"/>
                <a:cs typeface="Lato Regular" charset="0"/>
                <a:sym typeface="Lato Regular" charset="0"/>
              </a:rPr>
              <a:t>insert the camera </a:t>
            </a:r>
            <a:r>
              <a:rPr lang="en-US" altLang="zh-CN" dirty="0">
                <a:solidFill>
                  <a:srgbClr val="FFC000"/>
                </a:solidFill>
                <a:latin typeface="宋体" panose="02010600030101010101" pitchFamily="2" charset="-122"/>
                <a:ea typeface="宋体" panose="02010600030101010101" pitchFamily="2" charset="-122"/>
                <a:cs typeface="Lato Regular" charset="0"/>
                <a:sym typeface="Lato Regular" charset="0"/>
              </a:rPr>
              <a:t>afer </a:t>
            </a:r>
            <a:r>
              <a:rPr lang="zh-CN" altLang="en-US" dirty="0">
                <a:solidFill>
                  <a:srgbClr val="FFC000"/>
                </a:solidFill>
                <a:latin typeface="宋体" panose="02010600030101010101" pitchFamily="2" charset="-122"/>
                <a:ea typeface="宋体" panose="02010600030101010101" pitchFamily="2" charset="-122"/>
                <a:cs typeface="Lato Regular" charset="0"/>
                <a:sym typeface="Lato Regular" charset="0"/>
              </a:rPr>
              <a:t>power-up</a:t>
            </a:r>
            <a:r>
              <a:rPr dirty="0">
                <a:solidFill>
                  <a:schemeClr val="bg1"/>
                </a:solidFill>
                <a:latin typeface="宋体" panose="02010600030101010101" pitchFamily="2" charset="-122"/>
                <a:ea typeface="宋体" panose="02010600030101010101" pitchFamily="2" charset="-122"/>
              </a:rPr>
              <a:t>, automatically open the </a:t>
            </a:r>
            <a:r>
              <a:rPr dirty="0" err="1">
                <a:solidFill>
                  <a:schemeClr val="bg1"/>
                </a:solidFill>
                <a:latin typeface="宋体" panose="02010600030101010101" pitchFamily="2" charset="-122"/>
                <a:ea typeface="宋体" panose="02010600030101010101" pitchFamily="2" charset="-122"/>
              </a:rPr>
              <a:t>WiFi</a:t>
            </a:r>
            <a:r>
              <a:rPr dirty="0">
                <a:solidFill>
                  <a:schemeClr val="bg1"/>
                </a:solidFill>
                <a:latin typeface="宋体" panose="02010600030101010101" pitchFamily="2" charset="-122"/>
                <a:ea typeface="宋体" panose="02010600030101010101" pitchFamily="2" charset="-122"/>
              </a:rPr>
              <a:t> hotspot</a:t>
            </a:r>
            <a:endParaRPr dirty="0">
              <a:solidFill>
                <a:schemeClr val="bg1"/>
              </a:solidFill>
              <a:latin typeface="宋体" panose="02010600030101010101" pitchFamily="2" charset="-122"/>
              <a:ea typeface="宋体" panose="02010600030101010101" pitchFamily="2" charset="-122"/>
            </a:endParaRPr>
          </a:p>
          <a:p>
            <a:pPr algn="l"/>
            <a:r>
              <a:rPr dirty="0">
                <a:solidFill>
                  <a:schemeClr val="bg1"/>
                </a:solidFill>
                <a:latin typeface="宋体" panose="02010600030101010101" pitchFamily="2" charset="-122"/>
                <a:ea typeface="宋体" panose="02010600030101010101" pitchFamily="2" charset="-122"/>
              </a:rPr>
              <a:t>        </a:t>
            </a:r>
            <a:r>
              <a:rPr lang="en-US" dirty="0">
                <a:solidFill>
                  <a:schemeClr val="bg1"/>
                </a:solidFill>
                <a:latin typeface="宋体" panose="02010600030101010101" pitchFamily="2" charset="-122"/>
                <a:ea typeface="宋体" panose="02010600030101010101" pitchFamily="2" charset="-122"/>
              </a:rPr>
              <a:t>T</a:t>
            </a:r>
            <a:r>
              <a:rPr dirty="0">
                <a:solidFill>
                  <a:schemeClr val="bg1"/>
                </a:solidFill>
                <a:latin typeface="宋体" panose="02010600030101010101" pitchFamily="2" charset="-122"/>
                <a:ea typeface="宋体" panose="02010600030101010101" pitchFamily="2" charset="-122"/>
              </a:rPr>
              <a:t>he network port is set to a static IP address and is easy to access.</a:t>
            </a:r>
            <a:endParaRPr dirty="0">
              <a:solidFill>
                <a:schemeClr val="bg1"/>
              </a:solidFill>
              <a:latin typeface="宋体" panose="02010600030101010101" pitchFamily="2" charset="-122"/>
              <a:ea typeface="宋体" panose="02010600030101010101" pitchFamily="2" charset="-122"/>
            </a:endParaRPr>
          </a:p>
          <a:p>
            <a:pPr algn="l"/>
            <a:r>
              <a:rPr lang="en-US" altLang="zh-CN" dirty="0">
                <a:solidFill>
                  <a:schemeClr val="bg1"/>
                </a:solidFill>
                <a:latin typeface="宋体" panose="02010600030101010101" pitchFamily="2" charset="-122"/>
                <a:ea typeface="宋体" panose="02010600030101010101" pitchFamily="2" charset="-122"/>
              </a:rPr>
              <a:t>	</a:t>
            </a:r>
            <a:r>
              <a:rPr dirty="0">
                <a:solidFill>
                  <a:schemeClr val="bg1"/>
                </a:solidFill>
                <a:latin typeface="宋体" panose="02010600030101010101" pitchFamily="2" charset="-122"/>
                <a:ea typeface="宋体" panose="02010600030101010101" pitchFamily="2" charset="-122"/>
              </a:rPr>
              <a:t>Wi-Fi SSID: wifi-robots.com     Password: 12345678</a:t>
            </a:r>
            <a:endParaRPr dirty="0">
              <a:solidFill>
                <a:schemeClr val="bg1"/>
              </a:solidFill>
              <a:latin typeface="宋体" panose="02010600030101010101" pitchFamily="2" charset="-122"/>
              <a:ea typeface="宋体" panose="02010600030101010101" pitchFamily="2" charset="-122"/>
            </a:endParaRPr>
          </a:p>
          <a:p>
            <a:pPr algn="l"/>
            <a:r>
              <a:rPr dirty="0">
                <a:solidFill>
                  <a:schemeClr val="bg1"/>
                </a:solidFill>
                <a:latin typeface="宋体" panose="02010600030101010101" pitchFamily="2" charset="-122"/>
                <a:ea typeface="宋体" panose="02010600030101010101" pitchFamily="2" charset="-122"/>
              </a:rPr>
              <a:t>         </a:t>
            </a:r>
            <a:r>
              <a:rPr lang="en-US" dirty="0">
                <a:solidFill>
                  <a:schemeClr val="bg1"/>
                </a:solidFill>
                <a:latin typeface="宋体" panose="02010600030101010101" pitchFamily="2" charset="-122"/>
                <a:ea typeface="宋体" panose="02010600030101010101" pitchFamily="2" charset="-122"/>
              </a:rPr>
              <a:t>W</a:t>
            </a:r>
            <a:r>
              <a:rPr dirty="0">
                <a:solidFill>
                  <a:schemeClr val="bg1"/>
                </a:solidFill>
                <a:latin typeface="宋体" panose="02010600030101010101" pitchFamily="2" charset="-122"/>
                <a:ea typeface="宋体" panose="02010600030101010101" pitchFamily="2" charset="-122"/>
              </a:rPr>
              <a:t>ired network port IP: 192.168.88.100 (computer settings IP 192.168.88.2 can    be accessed directly)</a:t>
            </a: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 </a:t>
            </a:r>
            <a:endParaRPr lang="en-US"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sp>
        <p:nvSpPr>
          <p:cNvPr id="6" name="Rectangle 19"/>
          <p:cNvSpPr/>
          <p:nvPr/>
        </p:nvSpPr>
        <p:spPr bwMode="auto">
          <a:xfrm>
            <a:off x="885776" y="1005774"/>
            <a:ext cx="7615748" cy="1024085"/>
          </a:xfrm>
          <a:prstGeom prst="rect">
            <a:avLst/>
          </a:prstGeom>
          <a:noFill/>
          <a:ln>
            <a:noFill/>
          </a:ln>
        </p:spPr>
        <p:txBody>
          <a:bodyPr lIns="0" tIns="0" rIns="0" bIns="0" anchor="ctr"/>
          <a:lstStyle/>
          <a:p>
            <a:r>
              <a:rPr lang="en-US" altLang="zh-CN" sz="2400" dirty="0">
                <a:solidFill>
                  <a:schemeClr val="bg1"/>
                </a:solidFill>
                <a:latin typeface="宋体" panose="02010600030101010101" pitchFamily="2" charset="-122"/>
                <a:cs typeface="Lato Light" charset="0"/>
                <a:sym typeface="Lato Light" charset="0"/>
              </a:rPr>
              <a:t>1.</a:t>
            </a:r>
            <a:r>
              <a:rPr lang="zh-CN" altLang="en-US" sz="2400" dirty="0">
                <a:solidFill>
                  <a:schemeClr val="bg1"/>
                </a:solidFill>
                <a:latin typeface="宋体" panose="02010600030101010101" pitchFamily="2" charset="-122"/>
                <a:cs typeface="Lato Light" charset="0"/>
                <a:sym typeface="Lato Light" charset="0"/>
              </a:rPr>
              <a:t>Development environment and tools</a:t>
            </a:r>
            <a:endParaRPr lang="zh-CN" altLang="en-US" sz="2400" dirty="0">
              <a:solidFill>
                <a:schemeClr val="bg1"/>
              </a:solidFill>
              <a:latin typeface="宋体" panose="02010600030101010101" pitchFamily="2" charset="-122"/>
              <a:cs typeface="Lato Light" charset="0"/>
              <a:sym typeface="Lato Light"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597535" y="1597660"/>
            <a:ext cx="7468235" cy="1213485"/>
          </a:xfrm>
          <a:prstGeom prst="rect">
            <a:avLst/>
          </a:prstGeom>
          <a:noFill/>
          <a:ln>
            <a:noFill/>
          </a:ln>
        </p:spPr>
        <p:txBody>
          <a:bodyPr lIns="0" tIns="0" rIns="0" bIns="0"/>
          <a:lstStyle/>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Create a text file named helloworld.py, using the notepad++ editor, enter the right content, pay attention to the use of English input method. The effect is at the bottom right of the screenshot.Which use the TAB key as the format specifier</a:t>
            </a:r>
            <a:r>
              <a:rPr dirty="0">
                <a:latin typeface="宋体" panose="02010600030101010101" pitchFamily="2" charset="-122"/>
                <a:ea typeface="宋体" panose="02010600030101010101" pitchFamily="2" charset="-122"/>
                <a:cs typeface="Lato Regular" charset="0"/>
                <a:sym typeface="Lato Regular" charset="0"/>
              </a:rPr>
              <a:t>.</a:t>
            </a:r>
            <a:r>
              <a:rPr lang="en-US" dirty="0">
                <a:latin typeface="宋体" panose="02010600030101010101" pitchFamily="2" charset="-122"/>
                <a:ea typeface="宋体" panose="02010600030101010101" pitchFamily="2" charset="-122"/>
                <a:cs typeface="Lato Regular" charset="0"/>
                <a:sym typeface="Lato Regular" charset="0"/>
              </a:rPr>
              <a:t>.</a:t>
            </a:r>
            <a:endParaRPr lang="en-US" dirty="0">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zh-CN" altLang="en-US" dirty="0">
                <a:solidFill>
                  <a:schemeClr val="bg1"/>
                </a:solidFill>
                <a:latin typeface="宋体" panose="02010600030101010101" pitchFamily="2" charset="-122"/>
                <a:ea typeface="宋体" panose="02010600030101010101" pitchFamily="2" charset="-122"/>
                <a:cs typeface="Lato Regular" charset="0"/>
                <a:sym typeface="Lato Regular" charset="0"/>
              </a:rPr>
              <a:t>Code notes are as follows：</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sp>
        <p:nvSpPr>
          <p:cNvPr id="6" name="Rectangle 19"/>
          <p:cNvSpPr/>
          <p:nvPr/>
        </p:nvSpPr>
        <p:spPr bwMode="auto">
          <a:xfrm>
            <a:off x="885776" y="656779"/>
            <a:ext cx="7615748" cy="1024085"/>
          </a:xfrm>
          <a:prstGeom prst="rect">
            <a:avLst/>
          </a:prstGeom>
          <a:noFill/>
          <a:ln>
            <a:noFill/>
          </a:ln>
        </p:spPr>
        <p:txBody>
          <a:bodyPr lIns="0" tIns="0" rIns="0" bIns="0" anchor="ctr"/>
          <a:lstStyle/>
          <a:p>
            <a:r>
              <a:rPr lang="en-US" altLang="zh-CN" sz="2400" dirty="0">
                <a:solidFill>
                  <a:schemeClr val="bg1"/>
                </a:solidFill>
                <a:latin typeface="宋体" panose="02010600030101010101" pitchFamily="2" charset="-122"/>
                <a:ea typeface="宋体" panose="02010600030101010101" pitchFamily="2" charset="-122"/>
                <a:cs typeface="Lato Light" charset="0"/>
                <a:sym typeface="Lato Light" charset="0"/>
              </a:rPr>
              <a:t>3.</a:t>
            </a:r>
            <a:r>
              <a:rPr lang="zh-CN" altLang="en-US" sz="2400" dirty="0">
                <a:solidFill>
                  <a:schemeClr val="bg1"/>
                </a:solidFill>
                <a:latin typeface="宋体" panose="02010600030101010101" pitchFamily="2" charset="-122"/>
                <a:ea typeface="宋体" panose="02010600030101010101" pitchFamily="2" charset="-122"/>
                <a:cs typeface="Lato Light" charset="0"/>
                <a:sym typeface="Lato Light" charset="0"/>
              </a:rPr>
              <a:t>python code written</a:t>
            </a:r>
            <a:endParaRPr lang="en-US" altLang="zh-CN" sz="2400" dirty="0">
              <a:solidFill>
                <a:schemeClr val="bg1"/>
              </a:solidFill>
              <a:latin typeface="宋体" panose="02010600030101010101" pitchFamily="2" charset="-122"/>
              <a:cs typeface="Lato Light" charset="0"/>
            </a:endParaRPr>
          </a:p>
        </p:txBody>
      </p:sp>
      <p:pic>
        <p:nvPicPr>
          <p:cNvPr id="3" name="图片 2"/>
          <p:cNvPicPr>
            <a:picLocks noChangeAspect="1"/>
          </p:cNvPicPr>
          <p:nvPr/>
        </p:nvPicPr>
        <p:blipFill>
          <a:blip r:embed="rId1" cstate="print"/>
          <a:stretch>
            <a:fillRect/>
          </a:stretch>
        </p:blipFill>
        <p:spPr>
          <a:xfrm>
            <a:off x="1048220" y="3530176"/>
            <a:ext cx="4485072" cy="2659418"/>
          </a:xfrm>
          <a:prstGeom prst="rect">
            <a:avLst/>
          </a:prstGeom>
        </p:spPr>
      </p:pic>
      <p:sp>
        <p:nvSpPr>
          <p:cNvPr id="5" name="文本框 4"/>
          <p:cNvSpPr txBox="1"/>
          <p:nvPr/>
        </p:nvSpPr>
        <p:spPr>
          <a:xfrm>
            <a:off x="9008190" y="1368520"/>
            <a:ext cx="2599879" cy="1754326"/>
          </a:xfrm>
          <a:prstGeom prst="rect">
            <a:avLst/>
          </a:prstGeom>
          <a:noFill/>
        </p:spPr>
        <p:txBody>
          <a:bodyPr wrap="none" rtlCol="0">
            <a:spAutoFit/>
          </a:bodyPr>
          <a:lstStyle/>
          <a:p>
            <a:r>
              <a:rPr lang="en-US" altLang="zh-CN" dirty="0">
                <a:solidFill>
                  <a:schemeClr val="bg1"/>
                </a:solidFill>
              </a:rPr>
              <a:t>#coding:utf-8</a:t>
            </a:r>
            <a:endParaRPr lang="en-US" altLang="zh-CN" dirty="0">
              <a:solidFill>
                <a:schemeClr val="bg1"/>
              </a:solidFill>
            </a:endParaRPr>
          </a:p>
          <a:p>
            <a:r>
              <a:rPr lang="en-US" altLang="zh-CN" dirty="0">
                <a:solidFill>
                  <a:schemeClr val="bg1"/>
                </a:solidFill>
              </a:rPr>
              <a:t>import time</a:t>
            </a:r>
            <a:endParaRPr lang="en-US" altLang="zh-CN" dirty="0">
              <a:solidFill>
                <a:schemeClr val="bg1"/>
              </a:solidFill>
            </a:endParaRPr>
          </a:p>
          <a:p>
            <a:r>
              <a:rPr lang="en-US" altLang="zh-CN" dirty="0">
                <a:solidFill>
                  <a:schemeClr val="bg1"/>
                </a:solidFill>
              </a:rPr>
              <a:t>print 'Hello World!'</a:t>
            </a:r>
            <a:endParaRPr lang="en-US" altLang="zh-CN" dirty="0">
              <a:solidFill>
                <a:schemeClr val="bg1"/>
              </a:solidFill>
            </a:endParaRPr>
          </a:p>
          <a:p>
            <a:r>
              <a:rPr lang="en-US" altLang="zh-CN" dirty="0">
                <a:solidFill>
                  <a:schemeClr val="bg1"/>
                </a:solidFill>
              </a:rPr>
              <a:t>for </a:t>
            </a:r>
            <a:r>
              <a:rPr lang="en-US" altLang="zh-CN" dirty="0" err="1">
                <a:solidFill>
                  <a:schemeClr val="bg1"/>
                </a:solidFill>
              </a:rPr>
              <a:t>i</a:t>
            </a:r>
            <a:r>
              <a:rPr lang="en-US" altLang="zh-CN" dirty="0">
                <a:solidFill>
                  <a:schemeClr val="bg1"/>
                </a:solidFill>
              </a:rPr>
              <a:t> in range(1,10):</a:t>
            </a:r>
            <a:endParaRPr lang="en-US" altLang="zh-CN" dirty="0">
              <a:solidFill>
                <a:schemeClr val="bg1"/>
              </a:solidFill>
            </a:endParaRPr>
          </a:p>
          <a:p>
            <a:r>
              <a:rPr lang="en-US" altLang="zh-CN" dirty="0">
                <a:solidFill>
                  <a:schemeClr val="bg1"/>
                </a:solidFill>
              </a:rPr>
              <a:t>	print '</a:t>
            </a:r>
            <a:r>
              <a:rPr lang="en-US" altLang="zh-CN" dirty="0" err="1">
                <a:solidFill>
                  <a:schemeClr val="bg1"/>
                </a:solidFill>
              </a:rPr>
              <a:t>i</a:t>
            </a:r>
            <a:r>
              <a:rPr lang="en-US" altLang="zh-CN" dirty="0">
                <a:solidFill>
                  <a:schemeClr val="bg1"/>
                </a:solidFill>
              </a:rPr>
              <a:t> =  %d '%</a:t>
            </a:r>
            <a:r>
              <a:rPr lang="en-US" altLang="zh-CN" dirty="0" err="1">
                <a:solidFill>
                  <a:schemeClr val="bg1"/>
                </a:solidFill>
              </a:rPr>
              <a:t>i</a:t>
            </a:r>
            <a:endParaRPr lang="en-US" altLang="zh-CN" dirty="0">
              <a:solidFill>
                <a:schemeClr val="bg1"/>
              </a:solidFill>
            </a:endParaRPr>
          </a:p>
          <a:p>
            <a:r>
              <a:rPr lang="en-US" altLang="zh-CN" dirty="0">
                <a:solidFill>
                  <a:schemeClr val="bg1"/>
                </a:solidFill>
              </a:rPr>
              <a:t>	</a:t>
            </a:r>
            <a:r>
              <a:rPr lang="en-US" altLang="zh-CN" dirty="0" err="1">
                <a:solidFill>
                  <a:schemeClr val="bg1"/>
                </a:solidFill>
              </a:rPr>
              <a:t>time.sleep</a:t>
            </a:r>
            <a:r>
              <a:rPr lang="en-US" altLang="zh-CN" dirty="0">
                <a:solidFill>
                  <a:schemeClr val="bg1"/>
                </a:solidFill>
              </a:rPr>
              <a:t>(0.5)</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1190575" y="1597594"/>
            <a:ext cx="6875123" cy="4492655"/>
          </a:xfrm>
          <a:prstGeom prst="rect">
            <a:avLst/>
          </a:prstGeom>
          <a:noFill/>
          <a:ln>
            <a:noFill/>
          </a:ln>
        </p:spPr>
        <p:txBody>
          <a:bodyPr lIns="0" tIns="0" rIns="0" bIns="0"/>
          <a:lstStyle/>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1</a:t>
            </a:r>
            <a:r>
              <a:rPr lang="zh-CN" altLang="en-US" dirty="0">
                <a:solidFill>
                  <a:schemeClr val="bg1"/>
                </a:solidFill>
                <a:latin typeface="宋体" panose="02010600030101010101" pitchFamily="2" charset="-122"/>
                <a:ea typeface="宋体" panose="02010600030101010101" pitchFamily="2" charset="-122"/>
                <a:cs typeface="Lato Regular" charset="0"/>
                <a:sym typeface="Lato Regular" charset="0"/>
              </a:rPr>
              <a:t>、Computer connection raspberry pi（</a:t>
            </a:r>
            <a:r>
              <a:rPr lang="zh-CN" altLang="en-US" dirty="0">
                <a:solidFill>
                  <a:srgbClr val="FFC000"/>
                </a:solidFill>
                <a:latin typeface="宋体" panose="02010600030101010101" pitchFamily="2" charset="-122"/>
                <a:ea typeface="宋体" panose="02010600030101010101" pitchFamily="2" charset="-122"/>
                <a:cs typeface="Lato Regular" charset="0"/>
                <a:sym typeface="Lato Regular" charset="0"/>
              </a:rPr>
              <a:t>  insert the camera </a:t>
            </a:r>
            <a:r>
              <a:rPr lang="en-US" altLang="zh-CN" dirty="0">
                <a:solidFill>
                  <a:srgbClr val="FFC000"/>
                </a:solidFill>
                <a:latin typeface="宋体" panose="02010600030101010101" pitchFamily="2" charset="-122"/>
                <a:ea typeface="宋体" panose="02010600030101010101" pitchFamily="2" charset="-122"/>
                <a:cs typeface="Lato Regular" charset="0"/>
                <a:sym typeface="Lato Regular" charset="0"/>
              </a:rPr>
              <a:t>afer </a:t>
            </a:r>
            <a:r>
              <a:rPr lang="zh-CN" altLang="en-US" dirty="0">
                <a:solidFill>
                  <a:srgbClr val="FFC000"/>
                </a:solidFill>
                <a:latin typeface="宋体" panose="02010600030101010101" pitchFamily="2" charset="-122"/>
                <a:ea typeface="宋体" panose="02010600030101010101" pitchFamily="2" charset="-122"/>
                <a:cs typeface="Lato Regular" charset="0"/>
                <a:sym typeface="Lato Regular" charset="0"/>
              </a:rPr>
              <a:t>power-up</a:t>
            </a:r>
            <a:r>
              <a:rPr lang="en-US" altLang="zh-CN" dirty="0">
                <a:solidFill>
                  <a:srgbClr val="FFC000"/>
                </a:solidFill>
                <a:latin typeface="宋体" panose="02010600030101010101" pitchFamily="2" charset="-122"/>
                <a:ea typeface="宋体" panose="02010600030101010101" pitchFamily="2" charset="-122"/>
                <a:cs typeface="Lato Regular" charset="0"/>
                <a:sym typeface="Lato Regular" charset="0"/>
              </a:rPr>
              <a:t>.</a:t>
            </a:r>
            <a:r>
              <a:rPr lang="zh-CN" altLang="en-US" dirty="0">
                <a:solidFill>
                  <a:srgbClr val="FFC000"/>
                </a:solidFill>
                <a:latin typeface="宋体" panose="02010600030101010101" pitchFamily="2" charset="-122"/>
                <a:ea typeface="宋体" panose="02010600030101010101" pitchFamily="2" charset="-122"/>
                <a:cs typeface="Lato Regular" charset="0"/>
                <a:sym typeface="Lato Regular" charset="0"/>
              </a:rPr>
              <a:t> Automatically open hot spots</a:t>
            </a:r>
            <a:r>
              <a:rPr lang="zh-CN" altLang="en-US" dirty="0">
                <a:solidFill>
                  <a:schemeClr val="bg1"/>
                </a:solidFill>
                <a:latin typeface="宋体" panose="02010600030101010101" pitchFamily="2" charset="-122"/>
                <a:ea typeface="宋体" panose="02010600030101010101" pitchFamily="2" charset="-122"/>
                <a:cs typeface="Lato Regular" charset="0"/>
                <a:sym typeface="Lato Regular" charset="0"/>
              </a:rPr>
              <a:t>）</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zh-CN" altLang="en-US" dirty="0">
                <a:solidFill>
                  <a:schemeClr val="bg1"/>
                </a:solidFill>
                <a:latin typeface="宋体" panose="02010600030101010101" pitchFamily="2" charset="-122"/>
                <a:ea typeface="宋体" panose="02010600030101010101" pitchFamily="2" charset="-122"/>
                <a:cs typeface="Lato Regular" charset="0"/>
                <a:sym typeface="Lato Regular" charset="0"/>
              </a:rPr>
              <a:t>Wireless connections：</a:t>
            </a:r>
            <a:r>
              <a:rPr lang="en-US" altLang="zh-CN" dirty="0" err="1">
                <a:solidFill>
                  <a:schemeClr val="bg1"/>
                </a:solidFill>
                <a:latin typeface="宋体" panose="02010600030101010101" pitchFamily="2" charset="-122"/>
                <a:ea typeface="宋体" panose="02010600030101010101" pitchFamily="2" charset="-122"/>
                <a:cs typeface="Lato Regular" charset="0"/>
                <a:sym typeface="Lato Regular" charset="0"/>
              </a:rPr>
              <a:t>WiFi</a:t>
            </a:r>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SSID</a:t>
            </a:r>
            <a:r>
              <a:rPr lang="zh-CN" altLang="en-US" dirty="0">
                <a:solidFill>
                  <a:schemeClr val="bg1"/>
                </a:solidFill>
                <a:latin typeface="宋体" panose="02010600030101010101" pitchFamily="2" charset="-122"/>
                <a:ea typeface="宋体" panose="02010600030101010101" pitchFamily="2" charset="-122"/>
                <a:cs typeface="Lato Regular" charset="0"/>
                <a:sym typeface="Lato Regular" charset="0"/>
              </a:rPr>
              <a:t>：</a:t>
            </a:r>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wifi-robots.com</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Wired connection: IP address is 192.168.88.2</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Steps reference right graph</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sp>
        <p:nvSpPr>
          <p:cNvPr id="6" name="Rectangle 19"/>
          <p:cNvSpPr/>
          <p:nvPr/>
        </p:nvSpPr>
        <p:spPr bwMode="auto">
          <a:xfrm>
            <a:off x="567006" y="666939"/>
            <a:ext cx="8122414" cy="1024085"/>
          </a:xfrm>
          <a:prstGeom prst="rect">
            <a:avLst/>
          </a:prstGeom>
          <a:noFill/>
          <a:ln>
            <a:noFill/>
          </a:ln>
        </p:spPr>
        <p:txBody>
          <a:bodyPr lIns="0" tIns="0" rIns="0" bIns="0" anchor="ctr"/>
          <a:lstStyle/>
          <a:p>
            <a:r>
              <a:rPr lang="en-US" altLang="zh-CN" sz="2400" dirty="0">
                <a:solidFill>
                  <a:schemeClr val="bg1"/>
                </a:solidFill>
                <a:latin typeface="宋体" panose="02010600030101010101" pitchFamily="2" charset="-122"/>
                <a:ea typeface="宋体" panose="02010600030101010101" pitchFamily="2" charset="-122"/>
                <a:cs typeface="Lato Light" charset="0"/>
                <a:sym typeface="Lato Light" charset="0"/>
              </a:rPr>
              <a:t>3. </a:t>
            </a:r>
            <a:r>
              <a:rPr lang="zh-CN" altLang="en-US" sz="2400" dirty="0">
                <a:solidFill>
                  <a:schemeClr val="bg1"/>
                </a:solidFill>
                <a:latin typeface="宋体" panose="02010600030101010101" pitchFamily="2" charset="-122"/>
                <a:ea typeface="宋体" panose="02010600030101010101" pitchFamily="2" charset="-122"/>
                <a:cs typeface="Lato Light" charset="0"/>
                <a:sym typeface="Lato Light" charset="0"/>
              </a:rPr>
              <a:t>the code and upload (WinSCP)  and run (putty, SSH2)</a:t>
            </a:r>
            <a:endParaRPr lang="en-US" altLang="zh-CN" sz="2400" dirty="0">
              <a:solidFill>
                <a:schemeClr val="bg1"/>
              </a:solidFill>
              <a:latin typeface="宋体" panose="02010600030101010101" pitchFamily="2" charset="-122"/>
              <a:cs typeface="Lato Light" charset="0"/>
            </a:endParaRPr>
          </a:p>
        </p:txBody>
      </p:sp>
      <p:pic>
        <p:nvPicPr>
          <p:cNvPr id="2" name="图片 1"/>
          <p:cNvPicPr>
            <a:picLocks noChangeAspect="1"/>
          </p:cNvPicPr>
          <p:nvPr/>
        </p:nvPicPr>
        <p:blipFill>
          <a:blip r:embed="rId1" cstate="print"/>
          <a:stretch>
            <a:fillRect/>
          </a:stretch>
        </p:blipFill>
        <p:spPr>
          <a:xfrm>
            <a:off x="2705158" y="3505467"/>
            <a:ext cx="2333625" cy="542925"/>
          </a:xfrm>
          <a:prstGeom prst="rect">
            <a:avLst/>
          </a:prstGeom>
        </p:spPr>
      </p:pic>
      <p:pic>
        <p:nvPicPr>
          <p:cNvPr id="7" name="图片 6"/>
          <p:cNvPicPr>
            <a:picLocks noChangeAspect="1"/>
          </p:cNvPicPr>
          <p:nvPr/>
        </p:nvPicPr>
        <p:blipFill>
          <a:blip r:embed="rId2" cstate="print"/>
          <a:stretch>
            <a:fillRect/>
          </a:stretch>
        </p:blipFill>
        <p:spPr>
          <a:xfrm>
            <a:off x="7861935" y="1952625"/>
            <a:ext cx="4333875" cy="4369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598170" y="1252220"/>
            <a:ext cx="5966460" cy="4909185"/>
          </a:xfrm>
          <a:prstGeom prst="rect">
            <a:avLst/>
          </a:prstGeom>
          <a:noFill/>
          <a:ln>
            <a:noFill/>
          </a:ln>
        </p:spPr>
        <p:txBody>
          <a:bodyPr lIns="0" tIns="0" rIns="0" bIns="0"/>
          <a:lstStyle/>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2, WinSCP upload program</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A, open the installed WinSCP program</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B, login WinSCP,</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File Protocol: Select SCP</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Hostname: </a:t>
            </a:r>
            <a:r>
              <a:rPr dirty="0" err="1">
                <a:solidFill>
                  <a:schemeClr val="bg1"/>
                </a:solidFill>
                <a:latin typeface="宋体" panose="02010600030101010101" pitchFamily="2" charset="-122"/>
                <a:ea typeface="宋体" panose="02010600030101010101" pitchFamily="2" charset="-122"/>
                <a:cs typeface="Lato Regular" charset="0"/>
                <a:sym typeface="Lato Regular" charset="0"/>
              </a:rPr>
              <a:t>wifi</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connection to 192.168.1.1,</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The network connection is 192.168.88.100</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Port number: 22</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Username: </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pi</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P</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assword : </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raspberry</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C, you can save the connection, the next direct use.</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D, click to login.</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E, the editor of the program into the work folder (you can double-click into the work folder, </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then </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dragged into the file)</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pic>
        <p:nvPicPr>
          <p:cNvPr id="3" name="图片 2"/>
          <p:cNvPicPr>
            <a:picLocks noChangeAspect="1"/>
          </p:cNvPicPr>
          <p:nvPr/>
        </p:nvPicPr>
        <p:blipFill>
          <a:blip r:embed="rId1" cstate="print"/>
          <a:stretch>
            <a:fillRect/>
          </a:stretch>
        </p:blipFill>
        <p:spPr>
          <a:xfrm>
            <a:off x="4924897" y="1731573"/>
            <a:ext cx="676275" cy="723900"/>
          </a:xfrm>
          <a:prstGeom prst="rect">
            <a:avLst/>
          </a:prstGeom>
        </p:spPr>
      </p:pic>
      <p:pic>
        <p:nvPicPr>
          <p:cNvPr id="8" name="图片 7"/>
          <p:cNvPicPr>
            <a:picLocks noChangeAspect="1"/>
          </p:cNvPicPr>
          <p:nvPr/>
        </p:nvPicPr>
        <p:blipFill>
          <a:blip r:embed="rId2" cstate="print"/>
          <a:stretch>
            <a:fillRect/>
          </a:stretch>
        </p:blipFill>
        <p:spPr>
          <a:xfrm>
            <a:off x="7080039" y="2679042"/>
            <a:ext cx="4188279" cy="1865822"/>
          </a:xfrm>
          <a:prstGeom prst="rect">
            <a:avLst/>
          </a:prstGeom>
        </p:spPr>
      </p:pic>
      <p:pic>
        <p:nvPicPr>
          <p:cNvPr id="9" name="图片 8"/>
          <p:cNvPicPr>
            <a:picLocks noChangeAspect="1"/>
          </p:cNvPicPr>
          <p:nvPr/>
        </p:nvPicPr>
        <p:blipFill>
          <a:blip r:embed="rId3" cstate="print"/>
          <a:stretch>
            <a:fillRect/>
          </a:stretch>
        </p:blipFill>
        <p:spPr>
          <a:xfrm>
            <a:off x="7092978" y="4664647"/>
            <a:ext cx="4162399" cy="1496768"/>
          </a:xfrm>
          <a:prstGeom prst="rect">
            <a:avLst/>
          </a:prstGeom>
        </p:spPr>
      </p:pic>
      <p:pic>
        <p:nvPicPr>
          <p:cNvPr id="2" name="图片 1"/>
          <p:cNvPicPr>
            <a:picLocks noChangeAspect="1"/>
          </p:cNvPicPr>
          <p:nvPr/>
        </p:nvPicPr>
        <p:blipFill>
          <a:blip r:embed="rId4"/>
          <a:stretch>
            <a:fillRect/>
          </a:stretch>
        </p:blipFill>
        <p:spPr>
          <a:xfrm>
            <a:off x="7092978" y="459299"/>
            <a:ext cx="3210023" cy="2159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914531" y="1252537"/>
            <a:ext cx="5960722" cy="4492655"/>
          </a:xfrm>
          <a:prstGeom prst="rect">
            <a:avLst/>
          </a:prstGeom>
          <a:noFill/>
          <a:ln>
            <a:noFill/>
          </a:ln>
        </p:spPr>
        <p:txBody>
          <a:bodyPr lIns="0" tIns="0" rIns="0" bIns="0"/>
          <a:lstStyle/>
          <a:p>
            <a:pPr algn="l"/>
            <a:r>
              <a:rPr sz="2800" dirty="0">
                <a:solidFill>
                  <a:schemeClr val="bg1"/>
                </a:solidFill>
                <a:latin typeface="宋体" panose="02010600030101010101" pitchFamily="2" charset="-122"/>
                <a:ea typeface="宋体" panose="02010600030101010101" pitchFamily="2" charset="-122"/>
                <a:cs typeface="Lato Regular" charset="0"/>
                <a:sym typeface="Lato Regular" charset="0"/>
              </a:rPr>
              <a:t>3, run the program</a:t>
            </a:r>
            <a:endParaRPr sz="2800"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i="1" dirty="0">
                <a:solidFill>
                  <a:schemeClr val="bg1"/>
                </a:solidFill>
                <a:latin typeface="宋体" panose="02010600030101010101" pitchFamily="2" charset="-122"/>
                <a:ea typeface="宋体" panose="02010600030101010101" pitchFamily="2" charset="-122"/>
                <a:cs typeface="Lato Regular" charset="0"/>
                <a:sym typeface="Lato Regular" charset="0"/>
              </a:rPr>
              <a:t>A</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double-click the run putty program</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i="1" dirty="0">
                <a:solidFill>
                  <a:schemeClr val="bg1"/>
                </a:solidFill>
                <a:latin typeface="宋体" panose="02010600030101010101" pitchFamily="2" charset="-122"/>
                <a:ea typeface="宋体" panose="02010600030101010101" pitchFamily="2" charset="-122"/>
                <a:cs typeface="Lato Regular" charset="0"/>
                <a:sym typeface="Lato Regular" charset="0"/>
              </a:rPr>
              <a:t>B,</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login putty,</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Hostname: wifi connection to 192.168.1.1,</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The network connection is 192.168.88.100</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Port number: 22</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i="1" dirty="0">
                <a:solidFill>
                  <a:schemeClr val="bg1"/>
                </a:solidFill>
                <a:latin typeface="宋体" panose="02010600030101010101" pitchFamily="2" charset="-122"/>
                <a:ea typeface="宋体" panose="02010600030101010101" pitchFamily="2" charset="-122"/>
                <a:cs typeface="Lato Regular" charset="0"/>
                <a:sym typeface="Lato Regular" charset="0"/>
              </a:rPr>
              <a:t>C,</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click OPEN</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Username: </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pi</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Password: </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raspberry</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(password is hidden, enter and click Enter)</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i="1" dirty="0">
                <a:solidFill>
                  <a:schemeClr val="bg1"/>
                </a:solidFill>
                <a:latin typeface="宋体" panose="02010600030101010101" pitchFamily="2" charset="-122"/>
                <a:ea typeface="宋体" panose="02010600030101010101" pitchFamily="2" charset="-122"/>
                <a:cs typeface="Lato Regular" charset="0"/>
                <a:sym typeface="Lato Regular" charset="0"/>
              </a:rPr>
              <a:t>D, </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 the following print information appears, it is already successfully connected through the ssh, you can start play</a:t>
            </a:r>
            <a:r>
              <a:rPr lang="en-US" dirty="0">
                <a:solidFill>
                  <a:schemeClr val="bg1"/>
                </a:solidFill>
                <a:latin typeface="宋体" panose="02010600030101010101" pitchFamily="2" charset="-122"/>
                <a:ea typeface="宋体" panose="02010600030101010101" pitchFamily="2" charset="-122"/>
                <a:cs typeface="Lato Regular" charset="0"/>
                <a:sym typeface="Lato Regular" charset="0"/>
              </a:rPr>
              <a:t>ing</a:t>
            </a:r>
            <a:r>
              <a:rPr dirty="0">
                <a:solidFill>
                  <a:schemeClr val="bg1"/>
                </a:solidFill>
                <a:latin typeface="宋体" panose="02010600030101010101" pitchFamily="2" charset="-122"/>
                <a:ea typeface="宋体" panose="02010600030101010101" pitchFamily="2" charset="-122"/>
                <a:cs typeface="Lato Regular" charset="0"/>
                <a:sym typeface="Lato Regular" charset="0"/>
              </a:rPr>
              <a:t>.</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pic>
        <p:nvPicPr>
          <p:cNvPr id="2" name="图片 1"/>
          <p:cNvPicPr>
            <a:picLocks noChangeAspect="1"/>
          </p:cNvPicPr>
          <p:nvPr/>
        </p:nvPicPr>
        <p:blipFill>
          <a:blip r:embed="rId1" cstate="print"/>
          <a:stretch>
            <a:fillRect/>
          </a:stretch>
        </p:blipFill>
        <p:spPr>
          <a:xfrm>
            <a:off x="5551961" y="1526366"/>
            <a:ext cx="666750" cy="904875"/>
          </a:xfrm>
          <a:prstGeom prst="rect">
            <a:avLst/>
          </a:prstGeom>
        </p:spPr>
      </p:pic>
      <p:pic>
        <p:nvPicPr>
          <p:cNvPr id="10" name="图片 9"/>
          <p:cNvPicPr>
            <a:picLocks noChangeAspect="1"/>
          </p:cNvPicPr>
          <p:nvPr/>
        </p:nvPicPr>
        <p:blipFill>
          <a:blip r:embed="rId2" cstate="print"/>
          <a:stretch>
            <a:fillRect/>
          </a:stretch>
        </p:blipFill>
        <p:spPr>
          <a:xfrm>
            <a:off x="7037534" y="3049985"/>
            <a:ext cx="3632619" cy="1512413"/>
          </a:xfrm>
          <a:prstGeom prst="rect">
            <a:avLst/>
          </a:prstGeom>
        </p:spPr>
      </p:pic>
      <p:pic>
        <p:nvPicPr>
          <p:cNvPr id="11" name="图片 10"/>
          <p:cNvPicPr>
            <a:picLocks noChangeAspect="1"/>
          </p:cNvPicPr>
          <p:nvPr/>
        </p:nvPicPr>
        <p:blipFill>
          <a:blip r:embed="rId3" cstate="print"/>
          <a:stretch>
            <a:fillRect/>
          </a:stretch>
        </p:blipFill>
        <p:spPr>
          <a:xfrm>
            <a:off x="7037534" y="4562398"/>
            <a:ext cx="3417229" cy="1683028"/>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7054361" y="175847"/>
            <a:ext cx="3261947" cy="28806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bwMode="auto">
          <a:xfrm>
            <a:off x="914531" y="1252537"/>
            <a:ext cx="6098744" cy="5303492"/>
          </a:xfrm>
          <a:prstGeom prst="rect">
            <a:avLst/>
          </a:prstGeom>
          <a:noFill/>
          <a:ln>
            <a:noFill/>
          </a:ln>
        </p:spPr>
        <p:txBody>
          <a:bodyPr lIns="0" tIns="0" rIns="0" bIns="0"/>
          <a:lstStyle/>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E, import cd work / and enter, enter the source code and then store the folder.</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ps: input work, you can press the TAB key after input w, will automatically fill the path.</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F, enter ls and press Enter to display the files in the current folder. You can see the files named helloworld.py that have just been uploaded</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G, enter python helloworld.py, and press Enter to see the code running.</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ps: When you enter helloworld.py, you can press the TAB key after input h to complete it automatically.</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Code effect:</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Print Hello World!</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dirty="0">
                <a:solidFill>
                  <a:schemeClr val="bg1"/>
                </a:solidFill>
                <a:latin typeface="宋体" panose="02010600030101010101" pitchFamily="2" charset="-122"/>
                <a:ea typeface="宋体" panose="02010600030101010101" pitchFamily="2" charset="-122"/>
                <a:cs typeface="Lato Regular" charset="0"/>
                <a:sym typeface="Lato Regular" charset="0"/>
              </a:rPr>
              <a:t>From i = 1, every 0.5s print to i = 9 after the end of the program</a:t>
            </a:r>
            <a:endParaRPr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a:p>
            <a:pPr algn="l"/>
            <a:r>
              <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rPr>
              <a:t> 	</a:t>
            </a:r>
            <a:endParaRPr lang="en-US" altLang="zh-CN" dirty="0">
              <a:solidFill>
                <a:schemeClr val="bg1"/>
              </a:solidFill>
              <a:latin typeface="宋体" panose="02010600030101010101" pitchFamily="2" charset="-122"/>
              <a:ea typeface="宋体" panose="02010600030101010101" pitchFamily="2" charset="-122"/>
              <a:cs typeface="Lato Regular" charset="0"/>
              <a:sym typeface="Lato Regular" charset="0"/>
            </a:endParaRPr>
          </a:p>
        </p:txBody>
      </p:sp>
      <p:pic>
        <p:nvPicPr>
          <p:cNvPr id="3" name="图片 2"/>
          <p:cNvPicPr>
            <a:picLocks noChangeAspect="1"/>
          </p:cNvPicPr>
          <p:nvPr/>
        </p:nvPicPr>
        <p:blipFill>
          <a:blip r:embed="rId1" cstate="print"/>
          <a:stretch>
            <a:fillRect/>
          </a:stretch>
        </p:blipFill>
        <p:spPr>
          <a:xfrm>
            <a:off x="7120476" y="592526"/>
            <a:ext cx="4382514" cy="2670954"/>
          </a:xfrm>
          <a:prstGeom prst="rect">
            <a:avLst/>
          </a:prstGeom>
        </p:spPr>
      </p:pic>
      <p:pic>
        <p:nvPicPr>
          <p:cNvPr id="5" name="图片 4"/>
          <p:cNvPicPr>
            <a:picLocks noChangeAspect="1"/>
          </p:cNvPicPr>
          <p:nvPr/>
        </p:nvPicPr>
        <p:blipFill>
          <a:blip r:embed="rId2" cstate="print"/>
          <a:stretch>
            <a:fillRect/>
          </a:stretch>
        </p:blipFill>
        <p:spPr>
          <a:xfrm>
            <a:off x="7120476" y="3498864"/>
            <a:ext cx="4601754" cy="3057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3036</Words>
  <Application>WPS 演示</Application>
  <PresentationFormat>宽屏</PresentationFormat>
  <Paragraphs>107</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Verdana</vt:lpstr>
      <vt:lpstr>Lato Light</vt:lpstr>
      <vt:lpstr>MS PGothic</vt:lpstr>
      <vt:lpstr>Lato Regular</vt:lpstr>
      <vt:lpstr>Calibri</vt:lpstr>
      <vt:lpstr>微软雅黑</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宁</cp:lastModifiedBy>
  <cp:revision>101</cp:revision>
  <dcterms:created xsi:type="dcterms:W3CDTF">2017-07-17T03:39:00Z</dcterms:created>
  <dcterms:modified xsi:type="dcterms:W3CDTF">2018-12-25T09:52:39Z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